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tags/tag1.xml" ContentType="application/vnd.openxmlformats-officedocument.presentationml.tags+xml"/>
  <Override PartName="/ppt/notesSlides/notesSlide21.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22.xml" ContentType="application/vnd.openxmlformats-officedocument.presentationml.notesSlide+xml"/>
  <Override PartName="/ppt/tags/tag2.xml" ContentType="application/vnd.openxmlformats-officedocument.presentationml.tags+xml"/>
  <Override PartName="/ppt/notesSlides/notesSlide23.xml" ContentType="application/vnd.openxmlformats-officedocument.presentationml.notesSlide+xml"/>
  <Override PartName="/ppt/tags/tag3.xml" ContentType="application/vnd.openxmlformats-officedocument.presentationml.tags+xml"/>
  <Override PartName="/ppt/notesSlides/notesSlide24.xml" ContentType="application/vnd.openxmlformats-officedocument.presentationml.notesSlide+xml"/>
  <Override PartName="/ppt/charts/chart5.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0.xml" ContentType="application/vnd.openxmlformats-officedocument.drawingml.chart+xml"/>
  <Override PartName="/ppt/notesSlides/notesSlide4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Lst>
  <p:notesMasterIdLst>
    <p:notesMasterId r:id="rId61"/>
  </p:notesMasterIdLst>
  <p:handoutMasterIdLst>
    <p:handoutMasterId r:id="rId62"/>
  </p:handoutMasterIdLst>
  <p:sldIdLst>
    <p:sldId id="257" r:id="rId6"/>
    <p:sldId id="260" r:id="rId7"/>
    <p:sldId id="311" r:id="rId8"/>
    <p:sldId id="283" r:id="rId9"/>
    <p:sldId id="312" r:id="rId10"/>
    <p:sldId id="266" r:id="rId11"/>
    <p:sldId id="269" r:id="rId12"/>
    <p:sldId id="262" r:id="rId13"/>
    <p:sldId id="273" r:id="rId14"/>
    <p:sldId id="2146848037" r:id="rId15"/>
    <p:sldId id="277" r:id="rId16"/>
    <p:sldId id="2146848038" r:id="rId17"/>
    <p:sldId id="267" r:id="rId18"/>
    <p:sldId id="1019" r:id="rId19"/>
    <p:sldId id="1020" r:id="rId20"/>
    <p:sldId id="275" r:id="rId21"/>
    <p:sldId id="1021" r:id="rId22"/>
    <p:sldId id="286" r:id="rId23"/>
    <p:sldId id="285" r:id="rId24"/>
    <p:sldId id="314" r:id="rId25"/>
    <p:sldId id="315" r:id="rId26"/>
    <p:sldId id="316" r:id="rId27"/>
    <p:sldId id="317" r:id="rId28"/>
    <p:sldId id="318" r:id="rId29"/>
    <p:sldId id="289" r:id="rId30"/>
    <p:sldId id="2146848039" r:id="rId31"/>
    <p:sldId id="292" r:id="rId32"/>
    <p:sldId id="291" r:id="rId33"/>
    <p:sldId id="293" r:id="rId34"/>
    <p:sldId id="294" r:id="rId35"/>
    <p:sldId id="295" r:id="rId36"/>
    <p:sldId id="296" r:id="rId37"/>
    <p:sldId id="297" r:id="rId38"/>
    <p:sldId id="1022" r:id="rId39"/>
    <p:sldId id="1017" r:id="rId40"/>
    <p:sldId id="300" r:id="rId41"/>
    <p:sldId id="301" r:id="rId42"/>
    <p:sldId id="302" r:id="rId43"/>
    <p:sldId id="303" r:id="rId44"/>
    <p:sldId id="1018" r:id="rId45"/>
    <p:sldId id="305" r:id="rId46"/>
    <p:sldId id="306" r:id="rId47"/>
    <p:sldId id="2146848040" r:id="rId48"/>
    <p:sldId id="309" r:id="rId49"/>
    <p:sldId id="310" r:id="rId50"/>
    <p:sldId id="1023" r:id="rId51"/>
    <p:sldId id="2146848011" r:id="rId52"/>
    <p:sldId id="256" r:id="rId53"/>
    <p:sldId id="2146848042" r:id="rId54"/>
    <p:sldId id="2146848043" r:id="rId55"/>
    <p:sldId id="2146848044" r:id="rId56"/>
    <p:sldId id="2146848045" r:id="rId57"/>
    <p:sldId id="2146848046" r:id="rId58"/>
    <p:sldId id="2146848047" r:id="rId59"/>
    <p:sldId id="2146848048" r:id="rId60"/>
  </p:sldIdLst>
  <p:sldSz cx="12192000" cy="6858000"/>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1DCC618-637F-A5F2-A219-4C83A2DCD31A}" name="Sofia Martins (Contractor)" initials="SM(" userId="S::Sofia.Martins1@gilead.com::36556121-9234-4675-a111-b636a3fcc3f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Filipa Palha" initials="FP" lastIdx="42" clrIdx="0">
    <p:extLst>
      <p:ext uri="{19B8F6BF-5375-455C-9EA6-DF929625EA0E}">
        <p15:presenceInfo xmlns:p15="http://schemas.microsoft.com/office/powerpoint/2012/main" userId="S::Filipa.Palha@gilead.com::49f00d29-55a4-41e6-8d6c-b008513a45a5" providerId="AD"/>
      </p:ext>
    </p:extLst>
  </p:cmAuthor>
  <p:cmAuthor id="2" name="Maria Pinto da Silva" initials="MPdS" lastIdx="6" clrIdx="1">
    <p:extLst>
      <p:ext uri="{19B8F6BF-5375-455C-9EA6-DF929625EA0E}">
        <p15:presenceInfo xmlns:p15="http://schemas.microsoft.com/office/powerpoint/2012/main" userId="S::maria.pintodasilva@gilead.com::9fa5ddcb-1944-41a0-8821-4be650380e5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B614"/>
    <a:srgbClr val="5B595D"/>
    <a:srgbClr val="C51635"/>
    <a:srgbClr val="D37F46"/>
    <a:srgbClr val="F09046"/>
    <a:srgbClr val="3BAD9E"/>
    <a:srgbClr val="4F7F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084" autoAdjust="0"/>
    <p:restoredTop sz="96081" autoAdjust="0"/>
  </p:normalViewPr>
  <p:slideViewPr>
    <p:cSldViewPr snapToGrid="0">
      <p:cViewPr varScale="1">
        <p:scale>
          <a:sx n="114" d="100"/>
          <a:sy n="114" d="100"/>
        </p:scale>
        <p:origin x="756" y="102"/>
      </p:cViewPr>
      <p:guideLst>
        <p:guide orient="horz" pos="2160"/>
        <p:guide pos="3840"/>
      </p:guideLst>
    </p:cSldViewPr>
  </p:slideViewPr>
  <p:notesTextViewPr>
    <p:cViewPr>
      <p:scale>
        <a:sx n="1" d="1"/>
        <a:sy n="1" d="1"/>
      </p:scale>
      <p:origin x="0" y="0"/>
    </p:cViewPr>
  </p:notesTextViewPr>
  <p:notesViewPr>
    <p:cSldViewPr snapToGrid="0">
      <p:cViewPr varScale="1">
        <p:scale>
          <a:sx n="65" d="100"/>
          <a:sy n="65" d="100"/>
        </p:scale>
        <p:origin x="3154" y="6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commentAuthors" Target="commentAuthors.xml"/><Relationship Id="rId68"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oleObject" Target="Livro1"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spPr>
            <a:solidFill>
              <a:srgbClr val="AAD490"/>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pt-P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weight!$B$24:$C$24</c:f>
              <c:strCache>
                <c:ptCount val="2"/>
                <c:pt idx="0">
                  <c:v>Estudo 1489</c:v>
                </c:pt>
                <c:pt idx="1">
                  <c:v>Estudo 1490</c:v>
                </c:pt>
              </c:strCache>
            </c:strRef>
          </c:cat>
          <c:val>
            <c:numRef>
              <c:f>weight!$B$25:$C$25</c:f>
              <c:numCache>
                <c:formatCode>General</c:formatCode>
                <c:ptCount val="2"/>
                <c:pt idx="0">
                  <c:v>2.9</c:v>
                </c:pt>
                <c:pt idx="1">
                  <c:v>3</c:v>
                </c:pt>
              </c:numCache>
            </c:numRef>
          </c:val>
          <c:extLst>
            <c:ext xmlns:c16="http://schemas.microsoft.com/office/drawing/2014/chart" uri="{C3380CC4-5D6E-409C-BE32-E72D297353CC}">
              <c16:uniqueId val="{00000004-2834-408F-A7E5-AC8249328166}"/>
            </c:ext>
          </c:extLst>
        </c:ser>
        <c:ser>
          <c:idx val="1"/>
          <c:order val="1"/>
          <c:spPr>
            <a:solidFill>
              <a:srgbClr val="58C08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pt-P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weight!$B$24:$C$24</c:f>
              <c:strCache>
                <c:ptCount val="2"/>
                <c:pt idx="0">
                  <c:v>Estudo 1489</c:v>
                </c:pt>
                <c:pt idx="1">
                  <c:v>Estudo 1490</c:v>
                </c:pt>
              </c:strCache>
            </c:strRef>
          </c:cat>
          <c:val>
            <c:numRef>
              <c:f>weight!$B$26:$C$26</c:f>
              <c:numCache>
                <c:formatCode>General</c:formatCode>
                <c:ptCount val="2"/>
                <c:pt idx="0">
                  <c:v>0.70000000000000029</c:v>
                </c:pt>
                <c:pt idx="1">
                  <c:v>0.4</c:v>
                </c:pt>
              </c:numCache>
            </c:numRef>
          </c:val>
          <c:extLst>
            <c:ext xmlns:c16="http://schemas.microsoft.com/office/drawing/2014/chart" uri="{C3380CC4-5D6E-409C-BE32-E72D297353CC}">
              <c16:uniqueId val="{00000009-2834-408F-A7E5-AC8249328166}"/>
            </c:ext>
          </c:extLst>
        </c:ser>
        <c:ser>
          <c:idx val="2"/>
          <c:order val="2"/>
          <c:spPr>
            <a:solidFill>
              <a:srgbClr val="2B99A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pt-P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weight!$B$24:$C$24</c:f>
              <c:strCache>
                <c:ptCount val="2"/>
                <c:pt idx="0">
                  <c:v>Estudo 1489</c:v>
                </c:pt>
                <c:pt idx="1">
                  <c:v>Estudo 1490</c:v>
                </c:pt>
              </c:strCache>
            </c:strRef>
          </c:cat>
          <c:val>
            <c:numRef>
              <c:f>weight!$B$27:$C$27</c:f>
              <c:numCache>
                <c:formatCode>General</c:formatCode>
                <c:ptCount val="2"/>
                <c:pt idx="0">
                  <c:v>0.4</c:v>
                </c:pt>
                <c:pt idx="1">
                  <c:v>0.89999999999999991</c:v>
                </c:pt>
              </c:numCache>
            </c:numRef>
          </c:val>
          <c:extLst>
            <c:ext xmlns:c16="http://schemas.microsoft.com/office/drawing/2014/chart" uri="{C3380CC4-5D6E-409C-BE32-E72D297353CC}">
              <c16:uniqueId val="{0000000E-2834-408F-A7E5-AC8249328166}"/>
            </c:ext>
          </c:extLst>
        </c:ser>
        <c:ser>
          <c:idx val="3"/>
          <c:order val="3"/>
          <c:spPr>
            <a:solidFill>
              <a:srgbClr val="1D6E8F"/>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pt-P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weight!$B$24:$C$24</c:f>
              <c:strCache>
                <c:ptCount val="2"/>
                <c:pt idx="0">
                  <c:v>Estudo 1489</c:v>
                </c:pt>
                <c:pt idx="1">
                  <c:v>Estudo 1490</c:v>
                </c:pt>
              </c:strCache>
            </c:strRef>
          </c:cat>
          <c:val>
            <c:numRef>
              <c:f>weight!$B$28:$C$28</c:f>
              <c:numCache>
                <c:formatCode>General</c:formatCode>
                <c:ptCount val="2"/>
                <c:pt idx="0">
                  <c:v>1</c:v>
                </c:pt>
                <c:pt idx="1">
                  <c:v>0.29999999999999988</c:v>
                </c:pt>
              </c:numCache>
            </c:numRef>
          </c:val>
          <c:extLst>
            <c:ext xmlns:c16="http://schemas.microsoft.com/office/drawing/2014/chart" uri="{C3380CC4-5D6E-409C-BE32-E72D297353CC}">
              <c16:uniqueId val="{00000013-2834-408F-A7E5-AC8249328166}"/>
            </c:ext>
          </c:extLst>
        </c:ser>
        <c:ser>
          <c:idx val="4"/>
          <c:order val="4"/>
          <c:spPr>
            <a:solidFill>
              <a:srgbClr val="3C528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pt-P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weight!$B$24:$C$24</c:f>
              <c:strCache>
                <c:ptCount val="2"/>
                <c:pt idx="0">
                  <c:v>Estudo 1489</c:v>
                </c:pt>
                <c:pt idx="1">
                  <c:v>Estudo 1490</c:v>
                </c:pt>
              </c:strCache>
            </c:strRef>
          </c:cat>
          <c:val>
            <c:numRef>
              <c:f>weight!$B$29:$C$29</c:f>
              <c:numCache>
                <c:formatCode>General</c:formatCode>
                <c:ptCount val="2"/>
                <c:pt idx="0">
                  <c:v>1.1000000000000001</c:v>
                </c:pt>
                <c:pt idx="1">
                  <c:v>1.5</c:v>
                </c:pt>
              </c:numCache>
            </c:numRef>
          </c:val>
          <c:extLst>
            <c:ext xmlns:c16="http://schemas.microsoft.com/office/drawing/2014/chart" uri="{C3380CC4-5D6E-409C-BE32-E72D297353CC}">
              <c16:uniqueId val="{00000011-19D3-4E42-B26C-F763D98F0B5A}"/>
            </c:ext>
          </c:extLst>
        </c:ser>
        <c:dLbls>
          <c:showLegendKey val="0"/>
          <c:showVal val="0"/>
          <c:showCatName val="0"/>
          <c:showSerName val="0"/>
          <c:showPercent val="0"/>
          <c:showBubbleSize val="0"/>
        </c:dLbls>
        <c:gapWidth val="100"/>
        <c:overlap val="100"/>
        <c:axId val="173139456"/>
        <c:axId val="173140992"/>
      </c:barChart>
      <c:catAx>
        <c:axId val="17313945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pt-PT"/>
          </a:p>
        </c:txPr>
        <c:crossAx val="173140992"/>
        <c:crosses val="autoZero"/>
        <c:auto val="1"/>
        <c:lblAlgn val="ctr"/>
        <c:lblOffset val="20"/>
        <c:noMultiLvlLbl val="0"/>
      </c:catAx>
      <c:valAx>
        <c:axId val="173140992"/>
        <c:scaling>
          <c:orientation val="minMax"/>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pt-PT"/>
          </a:p>
        </c:txPr>
        <c:crossAx val="1731394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PT"/>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pt-PT" sz="1600" b="1" dirty="0"/>
              <a:t>Descontinuação do tratamento</a:t>
            </a:r>
            <a:r>
              <a:rPr lang="pt-PT" sz="1600" b="1" baseline="0" dirty="0"/>
              <a:t> por </a:t>
            </a:r>
            <a:r>
              <a:rPr lang="pt-PT" sz="1600" b="1" dirty="0"/>
              <a:t>Acontecimentos</a:t>
            </a:r>
            <a:r>
              <a:rPr lang="pt-PT" sz="1600" b="1" baseline="0" dirty="0"/>
              <a:t> Adversos do SNC</a:t>
            </a:r>
            <a:endParaRPr lang="pt-PT" sz="1600" b="1" dirty="0"/>
          </a:p>
        </c:rich>
      </c:tx>
      <c:overlay val="0"/>
      <c:spPr>
        <a:noFill/>
        <a:ln>
          <a:noFill/>
        </a:ln>
        <a:effectLst/>
      </c:spPr>
    </c:title>
    <c:autoTitleDeleted val="0"/>
    <c:plotArea>
      <c:layout/>
      <c:barChart>
        <c:barDir val="col"/>
        <c:grouping val="stacked"/>
        <c:varyColors val="0"/>
        <c:ser>
          <c:idx val="0"/>
          <c:order val="0"/>
          <c:tx>
            <c:strRef>
              <c:f>Folha1!$B$1</c:f>
              <c:strCache>
                <c:ptCount val="1"/>
                <c:pt idx="0">
                  <c:v>Sem AA</c:v>
                </c:pt>
              </c:strCache>
            </c:strRef>
          </c:tx>
          <c:spPr>
            <a:solidFill>
              <a:schemeClr val="accent1"/>
            </a:solidFill>
            <a:ln>
              <a:noFill/>
            </a:ln>
            <a:effectLst/>
          </c:spPr>
          <c:invertIfNegative val="0"/>
          <c:cat>
            <c:strRef>
              <c:f>Folha1!$A$2:$A$9</c:f>
              <c:strCache>
                <c:ptCount val="8"/>
                <c:pt idx="0">
                  <c:v>Lopinavir</c:v>
                </c:pt>
                <c:pt idx="1">
                  <c:v>Atazanavir</c:v>
                </c:pt>
                <c:pt idx="2">
                  <c:v>Darunavir</c:v>
                </c:pt>
                <c:pt idx="3">
                  <c:v>Rilpivirina</c:v>
                </c:pt>
                <c:pt idx="4">
                  <c:v>Raltegravir</c:v>
                </c:pt>
                <c:pt idx="5">
                  <c:v>Elvitegravir</c:v>
                </c:pt>
                <c:pt idx="6">
                  <c:v>Bictegravir</c:v>
                </c:pt>
                <c:pt idx="7">
                  <c:v>Dolutegravir</c:v>
                </c:pt>
              </c:strCache>
            </c:strRef>
          </c:cat>
          <c:val>
            <c:numRef>
              <c:f>Folha1!$B$2:$B$9</c:f>
              <c:numCache>
                <c:formatCode>General</c:formatCode>
                <c:ptCount val="8"/>
                <c:pt idx="0">
                  <c:v>229</c:v>
                </c:pt>
                <c:pt idx="1">
                  <c:v>615</c:v>
                </c:pt>
                <c:pt idx="2">
                  <c:v>719</c:v>
                </c:pt>
                <c:pt idx="3">
                  <c:v>413</c:v>
                </c:pt>
                <c:pt idx="4">
                  <c:v>509</c:v>
                </c:pt>
                <c:pt idx="5">
                  <c:v>336</c:v>
                </c:pt>
                <c:pt idx="6">
                  <c:v>206</c:v>
                </c:pt>
                <c:pt idx="7">
                  <c:v>1104</c:v>
                </c:pt>
              </c:numCache>
            </c:numRef>
          </c:val>
          <c:extLst>
            <c:ext xmlns:c16="http://schemas.microsoft.com/office/drawing/2014/chart" uri="{C3380CC4-5D6E-409C-BE32-E72D297353CC}">
              <c16:uniqueId val="{00000000-E68E-45C0-91E9-650600EB315C}"/>
            </c:ext>
          </c:extLst>
        </c:ser>
        <c:ser>
          <c:idx val="1"/>
          <c:order val="1"/>
          <c:tx>
            <c:strRef>
              <c:f>Folha1!$C$1</c:f>
              <c:strCache>
                <c:ptCount val="1"/>
                <c:pt idx="0">
                  <c:v>AA SNC</c:v>
                </c:pt>
              </c:strCache>
            </c:strRef>
          </c:tx>
          <c:spPr>
            <a:solidFill>
              <a:schemeClr val="accent2"/>
            </a:solidFill>
            <a:ln>
              <a:noFill/>
            </a:ln>
            <a:effectLst/>
          </c:spPr>
          <c:invertIfNegative val="0"/>
          <c:cat>
            <c:strRef>
              <c:f>Folha1!$A$2:$A$9</c:f>
              <c:strCache>
                <c:ptCount val="8"/>
                <c:pt idx="0">
                  <c:v>Lopinavir</c:v>
                </c:pt>
                <c:pt idx="1">
                  <c:v>Atazanavir</c:v>
                </c:pt>
                <c:pt idx="2">
                  <c:v>Darunavir</c:v>
                </c:pt>
                <c:pt idx="3">
                  <c:v>Rilpivirina</c:v>
                </c:pt>
                <c:pt idx="4">
                  <c:v>Raltegravir</c:v>
                </c:pt>
                <c:pt idx="5">
                  <c:v>Elvitegravir</c:v>
                </c:pt>
                <c:pt idx="6">
                  <c:v>Bictegravir</c:v>
                </c:pt>
                <c:pt idx="7">
                  <c:v>Dolutegravir</c:v>
                </c:pt>
              </c:strCache>
            </c:strRef>
          </c:cat>
          <c:val>
            <c:numRef>
              <c:f>Folha1!$C$2:$C$9</c:f>
              <c:numCache>
                <c:formatCode>General</c:formatCode>
                <c:ptCount val="8"/>
                <c:pt idx="0">
                  <c:v>2</c:v>
                </c:pt>
                <c:pt idx="1">
                  <c:v>1</c:v>
                </c:pt>
                <c:pt idx="2">
                  <c:v>2</c:v>
                </c:pt>
                <c:pt idx="3">
                  <c:v>8</c:v>
                </c:pt>
                <c:pt idx="4">
                  <c:v>5</c:v>
                </c:pt>
                <c:pt idx="5">
                  <c:v>3</c:v>
                </c:pt>
                <c:pt idx="6">
                  <c:v>5</c:v>
                </c:pt>
                <c:pt idx="7">
                  <c:v>34</c:v>
                </c:pt>
              </c:numCache>
            </c:numRef>
          </c:val>
          <c:extLst>
            <c:ext xmlns:c16="http://schemas.microsoft.com/office/drawing/2014/chart" uri="{C3380CC4-5D6E-409C-BE32-E72D297353CC}">
              <c16:uniqueId val="{00000001-E68E-45C0-91E9-650600EB315C}"/>
            </c:ext>
          </c:extLst>
        </c:ser>
        <c:dLbls>
          <c:showLegendKey val="0"/>
          <c:showVal val="0"/>
          <c:showCatName val="0"/>
          <c:showSerName val="0"/>
          <c:showPercent val="0"/>
          <c:showBubbleSize val="0"/>
        </c:dLbls>
        <c:gapWidth val="150"/>
        <c:overlap val="100"/>
        <c:axId val="43708800"/>
        <c:axId val="43710336"/>
      </c:barChart>
      <c:catAx>
        <c:axId val="43708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PT"/>
          </a:p>
        </c:txPr>
        <c:crossAx val="43710336"/>
        <c:crosses val="autoZero"/>
        <c:auto val="1"/>
        <c:lblAlgn val="ctr"/>
        <c:lblOffset val="100"/>
        <c:noMultiLvlLbl val="0"/>
      </c:catAx>
      <c:valAx>
        <c:axId val="437103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PT"/>
          </a:p>
        </c:txPr>
        <c:crossAx val="437088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PT"/>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025067645110113"/>
          <c:y val="5.9501168724664835E-2"/>
          <c:w val="0.7724282325013585"/>
          <c:h val="0.90420410317254152"/>
        </c:manualLayout>
      </c:layout>
      <c:barChart>
        <c:barDir val="col"/>
        <c:grouping val="clustered"/>
        <c:varyColors val="0"/>
        <c:ser>
          <c:idx val="0"/>
          <c:order val="0"/>
          <c:tx>
            <c:strRef>
              <c:f>Sheet1!$B$1</c:f>
              <c:strCache>
                <c:ptCount val="1"/>
                <c:pt idx="0">
                  <c:v>B/F/TAF </c:v>
                </c:pt>
              </c:strCache>
            </c:strRef>
          </c:tx>
          <c:spPr>
            <a:solidFill>
              <a:srgbClr val="00C0A0"/>
            </a:solidFill>
            <a:ln>
              <a:noFill/>
            </a:ln>
            <a:effectLst/>
          </c:spPr>
          <c:invertIfNegative val="0"/>
          <c:dPt>
            <c:idx val="1"/>
            <c:invertIfNegative val="0"/>
            <c:bubble3D val="0"/>
            <c:spPr>
              <a:pattFill prst="wdDnDiag">
                <a:fgClr>
                  <a:srgbClr val="00C0A0"/>
                </a:fgClr>
                <a:bgClr>
                  <a:srgbClr val="9DE7DB"/>
                </a:bgClr>
              </a:pattFill>
              <a:ln>
                <a:noFill/>
              </a:ln>
              <a:effectLst/>
            </c:spPr>
            <c:extLst>
              <c:ext xmlns:c16="http://schemas.microsoft.com/office/drawing/2014/chart" uri="{C3380CC4-5D6E-409C-BE32-E72D297353CC}">
                <c16:uniqueId val="{00000001-FBCB-4429-BCA2-0EA82B2D4A45}"/>
              </c:ext>
            </c:extLst>
          </c:dPt>
          <c:dLbls>
            <c:dLbl>
              <c:idx val="0"/>
              <c:layout>
                <c:manualLayout>
                  <c:x val="-5.9019428893323479E-17"/>
                  <c:y val="1.4504365523935399E-7"/>
                </c:manualLayout>
              </c:layout>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extLst>
                <c:ext xmlns:c15="http://schemas.microsoft.com/office/drawing/2012/chart" uri="{CE6537A1-D6FC-4f65-9D91-7224C49458BB}">
                  <c15:layout>
                    <c:manualLayout>
                      <c:w val="0.1424123020203138"/>
                      <c:h val="8.7237634322964636E-2"/>
                    </c:manualLayout>
                  </c15:layout>
                </c:ext>
                <c:ext xmlns:c16="http://schemas.microsoft.com/office/drawing/2014/chart" uri="{C3380CC4-5D6E-409C-BE32-E72D297353CC}">
                  <c16:uniqueId val="{00000002-FBCB-4429-BCA2-0EA82B2D4A45}"/>
                </c:ext>
              </c:extLst>
            </c:dLbl>
            <c:dLbl>
              <c:idx val="1"/>
              <c:delete val="1"/>
              <c:extLst>
                <c:ext xmlns:c15="http://schemas.microsoft.com/office/drawing/2012/chart" uri="{CE6537A1-D6FC-4f65-9D91-7224C49458BB}"/>
                <c:ext xmlns:c16="http://schemas.microsoft.com/office/drawing/2014/chart" uri="{C3380CC4-5D6E-409C-BE32-E72D297353CC}">
                  <c16:uniqueId val="{00000001-FBCB-4429-BCA2-0EA82B2D4A45}"/>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pt-P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numCache>
            </c:numRef>
          </c:cat>
          <c:val>
            <c:numRef>
              <c:f>Sheet1!$B$2:$B$3</c:f>
              <c:numCache>
                <c:formatCode>General</c:formatCode>
                <c:ptCount val="2"/>
                <c:pt idx="0">
                  <c:v>1</c:v>
                </c:pt>
                <c:pt idx="1">
                  <c:v>2</c:v>
                </c:pt>
              </c:numCache>
            </c:numRef>
          </c:val>
          <c:extLst>
            <c:ext xmlns:c16="http://schemas.microsoft.com/office/drawing/2014/chart" uri="{C3380CC4-5D6E-409C-BE32-E72D297353CC}">
              <c16:uniqueId val="{00000003-FBCB-4429-BCA2-0EA82B2D4A45}"/>
            </c:ext>
          </c:extLst>
        </c:ser>
        <c:ser>
          <c:idx val="1"/>
          <c:order val="1"/>
          <c:tx>
            <c:strRef>
              <c:f>Sheet1!$C$1</c:f>
              <c:strCache>
                <c:ptCount val="1"/>
                <c:pt idx="0">
                  <c:v>DTG</c:v>
                </c:pt>
              </c:strCache>
            </c:strRef>
          </c:tx>
          <c:spPr>
            <a:solidFill>
              <a:schemeClr val="accent2"/>
            </a:solidFill>
            <a:ln>
              <a:noFill/>
            </a:ln>
            <a:effectLst/>
          </c:spPr>
          <c:invertIfNegative val="0"/>
          <c:dPt>
            <c:idx val="0"/>
            <c:invertIfNegative val="0"/>
            <c:bubble3D val="0"/>
            <c:spPr>
              <a:solidFill>
                <a:schemeClr val="tx1"/>
              </a:solidFill>
              <a:ln>
                <a:noFill/>
              </a:ln>
              <a:effectLst/>
            </c:spPr>
            <c:extLst>
              <c:ext xmlns:c16="http://schemas.microsoft.com/office/drawing/2014/chart" uri="{C3380CC4-5D6E-409C-BE32-E72D297353CC}">
                <c16:uniqueId val="{00000005-FBCB-4429-BCA2-0EA82B2D4A45}"/>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pt-P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numCache>
            </c:numRef>
          </c:cat>
          <c:val>
            <c:numRef>
              <c:f>Sheet1!$C$2:$C$3</c:f>
              <c:numCache>
                <c:formatCode>General</c:formatCode>
                <c:ptCount val="2"/>
                <c:pt idx="0">
                  <c:v>1</c:v>
                </c:pt>
                <c:pt idx="1">
                  <c:v>2</c:v>
                </c:pt>
              </c:numCache>
            </c:numRef>
          </c:val>
          <c:extLst>
            <c:ext xmlns:c16="http://schemas.microsoft.com/office/drawing/2014/chart" uri="{C3380CC4-5D6E-409C-BE32-E72D297353CC}">
              <c16:uniqueId val="{00000006-FBCB-4429-BCA2-0EA82B2D4A45}"/>
            </c:ext>
          </c:extLst>
        </c:ser>
        <c:dLbls>
          <c:showLegendKey val="0"/>
          <c:showVal val="1"/>
          <c:showCatName val="0"/>
          <c:showSerName val="0"/>
          <c:showPercent val="0"/>
          <c:showBubbleSize val="0"/>
        </c:dLbls>
        <c:gapWidth val="220"/>
        <c:axId val="191327616"/>
        <c:axId val="191363712"/>
      </c:barChart>
      <c:catAx>
        <c:axId val="191327616"/>
        <c:scaling>
          <c:orientation val="minMax"/>
        </c:scaling>
        <c:delete val="0"/>
        <c:axPos val="b"/>
        <c:numFmt formatCode="General" sourceLinked="1"/>
        <c:majorTickMark val="none"/>
        <c:minorTickMark val="none"/>
        <c:tickLblPos val="nextTo"/>
        <c:spPr>
          <a:noFill/>
          <a:ln w="15875" cap="flat" cmpd="sng" algn="ctr">
            <a:solidFill>
              <a:schemeClr val="tx1"/>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pt-PT"/>
          </a:p>
        </c:txPr>
        <c:crossAx val="191363712"/>
        <c:crosses val="autoZero"/>
        <c:auto val="1"/>
        <c:lblAlgn val="ctr"/>
        <c:lblOffset val="100"/>
        <c:noMultiLvlLbl val="0"/>
      </c:catAx>
      <c:valAx>
        <c:axId val="191363712"/>
        <c:scaling>
          <c:orientation val="minMax"/>
          <c:max val="40"/>
          <c:min val="0"/>
        </c:scaling>
        <c:delete val="0"/>
        <c:axPos val="l"/>
        <c:numFmt formatCode="General" sourceLinked="1"/>
        <c:majorTickMark val="out"/>
        <c:minorTickMark val="none"/>
        <c:tickLblPos val="nextTo"/>
        <c:spPr>
          <a:noFill/>
          <a:ln w="15875">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pt-PT"/>
          </a:p>
        </c:txPr>
        <c:crossAx val="191327616"/>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PT"/>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025067645110113"/>
          <c:y val="5.9501168724664835E-2"/>
          <c:w val="0.7724282325013585"/>
          <c:h val="0.90420410317254152"/>
        </c:manualLayout>
      </c:layout>
      <c:barChart>
        <c:barDir val="col"/>
        <c:grouping val="clustered"/>
        <c:varyColors val="0"/>
        <c:ser>
          <c:idx val="0"/>
          <c:order val="0"/>
          <c:tx>
            <c:strRef>
              <c:f>Sheet1!$B$1</c:f>
              <c:strCache>
                <c:ptCount val="1"/>
                <c:pt idx="0">
                  <c:v>B/F/TAF </c:v>
                </c:pt>
              </c:strCache>
            </c:strRef>
          </c:tx>
          <c:spPr>
            <a:solidFill>
              <a:srgbClr val="00C0A0"/>
            </a:solidFill>
            <a:ln>
              <a:noFill/>
            </a:ln>
            <a:effectLst/>
          </c:spPr>
          <c:invertIfNegative val="0"/>
          <c:dPt>
            <c:idx val="1"/>
            <c:invertIfNegative val="0"/>
            <c:bubble3D val="0"/>
            <c:spPr>
              <a:pattFill prst="wdDnDiag">
                <a:fgClr>
                  <a:srgbClr val="00C0A0"/>
                </a:fgClr>
                <a:bgClr>
                  <a:srgbClr val="9DE7DB"/>
                </a:bgClr>
              </a:pattFill>
              <a:ln>
                <a:noFill/>
              </a:ln>
              <a:effectLst/>
            </c:spPr>
            <c:extLst>
              <c:ext xmlns:c16="http://schemas.microsoft.com/office/drawing/2014/chart" uri="{C3380CC4-5D6E-409C-BE32-E72D297353CC}">
                <c16:uniqueId val="{00000001-1FD1-47C1-95D0-9868D63C64B1}"/>
              </c:ext>
            </c:extLst>
          </c:dPt>
          <c:dLbls>
            <c:dLbl>
              <c:idx val="0"/>
              <c:layout>
                <c:manualLayout>
                  <c:x val="-5.9019428893323479E-17"/>
                  <c:y val="1.4504365523935399E-7"/>
                </c:manualLayout>
              </c:layout>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extLst>
                <c:ext xmlns:c15="http://schemas.microsoft.com/office/drawing/2012/chart" uri="{CE6537A1-D6FC-4f65-9D91-7224C49458BB}">
                  <c15:layout>
                    <c:manualLayout>
                      <c:w val="0.1424123020203138"/>
                      <c:h val="8.7237634322964636E-2"/>
                    </c:manualLayout>
                  </c15:layout>
                </c:ext>
                <c:ext xmlns:c16="http://schemas.microsoft.com/office/drawing/2014/chart" uri="{C3380CC4-5D6E-409C-BE32-E72D297353CC}">
                  <c16:uniqueId val="{00000002-1FD1-47C1-95D0-9868D63C64B1}"/>
                </c:ext>
              </c:extLst>
            </c:dLbl>
            <c:dLbl>
              <c:idx val="1"/>
              <c:delete val="1"/>
              <c:extLst>
                <c:ext xmlns:c15="http://schemas.microsoft.com/office/drawing/2012/chart" uri="{CE6537A1-D6FC-4f65-9D91-7224C49458BB}"/>
                <c:ext xmlns:c16="http://schemas.microsoft.com/office/drawing/2014/chart" uri="{C3380CC4-5D6E-409C-BE32-E72D297353CC}">
                  <c16:uniqueId val="{00000001-1FD1-47C1-95D0-9868D63C64B1}"/>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pt-P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numCache>
            </c:numRef>
          </c:cat>
          <c:val>
            <c:numRef>
              <c:f>Sheet1!$B$2:$B$3</c:f>
              <c:numCache>
                <c:formatCode>General</c:formatCode>
                <c:ptCount val="2"/>
                <c:pt idx="0">
                  <c:v>10</c:v>
                </c:pt>
                <c:pt idx="1">
                  <c:v>6</c:v>
                </c:pt>
              </c:numCache>
            </c:numRef>
          </c:val>
          <c:extLst>
            <c:ext xmlns:c16="http://schemas.microsoft.com/office/drawing/2014/chart" uri="{C3380CC4-5D6E-409C-BE32-E72D297353CC}">
              <c16:uniqueId val="{00000003-1FD1-47C1-95D0-9868D63C64B1}"/>
            </c:ext>
          </c:extLst>
        </c:ser>
        <c:ser>
          <c:idx val="1"/>
          <c:order val="1"/>
          <c:tx>
            <c:strRef>
              <c:f>Sheet1!$C$1</c:f>
              <c:strCache>
                <c:ptCount val="1"/>
                <c:pt idx="0">
                  <c:v>DTG</c:v>
                </c:pt>
              </c:strCache>
            </c:strRef>
          </c:tx>
          <c:spPr>
            <a:solidFill>
              <a:schemeClr val="accent2"/>
            </a:solidFill>
            <a:ln>
              <a:noFill/>
            </a:ln>
            <a:effectLst/>
          </c:spPr>
          <c:invertIfNegative val="0"/>
          <c:dPt>
            <c:idx val="0"/>
            <c:invertIfNegative val="0"/>
            <c:bubble3D val="0"/>
            <c:spPr>
              <a:solidFill>
                <a:schemeClr val="tx1"/>
              </a:solidFill>
              <a:ln>
                <a:noFill/>
              </a:ln>
              <a:effectLst/>
            </c:spPr>
            <c:extLst>
              <c:ext xmlns:c16="http://schemas.microsoft.com/office/drawing/2014/chart" uri="{C3380CC4-5D6E-409C-BE32-E72D297353CC}">
                <c16:uniqueId val="{00000005-1FD1-47C1-95D0-9868D63C64B1}"/>
              </c:ext>
            </c:extLst>
          </c:dPt>
          <c:dLbls>
            <c:dLbl>
              <c:idx val="1"/>
              <c:tx>
                <c:rich>
                  <a:bodyPr/>
                  <a:lstStyle/>
                  <a:p>
                    <a:r>
                      <a:rPr lang="en-US"/>
                      <a:t>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1FD1-47C1-95D0-9868D63C64B1}"/>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pt-P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numCache>
            </c:numRef>
          </c:cat>
          <c:val>
            <c:numRef>
              <c:f>Sheet1!$C$2:$C$3</c:f>
              <c:numCache>
                <c:formatCode>General</c:formatCode>
                <c:ptCount val="2"/>
                <c:pt idx="0">
                  <c:v>7</c:v>
                </c:pt>
                <c:pt idx="1">
                  <c:v>6</c:v>
                </c:pt>
              </c:numCache>
            </c:numRef>
          </c:val>
          <c:extLst>
            <c:ext xmlns:c16="http://schemas.microsoft.com/office/drawing/2014/chart" uri="{C3380CC4-5D6E-409C-BE32-E72D297353CC}">
              <c16:uniqueId val="{00000007-1FD1-47C1-95D0-9868D63C64B1}"/>
            </c:ext>
          </c:extLst>
        </c:ser>
        <c:dLbls>
          <c:showLegendKey val="0"/>
          <c:showVal val="1"/>
          <c:showCatName val="0"/>
          <c:showSerName val="0"/>
          <c:showPercent val="0"/>
          <c:showBubbleSize val="0"/>
        </c:dLbls>
        <c:gapWidth val="220"/>
        <c:axId val="175056768"/>
        <c:axId val="175058304"/>
      </c:barChart>
      <c:catAx>
        <c:axId val="175056768"/>
        <c:scaling>
          <c:orientation val="minMax"/>
        </c:scaling>
        <c:delete val="0"/>
        <c:axPos val="b"/>
        <c:numFmt formatCode="General" sourceLinked="1"/>
        <c:majorTickMark val="none"/>
        <c:minorTickMark val="none"/>
        <c:tickLblPos val="nextTo"/>
        <c:spPr>
          <a:noFill/>
          <a:ln w="15875" cap="flat" cmpd="sng" algn="ctr">
            <a:solidFill>
              <a:schemeClr val="tx1"/>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pt-PT"/>
          </a:p>
        </c:txPr>
        <c:crossAx val="175058304"/>
        <c:crosses val="autoZero"/>
        <c:auto val="1"/>
        <c:lblAlgn val="ctr"/>
        <c:lblOffset val="100"/>
        <c:noMultiLvlLbl val="0"/>
      </c:catAx>
      <c:valAx>
        <c:axId val="175058304"/>
        <c:scaling>
          <c:orientation val="minMax"/>
          <c:max val="40"/>
          <c:min val="0"/>
        </c:scaling>
        <c:delete val="0"/>
        <c:axPos val="l"/>
        <c:numFmt formatCode="General" sourceLinked="1"/>
        <c:majorTickMark val="out"/>
        <c:minorTickMark val="none"/>
        <c:tickLblPos val="nextTo"/>
        <c:spPr>
          <a:noFill/>
          <a:ln w="15875">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pt-PT"/>
          </a:p>
        </c:txPr>
        <c:crossAx val="175056768"/>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PT"/>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DTG/3TC</c:v>
                </c:pt>
              </c:strCache>
            </c:strRef>
          </c:tx>
          <c:spPr>
            <a:solidFill>
              <a:schemeClr val="tx1">
                <a:lumMod val="65000"/>
                <a:lumOff val="35000"/>
              </a:schemeClr>
            </a:solidFill>
            <a:ln>
              <a:noFill/>
            </a:ln>
            <a:effectLst/>
          </c:spPr>
          <c:invertIfNegative val="0"/>
          <c:dPt>
            <c:idx val="1"/>
            <c:invertIfNegative val="0"/>
            <c:bubble3D val="0"/>
            <c:spPr>
              <a:solidFill>
                <a:schemeClr val="bg2">
                  <a:lumMod val="75000"/>
                </a:schemeClr>
              </a:solidFill>
              <a:ln>
                <a:noFill/>
              </a:ln>
              <a:effectLst/>
            </c:spPr>
            <c:extLst>
              <c:ext xmlns:c16="http://schemas.microsoft.com/office/drawing/2014/chart" uri="{C3380CC4-5D6E-409C-BE32-E72D297353CC}">
                <c16:uniqueId val="{00000001-7BA2-4458-816A-3FB8ABCFDC1C}"/>
              </c:ext>
            </c:extLst>
          </c:dPt>
          <c:dLbls>
            <c:dLbl>
              <c:idx val="0"/>
              <c:layout>
                <c:manualLayout>
                  <c:x val="0"/>
                  <c:y val="1.898530756447405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BA2-4458-816A-3FB8ABCFDC1C}"/>
                </c:ext>
              </c:extLst>
            </c:dLbl>
            <c:dLbl>
              <c:idx val="1"/>
              <c:layout>
                <c:manualLayout>
                  <c:x val="0"/>
                  <c:y val="1.265687170964935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BA2-4458-816A-3FB8ABCFDC1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pt-P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uso de TAF na BL</c:v>
                </c:pt>
                <c:pt idx="1">
                  <c:v>uso de TDF na BL</c:v>
                </c:pt>
              </c:strCache>
            </c:strRef>
          </c:cat>
          <c:val>
            <c:numRef>
              <c:f>Sheet1!$B$2:$B$3</c:f>
              <c:numCache>
                <c:formatCode>General</c:formatCode>
                <c:ptCount val="2"/>
                <c:pt idx="0">
                  <c:v>1.6</c:v>
                </c:pt>
                <c:pt idx="1">
                  <c:v>2.4</c:v>
                </c:pt>
              </c:numCache>
            </c:numRef>
          </c:val>
          <c:extLst>
            <c:ext xmlns:c16="http://schemas.microsoft.com/office/drawing/2014/chart" uri="{C3380CC4-5D6E-409C-BE32-E72D297353CC}">
              <c16:uniqueId val="{00000003-7BA2-4458-816A-3FB8ABCFDC1C}"/>
            </c:ext>
          </c:extLst>
        </c:ser>
        <c:ser>
          <c:idx val="1"/>
          <c:order val="1"/>
          <c:tx>
            <c:strRef>
              <c:f>Sheet1!$C$1</c:f>
              <c:strCache>
                <c:ptCount val="1"/>
                <c:pt idx="0">
                  <c:v>CAR</c:v>
                </c:pt>
              </c:strCache>
            </c:strRef>
          </c:tx>
          <c:spPr>
            <a:solidFill>
              <a:schemeClr val="tx2"/>
            </a:solidFill>
            <a:ln>
              <a:noFill/>
            </a:ln>
            <a:effectLst/>
          </c:spPr>
          <c:invertIfNegative val="0"/>
          <c:dPt>
            <c:idx val="1"/>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5-7BA2-4458-816A-3FB8ABCFDC1C}"/>
              </c:ext>
            </c:extLst>
          </c:dPt>
          <c:dLbls>
            <c:dLbl>
              <c:idx val="0"/>
              <c:layout>
                <c:manualLayout>
                  <c:x val="3.9231104765255976E-17"/>
                  <c:y val="1.265687170964937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BA2-4458-816A-3FB8ABCFDC1C}"/>
                </c:ext>
              </c:extLst>
            </c:dLbl>
            <c:dLbl>
              <c:idx val="1"/>
              <c:layout>
                <c:manualLayout>
                  <c:x val="7.8462209530511953E-17"/>
                  <c:y val="1.898530756447405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BA2-4458-816A-3FB8ABCFDC1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pt-P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uso de TAF na BL</c:v>
                </c:pt>
                <c:pt idx="1">
                  <c:v>uso de TDF na BL</c:v>
                </c:pt>
              </c:strCache>
            </c:strRef>
          </c:cat>
          <c:val>
            <c:numRef>
              <c:f>Sheet1!$C$2:$C$3</c:f>
              <c:numCache>
                <c:formatCode>General</c:formatCode>
                <c:ptCount val="2"/>
                <c:pt idx="0">
                  <c:v>1.4</c:v>
                </c:pt>
                <c:pt idx="1">
                  <c:v>0.1</c:v>
                </c:pt>
              </c:numCache>
            </c:numRef>
          </c:val>
          <c:extLst>
            <c:ext xmlns:c16="http://schemas.microsoft.com/office/drawing/2014/chart" uri="{C3380CC4-5D6E-409C-BE32-E72D297353CC}">
              <c16:uniqueId val="{00000007-7BA2-4458-816A-3FB8ABCFDC1C}"/>
            </c:ext>
          </c:extLst>
        </c:ser>
        <c:dLbls>
          <c:showLegendKey val="0"/>
          <c:showVal val="1"/>
          <c:showCatName val="0"/>
          <c:showSerName val="0"/>
          <c:showPercent val="0"/>
          <c:showBubbleSize val="0"/>
        </c:dLbls>
        <c:gapWidth val="119"/>
        <c:overlap val="-23"/>
        <c:axId val="175341568"/>
        <c:axId val="175343104"/>
      </c:barChart>
      <c:catAx>
        <c:axId val="175341568"/>
        <c:scaling>
          <c:orientation val="minMax"/>
        </c:scaling>
        <c:delete val="0"/>
        <c:axPos val="b"/>
        <c:numFmt formatCode="General" sourceLinked="1"/>
        <c:majorTickMark val="none"/>
        <c:minorTickMark val="none"/>
        <c:tickLblPos val="nextTo"/>
        <c:spPr>
          <a:noFill/>
          <a:ln w="9525" cap="flat" cmpd="sng" algn="ctr">
            <a:solidFill>
              <a:srgbClr val="868686"/>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pt-PT"/>
          </a:p>
        </c:txPr>
        <c:crossAx val="175343104"/>
        <c:crosses val="autoZero"/>
        <c:auto val="1"/>
        <c:lblAlgn val="ctr"/>
        <c:lblOffset val="100"/>
        <c:noMultiLvlLbl val="0"/>
      </c:catAx>
      <c:valAx>
        <c:axId val="175343104"/>
        <c:scaling>
          <c:orientation val="minMax"/>
        </c:scaling>
        <c:delete val="0"/>
        <c:axPos val="l"/>
        <c:numFmt formatCode="#,##0.0" sourceLinked="0"/>
        <c:majorTickMark val="out"/>
        <c:minorTickMark val="none"/>
        <c:tickLblPos val="nextTo"/>
        <c:spPr>
          <a:noFill/>
          <a:ln>
            <a:solidFill>
              <a:srgbClr val="868686"/>
            </a:solid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pt-PT"/>
          </a:p>
        </c:txPr>
        <c:crossAx val="17534156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PT"/>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519238003898018E-2"/>
          <c:y val="5.225785109708754E-2"/>
          <c:w val="0.8674796928723455"/>
          <c:h val="0.76028087535944133"/>
        </c:manualLayout>
      </c:layout>
      <c:barChart>
        <c:barDir val="col"/>
        <c:grouping val="clustered"/>
        <c:varyColors val="0"/>
        <c:ser>
          <c:idx val="0"/>
          <c:order val="0"/>
          <c:tx>
            <c:strRef>
              <c:f>Sheet1!$B$1</c:f>
              <c:strCache>
                <c:ptCount val="1"/>
                <c:pt idx="0">
                  <c:v>DTG/3TC (n = 243)</c:v>
                </c:pt>
              </c:strCache>
            </c:strRef>
          </c:tx>
          <c:spPr>
            <a:solidFill>
              <a:schemeClr val="bg1">
                <a:lumMod val="50000"/>
              </a:schemeClr>
            </a:solidFill>
            <a:ln>
              <a:noFill/>
            </a:ln>
            <a:effectLst/>
          </c:spPr>
          <c:invertIfNegative val="0"/>
          <c:cat>
            <c:numRef>
              <c:f>Sheet1!$A$2:$A$6</c:f>
              <c:numCache>
                <c:formatCode>General</c:formatCode>
                <c:ptCount val="5"/>
              </c:numCache>
            </c:numRef>
          </c:cat>
          <c:val>
            <c:numRef>
              <c:f>Sheet1!$B$2:$B$6</c:f>
              <c:numCache>
                <c:formatCode>General</c:formatCode>
                <c:ptCount val="5"/>
                <c:pt idx="0">
                  <c:v>-3.3</c:v>
                </c:pt>
                <c:pt idx="1">
                  <c:v>-2.4</c:v>
                </c:pt>
                <c:pt idx="2">
                  <c:v>-3</c:v>
                </c:pt>
                <c:pt idx="3">
                  <c:v>-9.7000000000000011</c:v>
                </c:pt>
                <c:pt idx="4">
                  <c:v>-0.9</c:v>
                </c:pt>
              </c:numCache>
            </c:numRef>
          </c:val>
          <c:extLst>
            <c:ext xmlns:c16="http://schemas.microsoft.com/office/drawing/2014/chart" uri="{C3380CC4-5D6E-409C-BE32-E72D297353CC}">
              <c16:uniqueId val="{00000000-9C81-45A6-8C3F-829A155A6C19}"/>
            </c:ext>
          </c:extLst>
        </c:ser>
        <c:ser>
          <c:idx val="1"/>
          <c:order val="1"/>
          <c:tx>
            <c:strRef>
              <c:f>Sheet1!$C$1</c:f>
              <c:strCache>
                <c:ptCount val="1"/>
                <c:pt idx="0">
                  <c:v>TAF-based regimen (n = 230)</c:v>
                </c:pt>
              </c:strCache>
            </c:strRef>
          </c:tx>
          <c:spPr>
            <a:solidFill>
              <a:srgbClr val="CC0000"/>
            </a:solidFill>
            <a:ln>
              <a:noFill/>
            </a:ln>
            <a:effectLst/>
          </c:spPr>
          <c:invertIfNegative val="0"/>
          <c:cat>
            <c:numRef>
              <c:f>Sheet1!$A$2:$A$6</c:f>
              <c:numCache>
                <c:formatCode>General</c:formatCode>
                <c:ptCount val="5"/>
              </c:numCache>
            </c:numRef>
          </c:cat>
          <c:val>
            <c:numRef>
              <c:f>Sheet1!$C$2:$C$6</c:f>
              <c:numCache>
                <c:formatCode>General</c:formatCode>
                <c:ptCount val="5"/>
                <c:pt idx="0">
                  <c:v>4.2</c:v>
                </c:pt>
                <c:pt idx="1">
                  <c:v>3.9</c:v>
                </c:pt>
                <c:pt idx="2">
                  <c:v>4.5999999999999996</c:v>
                </c:pt>
                <c:pt idx="3">
                  <c:v>2.2000000000000002</c:v>
                </c:pt>
                <c:pt idx="4">
                  <c:v>0.30000000000000004</c:v>
                </c:pt>
              </c:numCache>
            </c:numRef>
          </c:val>
          <c:extLst>
            <c:ext xmlns:c16="http://schemas.microsoft.com/office/drawing/2014/chart" uri="{C3380CC4-5D6E-409C-BE32-E72D297353CC}">
              <c16:uniqueId val="{00000001-9C81-45A6-8C3F-829A155A6C19}"/>
            </c:ext>
          </c:extLst>
        </c:ser>
        <c:dLbls>
          <c:showLegendKey val="0"/>
          <c:showVal val="0"/>
          <c:showCatName val="0"/>
          <c:showSerName val="0"/>
          <c:showPercent val="0"/>
          <c:showBubbleSize val="0"/>
        </c:dLbls>
        <c:gapWidth val="94"/>
        <c:overlap val="-27"/>
        <c:axId val="184501376"/>
        <c:axId val="184502912"/>
      </c:barChart>
      <c:catAx>
        <c:axId val="184501376"/>
        <c:scaling>
          <c:orientation val="minMax"/>
        </c:scaling>
        <c:delete val="0"/>
        <c:axPos val="b"/>
        <c:numFmt formatCode="General" sourceLinked="1"/>
        <c:majorTickMark val="out"/>
        <c:minorTickMark val="none"/>
        <c:tickLblPos val="nextTo"/>
        <c:spPr>
          <a:noFill/>
          <a:ln w="12700" cap="sq" cmpd="sng" algn="ctr">
            <a:solidFill>
              <a:schemeClr val="tx1"/>
            </a:solidFill>
            <a:miter lim="800000"/>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pt-PT"/>
          </a:p>
        </c:txPr>
        <c:crossAx val="184502912"/>
        <c:crosses val="autoZero"/>
        <c:auto val="1"/>
        <c:lblAlgn val="ctr"/>
        <c:lblOffset val="100"/>
        <c:noMultiLvlLbl val="0"/>
      </c:catAx>
      <c:valAx>
        <c:axId val="184502912"/>
        <c:scaling>
          <c:orientation val="minMax"/>
          <c:min val="-20"/>
        </c:scaling>
        <c:delete val="0"/>
        <c:axPos val="l"/>
        <c:numFmt formatCode="General" sourceLinked="1"/>
        <c:majorTickMark val="out"/>
        <c:minorTickMark val="none"/>
        <c:tickLblPos val="nextTo"/>
        <c:spPr>
          <a:noFill/>
          <a:ln w="12700" cap="sq">
            <a:solidFill>
              <a:schemeClr val="tx1"/>
            </a:solidFill>
            <a:beve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pt-PT"/>
          </a:p>
        </c:txPr>
        <c:crossAx val="1845013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pPr>
      <a:endParaRPr lang="pt-PT"/>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44348176506142E-2"/>
          <c:y val="5.9457751412260965E-2"/>
          <c:w val="0.85878682248639959"/>
          <c:h val="0.85288578199758547"/>
        </c:manualLayout>
      </c:layout>
      <c:scatterChart>
        <c:scatterStyle val="lineMarker"/>
        <c:varyColors val="0"/>
        <c:ser>
          <c:idx val="0"/>
          <c:order val="1"/>
          <c:tx>
            <c:strRef>
              <c:f>Sheet1!$B$1</c:f>
              <c:strCache>
                <c:ptCount val="1"/>
                <c:pt idx="0">
                  <c:v>B/F/TAF</c:v>
                </c:pt>
              </c:strCache>
            </c:strRef>
          </c:tx>
          <c:spPr>
            <a:ln w="28575" cap="rnd">
              <a:solidFill>
                <a:srgbClr val="00C0A0"/>
              </a:solidFill>
              <a:round/>
            </a:ln>
            <a:effectLst/>
          </c:spPr>
          <c:marker>
            <c:symbol val="circle"/>
            <c:size val="7"/>
            <c:spPr>
              <a:solidFill>
                <a:srgbClr val="00C0A0"/>
              </a:solidFill>
              <a:ln w="9525">
                <a:noFill/>
              </a:ln>
              <a:effectLst/>
            </c:spPr>
          </c:marker>
          <c:errBars>
            <c:errDir val="y"/>
            <c:errBarType val="both"/>
            <c:errValType val="cust"/>
            <c:noEndCap val="0"/>
            <c:plus>
              <c:numRef>
                <c:f>Sheet1!$I$2:$I$24</c:f>
                <c:numCache>
                  <c:formatCode>General</c:formatCode>
                  <c:ptCount val="23"/>
                  <c:pt idx="0">
                    <c:v>0</c:v>
                  </c:pt>
                  <c:pt idx="1">
                    <c:v>8</c:v>
                  </c:pt>
                  <c:pt idx="2">
                    <c:v>7.3999999999999995</c:v>
                  </c:pt>
                  <c:pt idx="3">
                    <c:v>8</c:v>
                  </c:pt>
                  <c:pt idx="4">
                    <c:v>9.3000000000000007</c:v>
                  </c:pt>
                  <c:pt idx="5">
                    <c:v>8.2000000000000011</c:v>
                  </c:pt>
                  <c:pt idx="6">
                    <c:v>7.8000000000000007</c:v>
                  </c:pt>
                  <c:pt idx="7">
                    <c:v>9.6000000000000014</c:v>
                  </c:pt>
                  <c:pt idx="8">
                    <c:v>9.8000000000000025</c:v>
                  </c:pt>
                  <c:pt idx="9">
                    <c:v>8.4</c:v>
                  </c:pt>
                  <c:pt idx="10">
                    <c:v>9.2000000000000011</c:v>
                  </c:pt>
                  <c:pt idx="11">
                    <c:v>9.3000000000000007</c:v>
                  </c:pt>
                  <c:pt idx="12">
                    <c:v>8.7000000000000011</c:v>
                  </c:pt>
                  <c:pt idx="13">
                    <c:v>10.900000000000002</c:v>
                  </c:pt>
                  <c:pt idx="14">
                    <c:v>8.6</c:v>
                  </c:pt>
                  <c:pt idx="15">
                    <c:v>11.8</c:v>
                  </c:pt>
                  <c:pt idx="16">
                    <c:v>10</c:v>
                  </c:pt>
                  <c:pt idx="17">
                    <c:v>9.1</c:v>
                  </c:pt>
                  <c:pt idx="18">
                    <c:v>11.4</c:v>
                  </c:pt>
                  <c:pt idx="19">
                    <c:v>11.1</c:v>
                  </c:pt>
                  <c:pt idx="20">
                    <c:v>8.1</c:v>
                  </c:pt>
                  <c:pt idx="21">
                    <c:v>13.4</c:v>
                  </c:pt>
                  <c:pt idx="22">
                    <c:v>12.9</c:v>
                  </c:pt>
                </c:numCache>
              </c:numRef>
            </c:plus>
            <c:minus>
              <c:numRef>
                <c:f>Sheet1!$H$2:$H$24</c:f>
                <c:numCache>
                  <c:formatCode>General</c:formatCode>
                  <c:ptCount val="23"/>
                  <c:pt idx="0">
                    <c:v>0</c:v>
                  </c:pt>
                  <c:pt idx="1">
                    <c:v>8.7000000000000011</c:v>
                  </c:pt>
                  <c:pt idx="2">
                    <c:v>8.9000000000000021</c:v>
                  </c:pt>
                  <c:pt idx="3">
                    <c:v>7.8000000000000007</c:v>
                  </c:pt>
                  <c:pt idx="4">
                    <c:v>8.5000000000000018</c:v>
                  </c:pt>
                  <c:pt idx="5">
                    <c:v>9.1000000000000014</c:v>
                  </c:pt>
                  <c:pt idx="6">
                    <c:v>10.200000000000001</c:v>
                  </c:pt>
                  <c:pt idx="7">
                    <c:v>9.5</c:v>
                  </c:pt>
                  <c:pt idx="8">
                    <c:v>8.9</c:v>
                  </c:pt>
                  <c:pt idx="9">
                    <c:v>11.100000000000001</c:v>
                  </c:pt>
                  <c:pt idx="10">
                    <c:v>10.1</c:v>
                  </c:pt>
                  <c:pt idx="11">
                    <c:v>12.4</c:v>
                  </c:pt>
                  <c:pt idx="12">
                    <c:v>11.3</c:v>
                  </c:pt>
                  <c:pt idx="13">
                    <c:v>11.200000000000001</c:v>
                  </c:pt>
                  <c:pt idx="14">
                    <c:v>9.7000000000000011</c:v>
                  </c:pt>
                  <c:pt idx="15">
                    <c:v>10.000000000000002</c:v>
                  </c:pt>
                  <c:pt idx="16">
                    <c:v>10.600000000000001</c:v>
                  </c:pt>
                  <c:pt idx="17">
                    <c:v>9.7000000000000011</c:v>
                  </c:pt>
                  <c:pt idx="18">
                    <c:v>8.4</c:v>
                  </c:pt>
                  <c:pt idx="19">
                    <c:v>11</c:v>
                  </c:pt>
                  <c:pt idx="20">
                    <c:v>10.6</c:v>
                  </c:pt>
                  <c:pt idx="21">
                    <c:v>8.4000000000000021</c:v>
                  </c:pt>
                  <c:pt idx="22">
                    <c:v>9.9000000000000021</c:v>
                  </c:pt>
                </c:numCache>
              </c:numRef>
            </c:minus>
            <c:spPr>
              <a:noFill/>
              <a:ln w="12700" cap="flat" cmpd="sng" algn="ctr">
                <a:solidFill>
                  <a:srgbClr val="00C0A0"/>
                </a:solidFill>
                <a:round/>
              </a:ln>
              <a:effectLst/>
            </c:spPr>
          </c:errBars>
          <c:xVal>
            <c:numRef>
              <c:f>Sheet1!$A$2:$A$24</c:f>
              <c:numCache>
                <c:formatCode>General</c:formatCode>
                <c:ptCount val="23"/>
                <c:pt idx="0">
                  <c:v>0</c:v>
                </c:pt>
                <c:pt idx="1">
                  <c:v>4</c:v>
                </c:pt>
                <c:pt idx="2">
                  <c:v>8</c:v>
                </c:pt>
                <c:pt idx="3">
                  <c:v>12</c:v>
                </c:pt>
                <c:pt idx="4">
                  <c:v>24</c:v>
                </c:pt>
                <c:pt idx="5">
                  <c:v>36</c:v>
                </c:pt>
                <c:pt idx="6">
                  <c:v>48</c:v>
                </c:pt>
                <c:pt idx="7">
                  <c:v>60</c:v>
                </c:pt>
                <c:pt idx="8">
                  <c:v>72</c:v>
                </c:pt>
                <c:pt idx="9">
                  <c:v>84</c:v>
                </c:pt>
                <c:pt idx="10">
                  <c:v>96</c:v>
                </c:pt>
                <c:pt idx="11">
                  <c:v>108</c:v>
                </c:pt>
                <c:pt idx="12">
                  <c:v>120</c:v>
                </c:pt>
                <c:pt idx="13">
                  <c:v>132</c:v>
                </c:pt>
                <c:pt idx="14">
                  <c:v>144</c:v>
                </c:pt>
                <c:pt idx="15">
                  <c:v>156</c:v>
                </c:pt>
                <c:pt idx="16">
                  <c:v>168</c:v>
                </c:pt>
                <c:pt idx="17">
                  <c:v>180</c:v>
                </c:pt>
                <c:pt idx="18">
                  <c:v>192</c:v>
                </c:pt>
                <c:pt idx="19">
                  <c:v>204</c:v>
                </c:pt>
                <c:pt idx="20">
                  <c:v>216</c:v>
                </c:pt>
                <c:pt idx="21">
                  <c:v>228</c:v>
                </c:pt>
                <c:pt idx="22">
                  <c:v>240</c:v>
                </c:pt>
              </c:numCache>
            </c:numRef>
          </c:xVal>
          <c:yVal>
            <c:numRef>
              <c:f>Sheet1!$B$2:$B$24</c:f>
              <c:numCache>
                <c:formatCode>General</c:formatCode>
                <c:ptCount val="23"/>
                <c:pt idx="0">
                  <c:v>0</c:v>
                </c:pt>
                <c:pt idx="1">
                  <c:v>-9.8000000000000007</c:v>
                </c:pt>
                <c:pt idx="2">
                  <c:v>-10.7</c:v>
                </c:pt>
                <c:pt idx="3">
                  <c:v>-10.8</c:v>
                </c:pt>
                <c:pt idx="4">
                  <c:v>-9.9</c:v>
                </c:pt>
                <c:pt idx="5">
                  <c:v>-8</c:v>
                </c:pt>
                <c:pt idx="6">
                  <c:v>-7.4</c:v>
                </c:pt>
                <c:pt idx="7">
                  <c:v>-8.8000000000000007</c:v>
                </c:pt>
                <c:pt idx="8">
                  <c:v>-8.1</c:v>
                </c:pt>
                <c:pt idx="9">
                  <c:v>-5.2</c:v>
                </c:pt>
                <c:pt idx="10">
                  <c:v>-6.9</c:v>
                </c:pt>
                <c:pt idx="11">
                  <c:v>-5.9</c:v>
                </c:pt>
                <c:pt idx="12">
                  <c:v>-6</c:v>
                </c:pt>
                <c:pt idx="13">
                  <c:v>-5.6</c:v>
                </c:pt>
                <c:pt idx="14">
                  <c:v>-5.2</c:v>
                </c:pt>
                <c:pt idx="15">
                  <c:v>-7.6</c:v>
                </c:pt>
                <c:pt idx="16">
                  <c:v>-8.5</c:v>
                </c:pt>
                <c:pt idx="17">
                  <c:v>-7.2</c:v>
                </c:pt>
                <c:pt idx="18">
                  <c:v>-8.4</c:v>
                </c:pt>
                <c:pt idx="19">
                  <c:v>-7.8</c:v>
                </c:pt>
                <c:pt idx="20">
                  <c:v>-10.1</c:v>
                </c:pt>
                <c:pt idx="21">
                  <c:v>-10.8</c:v>
                </c:pt>
                <c:pt idx="22">
                  <c:v>-8.5</c:v>
                </c:pt>
              </c:numCache>
            </c:numRef>
          </c:yVal>
          <c:smooth val="0"/>
          <c:extLst>
            <c:ext xmlns:c16="http://schemas.microsoft.com/office/drawing/2014/chart" uri="{C3380CC4-5D6E-409C-BE32-E72D297353CC}">
              <c16:uniqueId val="{00000000-778A-433C-ACAE-0C759769C33A}"/>
            </c:ext>
          </c:extLst>
        </c:ser>
        <c:dLbls>
          <c:showLegendKey val="0"/>
          <c:showVal val="0"/>
          <c:showCatName val="0"/>
          <c:showSerName val="0"/>
          <c:showPercent val="0"/>
          <c:showBubbleSize val="0"/>
        </c:dLbls>
        <c:axId val="188211968"/>
        <c:axId val="188213504"/>
        <c:extLst>
          <c:ext xmlns:c15="http://schemas.microsoft.com/office/drawing/2012/chart" uri="{02D57815-91ED-43cb-92C2-25804820EDAC}">
            <c15:filteredScatterSeries>
              <c15:ser>
                <c:idx val="1"/>
                <c:order val="0"/>
                <c:tx>
                  <c:strRef>
                    <c:extLst>
                      <c:ext uri="{02D57815-91ED-43cb-92C2-25804820EDAC}">
                        <c15:formulaRef>
                          <c15:sqref>Sheet1!$C$1</c15:sqref>
                        </c15:formulaRef>
                      </c:ext>
                    </c:extLst>
                    <c:strCache>
                      <c:ptCount val="1"/>
                      <c:pt idx="0">
                        <c:v>Column1</c:v>
                      </c:pt>
                    </c:strCache>
                  </c:strRef>
                </c:tx>
                <c:spPr>
                  <a:ln w="28575" cap="flat">
                    <a:solidFill>
                      <a:schemeClr val="tx1"/>
                    </a:solidFill>
                    <a:prstDash val="solid"/>
                    <a:round/>
                  </a:ln>
                  <a:effectLst/>
                </c:spPr>
                <c:marker>
                  <c:symbol val="circle"/>
                  <c:size val="6"/>
                  <c:spPr>
                    <a:solidFill>
                      <a:schemeClr val="tx1"/>
                    </a:solidFill>
                    <a:ln w="12700">
                      <a:solidFill>
                        <a:schemeClr val="tx1"/>
                      </a:solidFill>
                    </a:ln>
                    <a:effectLst/>
                  </c:spPr>
                </c:marker>
                <c:errBars>
                  <c:errDir val="y"/>
                  <c:errBarType val="both"/>
                  <c:errValType val="cust"/>
                  <c:noEndCap val="0"/>
                  <c:plus>
                    <c:numRef>
                      <c:extLst>
                        <c:ext uri="{02D57815-91ED-43cb-92C2-25804820EDAC}">
                          <c15:formulaRef>
                            <c15:sqref>Sheet1!$I$22:$I$36</c15:sqref>
                          </c15:formulaRef>
                        </c:ext>
                      </c:extLst>
                      <c:numCache>
                        <c:formatCode>General</c:formatCode>
                        <c:ptCount val="15"/>
                        <c:pt idx="0">
                          <c:v>8.1</c:v>
                        </c:pt>
                        <c:pt idx="1">
                          <c:v>13.4</c:v>
                        </c:pt>
                        <c:pt idx="2">
                          <c:v>12.9</c:v>
                        </c:pt>
                      </c:numCache>
                    </c:numRef>
                  </c:plus>
                  <c:minus>
                    <c:numRef>
                      <c:extLst>
                        <c:ext uri="{02D57815-91ED-43cb-92C2-25804820EDAC}">
                          <c15:formulaRef>
                            <c15:sqref>Sheet1!$H$22:$H$36</c15:sqref>
                          </c15:formulaRef>
                        </c:ext>
                      </c:extLst>
                      <c:numCache>
                        <c:formatCode>General</c:formatCode>
                        <c:ptCount val="15"/>
                        <c:pt idx="0">
                          <c:v>10.6</c:v>
                        </c:pt>
                        <c:pt idx="1">
                          <c:v>8.3999999999999986</c:v>
                        </c:pt>
                        <c:pt idx="2">
                          <c:v>9.8999999999999986</c:v>
                        </c:pt>
                      </c:numCache>
                    </c:numRef>
                  </c:minus>
                  <c:spPr>
                    <a:noFill/>
                    <a:ln w="12700" cap="flat" cmpd="sng" algn="ctr">
                      <a:solidFill>
                        <a:schemeClr val="tx1"/>
                      </a:solidFill>
                      <a:round/>
                    </a:ln>
                    <a:effectLst/>
                  </c:spPr>
                </c:errBars>
                <c:xVal>
                  <c:numRef>
                    <c:extLst>
                      <c:ext uri="{02D57815-91ED-43cb-92C2-25804820EDAC}">
                        <c15:formulaRef>
                          <c15:sqref>Sheet1!$A$2:$A$24</c15:sqref>
                        </c15:formulaRef>
                      </c:ext>
                    </c:extLst>
                    <c:numCache>
                      <c:formatCode>General</c:formatCode>
                      <c:ptCount val="23"/>
                      <c:pt idx="0">
                        <c:v>0</c:v>
                      </c:pt>
                      <c:pt idx="1">
                        <c:v>4</c:v>
                      </c:pt>
                      <c:pt idx="2">
                        <c:v>8</c:v>
                      </c:pt>
                      <c:pt idx="3">
                        <c:v>12</c:v>
                      </c:pt>
                      <c:pt idx="4">
                        <c:v>24</c:v>
                      </c:pt>
                      <c:pt idx="5">
                        <c:v>36</c:v>
                      </c:pt>
                      <c:pt idx="6">
                        <c:v>48</c:v>
                      </c:pt>
                      <c:pt idx="7">
                        <c:v>60</c:v>
                      </c:pt>
                      <c:pt idx="8">
                        <c:v>72</c:v>
                      </c:pt>
                      <c:pt idx="9">
                        <c:v>84</c:v>
                      </c:pt>
                      <c:pt idx="10">
                        <c:v>96</c:v>
                      </c:pt>
                      <c:pt idx="11">
                        <c:v>108</c:v>
                      </c:pt>
                      <c:pt idx="12">
                        <c:v>120</c:v>
                      </c:pt>
                      <c:pt idx="13">
                        <c:v>132</c:v>
                      </c:pt>
                      <c:pt idx="14">
                        <c:v>144</c:v>
                      </c:pt>
                      <c:pt idx="15">
                        <c:v>156</c:v>
                      </c:pt>
                      <c:pt idx="16">
                        <c:v>168</c:v>
                      </c:pt>
                      <c:pt idx="17">
                        <c:v>180</c:v>
                      </c:pt>
                      <c:pt idx="18">
                        <c:v>192</c:v>
                      </c:pt>
                      <c:pt idx="19">
                        <c:v>204</c:v>
                      </c:pt>
                      <c:pt idx="20">
                        <c:v>216</c:v>
                      </c:pt>
                      <c:pt idx="21">
                        <c:v>228</c:v>
                      </c:pt>
                      <c:pt idx="22">
                        <c:v>240</c:v>
                      </c:pt>
                    </c:numCache>
                  </c:numRef>
                </c:xVal>
                <c:yVal>
                  <c:numRef>
                    <c:extLst>
                      <c:ext uri="{02D57815-91ED-43cb-92C2-25804820EDAC}">
                        <c15:formulaRef>
                          <c15:sqref>Sheet1!$C$2:$C$24</c15:sqref>
                        </c15:formulaRef>
                      </c:ext>
                    </c:extLst>
                    <c:numCache>
                      <c:formatCode>General</c:formatCode>
                      <c:ptCount val="23"/>
                    </c:numCache>
                  </c:numRef>
                </c:yVal>
                <c:smooth val="0"/>
                <c:extLst>
                  <c:ext xmlns:c16="http://schemas.microsoft.com/office/drawing/2014/chart" uri="{C3380CC4-5D6E-409C-BE32-E72D297353CC}">
                    <c16:uniqueId val="{00000001-778A-433C-ACAE-0C759769C33A}"/>
                  </c:ext>
                </c:extLst>
              </c15:ser>
            </c15:filteredScatterSeries>
          </c:ext>
        </c:extLst>
      </c:scatterChart>
      <c:valAx>
        <c:axId val="188211968"/>
        <c:scaling>
          <c:orientation val="minMax"/>
          <c:max val="242"/>
          <c:min val="0"/>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pt-PT"/>
          </a:p>
        </c:txPr>
        <c:crossAx val="188213504"/>
        <c:crosses val="autoZero"/>
        <c:crossBetween val="midCat"/>
        <c:majorUnit val="48"/>
      </c:valAx>
      <c:valAx>
        <c:axId val="188213504"/>
        <c:scaling>
          <c:orientation val="minMax"/>
          <c:max val="10"/>
          <c:min val="-30"/>
        </c:scaling>
        <c:delete val="0"/>
        <c:axPos val="l"/>
        <c:numFmt formatCode="General" sourceLinked="0"/>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pt-PT"/>
          </a:p>
        </c:txPr>
        <c:crossAx val="188211968"/>
        <c:crossesAt val="0"/>
        <c:crossBetween val="midCat"/>
        <c:majorUnit val="10"/>
      </c:valAx>
      <c:spPr>
        <a:noFill/>
        <a:ln>
          <a:noFill/>
        </a:ln>
        <a:effectLst/>
      </c:spPr>
    </c:plotArea>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PT"/>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1"/>
          <c:tx>
            <c:strRef>
              <c:f>Sheet1!$B$1</c:f>
              <c:strCache>
                <c:ptCount val="1"/>
                <c:pt idx="0">
                  <c:v>B/F/TAF</c:v>
                </c:pt>
              </c:strCache>
            </c:strRef>
          </c:tx>
          <c:spPr>
            <a:ln w="28575" cap="rnd">
              <a:solidFill>
                <a:srgbClr val="00C0A0"/>
              </a:solidFill>
              <a:round/>
            </a:ln>
            <a:effectLst/>
          </c:spPr>
          <c:marker>
            <c:symbol val="circle"/>
            <c:size val="7"/>
            <c:spPr>
              <a:solidFill>
                <a:srgbClr val="00C0A0"/>
              </a:solidFill>
              <a:ln w="9525">
                <a:noFill/>
              </a:ln>
              <a:effectLst/>
            </c:spPr>
          </c:marker>
          <c:errBars>
            <c:errDir val="y"/>
            <c:errBarType val="both"/>
            <c:errValType val="cust"/>
            <c:noEndCap val="0"/>
            <c:plus>
              <c:numRef>
                <c:f>Sheet1!$I$2:$I$24</c:f>
                <c:numCache>
                  <c:formatCode>General</c:formatCode>
                  <c:ptCount val="23"/>
                  <c:pt idx="0">
                    <c:v>0</c:v>
                  </c:pt>
                  <c:pt idx="1">
                    <c:v>7</c:v>
                  </c:pt>
                  <c:pt idx="2">
                    <c:v>8.3000000000000025</c:v>
                  </c:pt>
                  <c:pt idx="3">
                    <c:v>9</c:v>
                  </c:pt>
                  <c:pt idx="4">
                    <c:v>9.7000000000000011</c:v>
                  </c:pt>
                  <c:pt idx="5">
                    <c:v>7.7000000000000011</c:v>
                  </c:pt>
                  <c:pt idx="6">
                    <c:v>10.5</c:v>
                  </c:pt>
                  <c:pt idx="7">
                    <c:v>10</c:v>
                  </c:pt>
                  <c:pt idx="8">
                    <c:v>10.1</c:v>
                  </c:pt>
                  <c:pt idx="9">
                    <c:v>10.1</c:v>
                  </c:pt>
                  <c:pt idx="10">
                    <c:v>11.2</c:v>
                  </c:pt>
                  <c:pt idx="11">
                    <c:v>10.200000000000001</c:v>
                  </c:pt>
                  <c:pt idx="12">
                    <c:v>11.200000000000001</c:v>
                  </c:pt>
                  <c:pt idx="13">
                    <c:v>12.3</c:v>
                  </c:pt>
                  <c:pt idx="14">
                    <c:v>9.7000000000000011</c:v>
                  </c:pt>
                  <c:pt idx="15">
                    <c:v>10.3</c:v>
                  </c:pt>
                  <c:pt idx="16">
                    <c:v>11.200000000000001</c:v>
                  </c:pt>
                  <c:pt idx="17">
                    <c:v>10.3</c:v>
                  </c:pt>
                  <c:pt idx="18">
                    <c:v>9.9000000000000021</c:v>
                  </c:pt>
                  <c:pt idx="19">
                    <c:v>12.100000000000001</c:v>
                  </c:pt>
                  <c:pt idx="20">
                    <c:v>12.6</c:v>
                  </c:pt>
                  <c:pt idx="21">
                    <c:v>11</c:v>
                  </c:pt>
                  <c:pt idx="22">
                    <c:v>9.6</c:v>
                  </c:pt>
                </c:numCache>
              </c:numRef>
            </c:plus>
            <c:minus>
              <c:numRef>
                <c:f>Sheet1!$H$2:$H$24</c:f>
                <c:numCache>
                  <c:formatCode>General</c:formatCode>
                  <c:ptCount val="23"/>
                  <c:pt idx="0">
                    <c:v>0</c:v>
                  </c:pt>
                  <c:pt idx="1">
                    <c:v>10.000000000000002</c:v>
                  </c:pt>
                  <c:pt idx="2">
                    <c:v>9.4000000000000021</c:v>
                  </c:pt>
                  <c:pt idx="3">
                    <c:v>8.5</c:v>
                  </c:pt>
                  <c:pt idx="4">
                    <c:v>9.6000000000000014</c:v>
                  </c:pt>
                  <c:pt idx="5">
                    <c:v>9.1000000000000014</c:v>
                  </c:pt>
                  <c:pt idx="6">
                    <c:v>9.3000000000000007</c:v>
                  </c:pt>
                  <c:pt idx="7">
                    <c:v>8.9</c:v>
                  </c:pt>
                  <c:pt idx="8">
                    <c:v>11.2</c:v>
                  </c:pt>
                  <c:pt idx="9">
                    <c:v>9.1000000000000014</c:v>
                  </c:pt>
                  <c:pt idx="10">
                    <c:v>8.7000000000000011</c:v>
                  </c:pt>
                  <c:pt idx="11">
                    <c:v>11.3</c:v>
                  </c:pt>
                  <c:pt idx="12">
                    <c:v>11.900000000000002</c:v>
                  </c:pt>
                  <c:pt idx="13">
                    <c:v>8.3000000000000025</c:v>
                  </c:pt>
                  <c:pt idx="14">
                    <c:v>11.3</c:v>
                  </c:pt>
                  <c:pt idx="15">
                    <c:v>9.4000000000000021</c:v>
                  </c:pt>
                  <c:pt idx="16">
                    <c:v>9.3000000000000007</c:v>
                  </c:pt>
                  <c:pt idx="17">
                    <c:v>11.4</c:v>
                  </c:pt>
                  <c:pt idx="18">
                    <c:v>13.6</c:v>
                  </c:pt>
                  <c:pt idx="19">
                    <c:v>10.3</c:v>
                  </c:pt>
                  <c:pt idx="20">
                    <c:v>12.4</c:v>
                  </c:pt>
                  <c:pt idx="21">
                    <c:v>11.5</c:v>
                  </c:pt>
                  <c:pt idx="22">
                    <c:v>12.400000000000002</c:v>
                  </c:pt>
                </c:numCache>
              </c:numRef>
            </c:minus>
            <c:spPr>
              <a:noFill/>
              <a:ln w="12700" cap="flat" cmpd="sng" algn="ctr">
                <a:solidFill>
                  <a:srgbClr val="00C0A0"/>
                </a:solidFill>
                <a:round/>
              </a:ln>
              <a:effectLst/>
            </c:spPr>
          </c:errBars>
          <c:xVal>
            <c:numRef>
              <c:f>Sheet1!$A$2:$A$24</c:f>
              <c:numCache>
                <c:formatCode>General</c:formatCode>
                <c:ptCount val="23"/>
                <c:pt idx="0">
                  <c:v>0</c:v>
                </c:pt>
                <c:pt idx="1">
                  <c:v>4</c:v>
                </c:pt>
                <c:pt idx="2">
                  <c:v>8</c:v>
                </c:pt>
                <c:pt idx="3">
                  <c:v>12</c:v>
                </c:pt>
                <c:pt idx="4">
                  <c:v>24</c:v>
                </c:pt>
                <c:pt idx="5">
                  <c:v>36</c:v>
                </c:pt>
                <c:pt idx="6">
                  <c:v>48</c:v>
                </c:pt>
                <c:pt idx="7">
                  <c:v>60</c:v>
                </c:pt>
                <c:pt idx="8">
                  <c:v>72</c:v>
                </c:pt>
                <c:pt idx="9">
                  <c:v>84</c:v>
                </c:pt>
                <c:pt idx="10">
                  <c:v>96</c:v>
                </c:pt>
                <c:pt idx="11">
                  <c:v>108</c:v>
                </c:pt>
                <c:pt idx="12">
                  <c:v>120</c:v>
                </c:pt>
                <c:pt idx="13">
                  <c:v>132</c:v>
                </c:pt>
                <c:pt idx="14">
                  <c:v>144</c:v>
                </c:pt>
                <c:pt idx="15">
                  <c:v>156</c:v>
                </c:pt>
                <c:pt idx="16">
                  <c:v>168</c:v>
                </c:pt>
                <c:pt idx="17">
                  <c:v>180</c:v>
                </c:pt>
                <c:pt idx="18">
                  <c:v>192</c:v>
                </c:pt>
                <c:pt idx="19">
                  <c:v>204</c:v>
                </c:pt>
                <c:pt idx="20">
                  <c:v>216</c:v>
                </c:pt>
                <c:pt idx="21">
                  <c:v>228</c:v>
                </c:pt>
                <c:pt idx="22">
                  <c:v>240</c:v>
                </c:pt>
              </c:numCache>
            </c:numRef>
          </c:xVal>
          <c:yVal>
            <c:numRef>
              <c:f>Sheet1!$B$2:$B$24</c:f>
              <c:numCache>
                <c:formatCode>General</c:formatCode>
                <c:ptCount val="23"/>
                <c:pt idx="0">
                  <c:v>0</c:v>
                </c:pt>
                <c:pt idx="1">
                  <c:v>-11.6</c:v>
                </c:pt>
                <c:pt idx="2">
                  <c:v>-13.2</c:v>
                </c:pt>
                <c:pt idx="3">
                  <c:v>-13</c:v>
                </c:pt>
                <c:pt idx="4">
                  <c:v>-11.5</c:v>
                </c:pt>
                <c:pt idx="5">
                  <c:v>-9.8000000000000007</c:v>
                </c:pt>
                <c:pt idx="6">
                  <c:v>-10.200000000000001</c:v>
                </c:pt>
                <c:pt idx="7">
                  <c:v>-11.9</c:v>
                </c:pt>
                <c:pt idx="8">
                  <c:v>-10.5</c:v>
                </c:pt>
                <c:pt idx="9">
                  <c:v>-8.7000000000000011</c:v>
                </c:pt>
                <c:pt idx="10">
                  <c:v>-7.7</c:v>
                </c:pt>
                <c:pt idx="11">
                  <c:v>-9.1</c:v>
                </c:pt>
                <c:pt idx="12">
                  <c:v>-8.3000000000000007</c:v>
                </c:pt>
                <c:pt idx="13">
                  <c:v>-9.1</c:v>
                </c:pt>
                <c:pt idx="14">
                  <c:v>-6.1</c:v>
                </c:pt>
                <c:pt idx="15">
                  <c:v>-7.7</c:v>
                </c:pt>
                <c:pt idx="16">
                  <c:v>-9.3000000000000007</c:v>
                </c:pt>
                <c:pt idx="17">
                  <c:v>-9.6</c:v>
                </c:pt>
                <c:pt idx="18">
                  <c:v>-7.6</c:v>
                </c:pt>
                <c:pt idx="19">
                  <c:v>-11.3</c:v>
                </c:pt>
                <c:pt idx="20">
                  <c:v>-11.6</c:v>
                </c:pt>
                <c:pt idx="21">
                  <c:v>-10.5</c:v>
                </c:pt>
                <c:pt idx="22">
                  <c:v>-8.2000000000000011</c:v>
                </c:pt>
              </c:numCache>
            </c:numRef>
          </c:yVal>
          <c:smooth val="0"/>
          <c:extLst>
            <c:ext xmlns:c16="http://schemas.microsoft.com/office/drawing/2014/chart" uri="{C3380CC4-5D6E-409C-BE32-E72D297353CC}">
              <c16:uniqueId val="{00000000-778A-433C-ACAE-0C759769C33A}"/>
            </c:ext>
          </c:extLst>
        </c:ser>
        <c:dLbls>
          <c:showLegendKey val="0"/>
          <c:showVal val="0"/>
          <c:showCatName val="0"/>
          <c:showSerName val="0"/>
          <c:showPercent val="0"/>
          <c:showBubbleSize val="0"/>
        </c:dLbls>
        <c:axId val="188258944"/>
        <c:axId val="188227968"/>
        <c:extLst>
          <c:ext xmlns:c15="http://schemas.microsoft.com/office/drawing/2012/chart" uri="{02D57815-91ED-43cb-92C2-25804820EDAC}">
            <c15:filteredScatterSeries>
              <c15:ser>
                <c:idx val="1"/>
                <c:order val="0"/>
                <c:tx>
                  <c:strRef>
                    <c:extLst>
                      <c:ext uri="{02D57815-91ED-43cb-92C2-25804820EDAC}">
                        <c15:formulaRef>
                          <c15:sqref>Sheet1!$C$1</c15:sqref>
                        </c15:formulaRef>
                      </c:ext>
                    </c:extLst>
                    <c:strCache>
                      <c:ptCount val="1"/>
                      <c:pt idx="0">
                        <c:v>Column1</c:v>
                      </c:pt>
                    </c:strCache>
                  </c:strRef>
                </c:tx>
                <c:spPr>
                  <a:ln w="28575" cap="flat">
                    <a:solidFill>
                      <a:schemeClr val="tx1"/>
                    </a:solidFill>
                    <a:prstDash val="solid"/>
                    <a:round/>
                  </a:ln>
                  <a:effectLst/>
                </c:spPr>
                <c:marker>
                  <c:symbol val="circle"/>
                  <c:size val="6"/>
                  <c:spPr>
                    <a:solidFill>
                      <a:schemeClr val="tx1"/>
                    </a:solidFill>
                    <a:ln w="12700">
                      <a:solidFill>
                        <a:schemeClr val="tx1"/>
                      </a:solidFill>
                    </a:ln>
                    <a:effectLst/>
                  </c:spPr>
                </c:marker>
                <c:errBars>
                  <c:errDir val="y"/>
                  <c:errBarType val="both"/>
                  <c:errValType val="cust"/>
                  <c:noEndCap val="0"/>
                  <c:plus>
                    <c:numRef>
                      <c:extLst>
                        <c:ext uri="{02D57815-91ED-43cb-92C2-25804820EDAC}">
                          <c15:formulaRef>
                            <c15:sqref>Sheet1!$I$22:$I$36</c15:sqref>
                          </c15:formulaRef>
                        </c:ext>
                      </c:extLst>
                      <c:numCache>
                        <c:formatCode>General</c:formatCode>
                        <c:ptCount val="15"/>
                        <c:pt idx="0">
                          <c:v>12.6</c:v>
                        </c:pt>
                        <c:pt idx="1">
                          <c:v>11</c:v>
                        </c:pt>
                        <c:pt idx="2">
                          <c:v>9.6</c:v>
                        </c:pt>
                      </c:numCache>
                    </c:numRef>
                  </c:plus>
                  <c:minus>
                    <c:numRef>
                      <c:extLst>
                        <c:ext uri="{02D57815-91ED-43cb-92C2-25804820EDAC}">
                          <c15:formulaRef>
                            <c15:sqref>Sheet1!$H$22:$H$36</c15:sqref>
                          </c15:formulaRef>
                        </c:ext>
                      </c:extLst>
                      <c:numCache>
                        <c:formatCode>General</c:formatCode>
                        <c:ptCount val="15"/>
                        <c:pt idx="0">
                          <c:v>12.4</c:v>
                        </c:pt>
                        <c:pt idx="1">
                          <c:v>11.5</c:v>
                        </c:pt>
                        <c:pt idx="2">
                          <c:v>12.400000000000002</c:v>
                        </c:pt>
                      </c:numCache>
                    </c:numRef>
                  </c:minus>
                  <c:spPr>
                    <a:noFill/>
                    <a:ln w="12700" cap="flat" cmpd="sng" algn="ctr">
                      <a:solidFill>
                        <a:schemeClr val="tx1"/>
                      </a:solidFill>
                      <a:round/>
                    </a:ln>
                    <a:effectLst/>
                  </c:spPr>
                </c:errBars>
                <c:xVal>
                  <c:numRef>
                    <c:extLst>
                      <c:ext uri="{02D57815-91ED-43cb-92C2-25804820EDAC}">
                        <c15:formulaRef>
                          <c15:sqref>Sheet1!$A$2:$A$24</c15:sqref>
                        </c15:formulaRef>
                      </c:ext>
                    </c:extLst>
                    <c:numCache>
                      <c:formatCode>General</c:formatCode>
                      <c:ptCount val="23"/>
                      <c:pt idx="0">
                        <c:v>0</c:v>
                      </c:pt>
                      <c:pt idx="1">
                        <c:v>4</c:v>
                      </c:pt>
                      <c:pt idx="2">
                        <c:v>8</c:v>
                      </c:pt>
                      <c:pt idx="3">
                        <c:v>12</c:v>
                      </c:pt>
                      <c:pt idx="4">
                        <c:v>24</c:v>
                      </c:pt>
                      <c:pt idx="5">
                        <c:v>36</c:v>
                      </c:pt>
                      <c:pt idx="6">
                        <c:v>48</c:v>
                      </c:pt>
                      <c:pt idx="7">
                        <c:v>60</c:v>
                      </c:pt>
                      <c:pt idx="8">
                        <c:v>72</c:v>
                      </c:pt>
                      <c:pt idx="9">
                        <c:v>84</c:v>
                      </c:pt>
                      <c:pt idx="10">
                        <c:v>96</c:v>
                      </c:pt>
                      <c:pt idx="11">
                        <c:v>108</c:v>
                      </c:pt>
                      <c:pt idx="12">
                        <c:v>120</c:v>
                      </c:pt>
                      <c:pt idx="13">
                        <c:v>132</c:v>
                      </c:pt>
                      <c:pt idx="14">
                        <c:v>144</c:v>
                      </c:pt>
                      <c:pt idx="15">
                        <c:v>156</c:v>
                      </c:pt>
                      <c:pt idx="16">
                        <c:v>168</c:v>
                      </c:pt>
                      <c:pt idx="17">
                        <c:v>180</c:v>
                      </c:pt>
                      <c:pt idx="18">
                        <c:v>192</c:v>
                      </c:pt>
                      <c:pt idx="19">
                        <c:v>204</c:v>
                      </c:pt>
                      <c:pt idx="20">
                        <c:v>216</c:v>
                      </c:pt>
                      <c:pt idx="21">
                        <c:v>228</c:v>
                      </c:pt>
                      <c:pt idx="22">
                        <c:v>240</c:v>
                      </c:pt>
                    </c:numCache>
                  </c:numRef>
                </c:xVal>
                <c:yVal>
                  <c:numRef>
                    <c:extLst>
                      <c:ext uri="{02D57815-91ED-43cb-92C2-25804820EDAC}">
                        <c15:formulaRef>
                          <c15:sqref>Sheet1!$C$2:$C$24</c15:sqref>
                        </c15:formulaRef>
                      </c:ext>
                    </c:extLst>
                    <c:numCache>
                      <c:formatCode>General</c:formatCode>
                      <c:ptCount val="23"/>
                    </c:numCache>
                  </c:numRef>
                </c:yVal>
                <c:smooth val="0"/>
                <c:extLst>
                  <c:ext xmlns:c16="http://schemas.microsoft.com/office/drawing/2014/chart" uri="{C3380CC4-5D6E-409C-BE32-E72D297353CC}">
                    <c16:uniqueId val="{00000001-778A-433C-ACAE-0C759769C33A}"/>
                  </c:ext>
                </c:extLst>
              </c15:ser>
            </c15:filteredScatterSeries>
          </c:ext>
        </c:extLst>
      </c:scatterChart>
      <c:valAx>
        <c:axId val="188258944"/>
        <c:scaling>
          <c:orientation val="minMax"/>
          <c:max val="242"/>
          <c:min val="0"/>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pt-PT"/>
          </a:p>
        </c:txPr>
        <c:crossAx val="188227968"/>
        <c:crosses val="autoZero"/>
        <c:crossBetween val="midCat"/>
        <c:majorUnit val="48"/>
      </c:valAx>
      <c:valAx>
        <c:axId val="188227968"/>
        <c:scaling>
          <c:orientation val="minMax"/>
          <c:max val="10"/>
        </c:scaling>
        <c:delete val="0"/>
        <c:axPos val="l"/>
        <c:numFmt formatCode="General" sourceLinked="0"/>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pt-PT"/>
          </a:p>
        </c:txPr>
        <c:crossAx val="188258944"/>
        <c:crossesAt val="0"/>
        <c:crossBetween val="midCat"/>
        <c:majorUnit val="10"/>
      </c:valAx>
      <c:spPr>
        <a:noFill/>
        <a:ln>
          <a:noFill/>
        </a:ln>
        <a:effectLst/>
      </c:spPr>
    </c:plotArea>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PT"/>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Sheet1!$B$1</c:f>
              <c:strCache>
                <c:ptCount val="1"/>
                <c:pt idx="0">
                  <c:v>B/F/TAF</c:v>
                </c:pt>
              </c:strCache>
            </c:strRef>
          </c:tx>
          <c:spPr>
            <a:ln w="28562" cap="rnd">
              <a:solidFill>
                <a:srgbClr val="00C0A0"/>
              </a:solidFill>
              <a:round/>
            </a:ln>
            <a:effectLst/>
          </c:spPr>
          <c:marker>
            <c:symbol val="circle"/>
            <c:size val="8"/>
            <c:spPr>
              <a:solidFill>
                <a:srgbClr val="00C0A0"/>
              </a:solidFill>
              <a:ln w="6347">
                <a:noFill/>
              </a:ln>
            </c:spPr>
          </c:marker>
          <c:errBars>
            <c:errDir val="y"/>
            <c:errBarType val="both"/>
            <c:errValType val="cust"/>
            <c:noEndCap val="0"/>
            <c:plus>
              <c:numRef>
                <c:f>Sheet1!$F$10:$F$16</c:f>
                <c:numCache>
                  <c:formatCode>General</c:formatCode>
                  <c:ptCount val="7"/>
                  <c:pt idx="0">
                    <c:v>0</c:v>
                  </c:pt>
                  <c:pt idx="1">
                    <c:v>0.31900000000000012</c:v>
                  </c:pt>
                  <c:pt idx="2">
                    <c:v>0.37600000000000006</c:v>
                  </c:pt>
                  <c:pt idx="3">
                    <c:v>0.47200000000000009</c:v>
                  </c:pt>
                  <c:pt idx="4">
                    <c:v>0.53700000000000003</c:v>
                  </c:pt>
                  <c:pt idx="5">
                    <c:v>0.67400000000000004</c:v>
                  </c:pt>
                  <c:pt idx="6">
                    <c:v>0.71800000000000008</c:v>
                  </c:pt>
                </c:numCache>
              </c:numRef>
            </c:plus>
            <c:minus>
              <c:numRef>
                <c:f>Sheet1!$E$10:$E$17</c:f>
                <c:numCache>
                  <c:formatCode>General</c:formatCode>
                  <c:ptCount val="8"/>
                  <c:pt idx="0">
                    <c:v>0</c:v>
                  </c:pt>
                  <c:pt idx="1">
                    <c:v>0.31900000000000012</c:v>
                  </c:pt>
                  <c:pt idx="2">
                    <c:v>0.37600000000000006</c:v>
                  </c:pt>
                  <c:pt idx="3">
                    <c:v>0.47300000000000003</c:v>
                  </c:pt>
                  <c:pt idx="4">
                    <c:v>0.53799999999999992</c:v>
                  </c:pt>
                  <c:pt idx="5">
                    <c:v>0.67400000000000004</c:v>
                  </c:pt>
                  <c:pt idx="6">
                    <c:v>0.71700000000000008</c:v>
                  </c:pt>
                </c:numCache>
              </c:numRef>
            </c:minus>
            <c:spPr>
              <a:noFill/>
              <a:ln w="12700" cap="flat" cmpd="sng" algn="ctr">
                <a:solidFill>
                  <a:srgbClr val="00C0A0"/>
                </a:solidFill>
                <a:round/>
              </a:ln>
              <a:effectLst/>
            </c:spPr>
          </c:errBars>
          <c:xVal>
            <c:numRef>
              <c:f>Sheet1!$A$2:$A$8</c:f>
              <c:numCache>
                <c:formatCode>General</c:formatCode>
                <c:ptCount val="7"/>
                <c:pt idx="0">
                  <c:v>0</c:v>
                </c:pt>
                <c:pt idx="1">
                  <c:v>24</c:v>
                </c:pt>
                <c:pt idx="2">
                  <c:v>48</c:v>
                </c:pt>
                <c:pt idx="3">
                  <c:v>96</c:v>
                </c:pt>
                <c:pt idx="4">
                  <c:v>144</c:v>
                </c:pt>
                <c:pt idx="5">
                  <c:v>192</c:v>
                </c:pt>
                <c:pt idx="6">
                  <c:v>240</c:v>
                </c:pt>
              </c:numCache>
            </c:numRef>
          </c:xVal>
          <c:yVal>
            <c:numRef>
              <c:f>Sheet1!$B$2:$B$8</c:f>
              <c:numCache>
                <c:formatCode>General</c:formatCode>
                <c:ptCount val="7"/>
                <c:pt idx="0">
                  <c:v>0</c:v>
                </c:pt>
                <c:pt idx="1">
                  <c:v>-0.89200000000000002</c:v>
                </c:pt>
                <c:pt idx="2">
                  <c:v>-0.77100000000000013</c:v>
                </c:pt>
                <c:pt idx="3">
                  <c:v>-0.66000000000000014</c:v>
                </c:pt>
                <c:pt idx="4">
                  <c:v>-0.49700000000000005</c:v>
                </c:pt>
                <c:pt idx="5">
                  <c:v>-0.59699999999999998</c:v>
                </c:pt>
                <c:pt idx="6">
                  <c:v>-0.23200000000000001</c:v>
                </c:pt>
              </c:numCache>
            </c:numRef>
          </c:yVal>
          <c:smooth val="0"/>
          <c:extLst>
            <c:ext xmlns:c16="http://schemas.microsoft.com/office/drawing/2014/chart" uri="{C3380CC4-5D6E-409C-BE32-E72D297353CC}">
              <c16:uniqueId val="{00000000-7A48-4415-88C7-BFBE45E78644}"/>
            </c:ext>
          </c:extLst>
        </c:ser>
        <c:dLbls>
          <c:showLegendKey val="0"/>
          <c:showVal val="0"/>
          <c:showCatName val="0"/>
          <c:showSerName val="0"/>
          <c:showPercent val="0"/>
          <c:showBubbleSize val="0"/>
        </c:dLbls>
        <c:axId val="200644480"/>
        <c:axId val="200646016"/>
      </c:scatterChart>
      <c:valAx>
        <c:axId val="200644480"/>
        <c:scaling>
          <c:orientation val="minMax"/>
          <c:max val="242"/>
          <c:min val="0"/>
        </c:scaling>
        <c:delete val="0"/>
        <c:axPos val="b"/>
        <c:numFmt formatCode="General" sourceLinked="1"/>
        <c:majorTickMark val="none"/>
        <c:minorTickMark val="none"/>
        <c:tickLblPos val="low"/>
        <c:spPr>
          <a:noFill/>
          <a:ln w="9521" cap="flat" cmpd="sng" algn="ctr">
            <a:solidFill>
              <a:schemeClr val="tx1"/>
            </a:solidFill>
            <a:round/>
          </a:ln>
          <a:effectLst/>
        </c:spPr>
        <c:txPr>
          <a:bodyPr rot="0" vert="horz"/>
          <a:lstStyle/>
          <a:p>
            <a:pPr>
              <a:defRPr sz="1400" b="0" i="0" u="none" strike="noStrike" baseline="0">
                <a:solidFill>
                  <a:srgbClr val="000000"/>
                </a:solidFill>
                <a:latin typeface="+mn-lt"/>
                <a:ea typeface="Arial"/>
                <a:cs typeface="Arial"/>
              </a:defRPr>
            </a:pPr>
            <a:endParaRPr lang="pt-PT"/>
          </a:p>
        </c:txPr>
        <c:crossAx val="200646016"/>
        <c:crosses val="autoZero"/>
        <c:crossBetween val="midCat"/>
        <c:majorUnit val="48"/>
      </c:valAx>
      <c:valAx>
        <c:axId val="200646016"/>
        <c:scaling>
          <c:orientation val="minMax"/>
          <c:max val="2"/>
          <c:min val="-3"/>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399" b="0" i="0" u="none" strike="noStrike" kern="1200" baseline="0">
                <a:solidFill>
                  <a:schemeClr val="tx1"/>
                </a:solidFill>
                <a:latin typeface="+mn-lt"/>
                <a:ea typeface="+mn-ea"/>
                <a:cs typeface="+mn-cs"/>
              </a:defRPr>
            </a:pPr>
            <a:endParaRPr lang="pt-PT"/>
          </a:p>
        </c:txPr>
        <c:crossAx val="200644480"/>
        <c:crosses val="autoZero"/>
        <c:crossBetween val="midCat"/>
        <c:majorUnit val="1"/>
      </c:valAx>
      <c:spPr>
        <a:noFill/>
        <a:ln w="25388">
          <a:noFill/>
        </a:ln>
      </c:spPr>
    </c:plotArea>
    <c:plotVisOnly val="1"/>
    <c:dispBlanksAs val="gap"/>
    <c:showDLblsOverMax val="0"/>
  </c:chart>
  <c:spPr>
    <a:noFill/>
    <a:ln>
      <a:noFill/>
    </a:ln>
  </c:spPr>
  <c:txPr>
    <a:bodyPr/>
    <a:lstStyle/>
    <a:p>
      <a:pPr>
        <a:defRPr/>
      </a:pPr>
      <a:endParaRPr lang="pt-PT"/>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Sheet1!$B$1</c:f>
              <c:strCache>
                <c:ptCount val="1"/>
                <c:pt idx="0">
                  <c:v>B/F/TAF</c:v>
                </c:pt>
              </c:strCache>
            </c:strRef>
          </c:tx>
          <c:spPr>
            <a:ln w="28562" cap="rnd">
              <a:solidFill>
                <a:srgbClr val="00C0A0"/>
              </a:solidFill>
              <a:round/>
            </a:ln>
            <a:effectLst/>
          </c:spPr>
          <c:marker>
            <c:symbol val="circle"/>
            <c:size val="8"/>
            <c:spPr>
              <a:solidFill>
                <a:srgbClr val="00C0A0"/>
              </a:solidFill>
              <a:ln w="6347">
                <a:noFill/>
              </a:ln>
            </c:spPr>
          </c:marker>
          <c:errBars>
            <c:errDir val="y"/>
            <c:errBarType val="both"/>
            <c:errValType val="cust"/>
            <c:noEndCap val="0"/>
            <c:plus>
              <c:numRef>
                <c:f>Sheet1!$F$10:$F$16</c:f>
                <c:numCache>
                  <c:formatCode>General</c:formatCode>
                  <c:ptCount val="7"/>
                  <c:pt idx="0">
                    <c:v>0</c:v>
                  </c:pt>
                  <c:pt idx="1">
                    <c:v>0.22700000000000001</c:v>
                  </c:pt>
                  <c:pt idx="2">
                    <c:v>0.27400000000000002</c:v>
                  </c:pt>
                  <c:pt idx="3">
                    <c:v>0.34800000000000014</c:v>
                  </c:pt>
                  <c:pt idx="4">
                    <c:v>0.48200000000000004</c:v>
                  </c:pt>
                  <c:pt idx="5">
                    <c:v>0.71600000000000019</c:v>
                  </c:pt>
                  <c:pt idx="6">
                    <c:v>0.7430000000000001</c:v>
                  </c:pt>
                </c:numCache>
              </c:numRef>
            </c:plus>
            <c:minus>
              <c:numRef>
                <c:f>Sheet1!$E$10:$E$16</c:f>
                <c:numCache>
                  <c:formatCode>General</c:formatCode>
                  <c:ptCount val="7"/>
                  <c:pt idx="0">
                    <c:v>0</c:v>
                  </c:pt>
                  <c:pt idx="1">
                    <c:v>0.22600000000000001</c:v>
                  </c:pt>
                  <c:pt idx="2">
                    <c:v>0.27499999999999997</c:v>
                  </c:pt>
                  <c:pt idx="3">
                    <c:v>0.34799999999999992</c:v>
                  </c:pt>
                  <c:pt idx="4">
                    <c:v>0.48200000000000004</c:v>
                  </c:pt>
                  <c:pt idx="5">
                    <c:v>0.71600000000000008</c:v>
                  </c:pt>
                  <c:pt idx="6">
                    <c:v>0.74400000000000011</c:v>
                  </c:pt>
                </c:numCache>
              </c:numRef>
            </c:minus>
            <c:spPr>
              <a:noFill/>
              <a:ln w="12700" cap="flat" cmpd="sng" algn="ctr">
                <a:solidFill>
                  <a:srgbClr val="00C0A0"/>
                </a:solidFill>
                <a:round/>
              </a:ln>
              <a:effectLst/>
            </c:spPr>
          </c:errBars>
          <c:xVal>
            <c:numRef>
              <c:f>Sheet1!$A$2:$A$8</c:f>
              <c:numCache>
                <c:formatCode>General</c:formatCode>
                <c:ptCount val="7"/>
                <c:pt idx="0">
                  <c:v>0</c:v>
                </c:pt>
                <c:pt idx="1">
                  <c:v>24</c:v>
                </c:pt>
                <c:pt idx="2">
                  <c:v>48</c:v>
                </c:pt>
                <c:pt idx="3">
                  <c:v>96</c:v>
                </c:pt>
                <c:pt idx="4">
                  <c:v>144</c:v>
                </c:pt>
                <c:pt idx="5">
                  <c:v>192</c:v>
                </c:pt>
                <c:pt idx="6">
                  <c:v>240</c:v>
                </c:pt>
              </c:numCache>
            </c:numRef>
          </c:xVal>
          <c:yVal>
            <c:numRef>
              <c:f>Sheet1!$B$2:$B$8</c:f>
              <c:numCache>
                <c:formatCode>General</c:formatCode>
                <c:ptCount val="7"/>
                <c:pt idx="0">
                  <c:v>0</c:v>
                </c:pt>
                <c:pt idx="1">
                  <c:v>-0.38000000000000006</c:v>
                </c:pt>
                <c:pt idx="2">
                  <c:v>-0.80200000000000005</c:v>
                </c:pt>
                <c:pt idx="3">
                  <c:v>-1.1180000000000001</c:v>
                </c:pt>
                <c:pt idx="4">
                  <c:v>-1.113</c:v>
                </c:pt>
                <c:pt idx="5">
                  <c:v>-1.1220000000000001</c:v>
                </c:pt>
                <c:pt idx="6">
                  <c:v>-0.29300000000000004</c:v>
                </c:pt>
              </c:numCache>
            </c:numRef>
          </c:yVal>
          <c:smooth val="0"/>
          <c:extLst>
            <c:ext xmlns:c16="http://schemas.microsoft.com/office/drawing/2014/chart" uri="{C3380CC4-5D6E-409C-BE32-E72D297353CC}">
              <c16:uniqueId val="{00000000-81BA-431F-8A7B-3EDF0B820C88}"/>
            </c:ext>
          </c:extLst>
        </c:ser>
        <c:dLbls>
          <c:showLegendKey val="0"/>
          <c:showVal val="0"/>
          <c:showCatName val="0"/>
          <c:showSerName val="0"/>
          <c:showPercent val="0"/>
          <c:showBubbleSize val="0"/>
        </c:dLbls>
        <c:axId val="193615744"/>
        <c:axId val="193617280"/>
      </c:scatterChart>
      <c:valAx>
        <c:axId val="193615744"/>
        <c:scaling>
          <c:orientation val="minMax"/>
          <c:max val="242"/>
          <c:min val="0"/>
        </c:scaling>
        <c:delete val="0"/>
        <c:axPos val="b"/>
        <c:numFmt formatCode="General" sourceLinked="1"/>
        <c:majorTickMark val="none"/>
        <c:minorTickMark val="none"/>
        <c:tickLblPos val="low"/>
        <c:spPr>
          <a:noFill/>
          <a:ln w="9521" cap="flat" cmpd="sng" algn="ctr">
            <a:solidFill>
              <a:schemeClr val="tx1"/>
            </a:solidFill>
            <a:round/>
          </a:ln>
          <a:effectLst/>
        </c:spPr>
        <c:txPr>
          <a:bodyPr rot="0" vert="horz"/>
          <a:lstStyle/>
          <a:p>
            <a:pPr>
              <a:defRPr/>
            </a:pPr>
            <a:endParaRPr lang="pt-PT"/>
          </a:p>
        </c:txPr>
        <c:crossAx val="193617280"/>
        <c:crosses val="autoZero"/>
        <c:crossBetween val="midCat"/>
        <c:majorUnit val="48"/>
      </c:valAx>
      <c:valAx>
        <c:axId val="193617280"/>
        <c:scaling>
          <c:orientation val="minMax"/>
          <c:max val="2"/>
          <c:min val="-3"/>
        </c:scaling>
        <c:delete val="0"/>
        <c:axPos val="l"/>
        <c:numFmt formatCode="General" sourceLinked="1"/>
        <c:majorTickMark val="out"/>
        <c:minorTickMark val="none"/>
        <c:tickLblPos val="nextTo"/>
        <c:spPr>
          <a:noFill/>
          <a:ln>
            <a:solidFill>
              <a:schemeClr val="tx1"/>
            </a:solidFill>
          </a:ln>
          <a:effectLst/>
        </c:spPr>
        <c:txPr>
          <a:bodyPr rot="-60000000" vert="horz"/>
          <a:lstStyle/>
          <a:p>
            <a:pPr>
              <a:defRPr/>
            </a:pPr>
            <a:endParaRPr lang="pt-PT"/>
          </a:p>
        </c:txPr>
        <c:crossAx val="193615744"/>
        <c:crosses val="autoZero"/>
        <c:crossBetween val="midCat"/>
        <c:majorUnit val="1"/>
      </c:valAx>
      <c:spPr>
        <a:noFill/>
        <a:ln w="25388">
          <a:noFill/>
        </a:ln>
      </c:spPr>
    </c:plotArea>
    <c:plotVisOnly val="1"/>
    <c:dispBlanksAs val="gap"/>
    <c:showDLblsOverMax val="0"/>
  </c:chart>
  <c:spPr>
    <a:noFill/>
    <a:ln>
      <a:noFill/>
    </a:ln>
  </c:spPr>
  <c:txPr>
    <a:bodyPr/>
    <a:lstStyle/>
    <a:p>
      <a:pPr>
        <a:defRPr sz="1200"/>
      </a:pPr>
      <a:endParaRPr lang="pt-PT"/>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F10F9A-64D9-47C4-9A3C-ED1821CD5456}" type="doc">
      <dgm:prSet loTypeId="urn:microsoft.com/office/officeart/2005/8/layout/chevron1" loCatId="process" qsTypeId="urn:microsoft.com/office/officeart/2005/8/quickstyle/simple1" qsCatId="simple" csTypeId="urn:microsoft.com/office/officeart/2005/8/colors/accent1_2" csCatId="accent1" phldr="0"/>
      <dgm:spPr/>
    </dgm:pt>
    <dgm:pt modelId="{4ADB3640-F6F5-4A53-B38A-6470D36BBA51}">
      <dgm:prSet phldrT="[Texto]" phldr="1"/>
      <dgm:spPr/>
      <dgm:t>
        <a:bodyPr/>
        <a:lstStyle/>
        <a:p>
          <a:endParaRPr lang="pt-PT" dirty="0"/>
        </a:p>
      </dgm:t>
    </dgm:pt>
    <dgm:pt modelId="{E314A666-F801-4A09-86FD-5EF4FE02A05E}" type="parTrans" cxnId="{DB8ECED9-7223-463B-97B5-0D4D051A64B9}">
      <dgm:prSet/>
      <dgm:spPr/>
      <dgm:t>
        <a:bodyPr/>
        <a:lstStyle/>
        <a:p>
          <a:endParaRPr lang="pt-PT"/>
        </a:p>
      </dgm:t>
    </dgm:pt>
    <dgm:pt modelId="{EA14245F-6268-406E-BDB8-BEE998635D0F}" type="sibTrans" cxnId="{DB8ECED9-7223-463B-97B5-0D4D051A64B9}">
      <dgm:prSet/>
      <dgm:spPr/>
      <dgm:t>
        <a:bodyPr/>
        <a:lstStyle/>
        <a:p>
          <a:endParaRPr lang="pt-PT"/>
        </a:p>
      </dgm:t>
    </dgm:pt>
    <dgm:pt modelId="{0ED021F1-CD35-454D-B8B7-9805B0B580D1}">
      <dgm:prSet phldrT="[Texto]" phldr="1"/>
      <dgm:spPr/>
      <dgm:t>
        <a:bodyPr/>
        <a:lstStyle/>
        <a:p>
          <a:endParaRPr lang="pt-PT"/>
        </a:p>
      </dgm:t>
    </dgm:pt>
    <dgm:pt modelId="{DF9035B5-F2F9-4932-99D5-81A38D74C35B}" type="parTrans" cxnId="{D3C916CD-B568-455F-B30A-B96E86849A62}">
      <dgm:prSet/>
      <dgm:spPr/>
      <dgm:t>
        <a:bodyPr/>
        <a:lstStyle/>
        <a:p>
          <a:endParaRPr lang="pt-PT"/>
        </a:p>
      </dgm:t>
    </dgm:pt>
    <dgm:pt modelId="{419B9CB1-BCFC-4254-B99A-652347276600}" type="sibTrans" cxnId="{D3C916CD-B568-455F-B30A-B96E86849A62}">
      <dgm:prSet/>
      <dgm:spPr/>
      <dgm:t>
        <a:bodyPr/>
        <a:lstStyle/>
        <a:p>
          <a:endParaRPr lang="pt-PT"/>
        </a:p>
      </dgm:t>
    </dgm:pt>
    <dgm:pt modelId="{1962C084-F0F3-47B7-A61B-FA475F965A78}">
      <dgm:prSet phldrT="[Texto]" phldr="1"/>
      <dgm:spPr/>
      <dgm:t>
        <a:bodyPr/>
        <a:lstStyle/>
        <a:p>
          <a:endParaRPr lang="pt-PT"/>
        </a:p>
      </dgm:t>
    </dgm:pt>
    <dgm:pt modelId="{6C7A5CF9-8C52-4CBB-BB0E-351BFEC1BBB3}" type="parTrans" cxnId="{625B734F-1C8A-420E-A420-8EC3E1E28C69}">
      <dgm:prSet/>
      <dgm:spPr/>
      <dgm:t>
        <a:bodyPr/>
        <a:lstStyle/>
        <a:p>
          <a:endParaRPr lang="pt-PT"/>
        </a:p>
      </dgm:t>
    </dgm:pt>
    <dgm:pt modelId="{A081578A-1F62-477F-BC83-62F57B810CB3}" type="sibTrans" cxnId="{625B734F-1C8A-420E-A420-8EC3E1E28C69}">
      <dgm:prSet/>
      <dgm:spPr/>
      <dgm:t>
        <a:bodyPr/>
        <a:lstStyle/>
        <a:p>
          <a:endParaRPr lang="pt-PT"/>
        </a:p>
      </dgm:t>
    </dgm:pt>
    <dgm:pt modelId="{00A96494-1059-4EDE-917B-02E08EC3561B}" type="pres">
      <dgm:prSet presAssocID="{CFF10F9A-64D9-47C4-9A3C-ED1821CD5456}" presName="Name0" presStyleCnt="0">
        <dgm:presLayoutVars>
          <dgm:dir/>
          <dgm:animLvl val="lvl"/>
          <dgm:resizeHandles val="exact"/>
        </dgm:presLayoutVars>
      </dgm:prSet>
      <dgm:spPr/>
    </dgm:pt>
    <dgm:pt modelId="{347A6937-B697-4F7D-AAB1-1D9608046854}" type="pres">
      <dgm:prSet presAssocID="{4ADB3640-F6F5-4A53-B38A-6470D36BBA51}" presName="parTxOnly" presStyleLbl="node1" presStyleIdx="0" presStyleCnt="3">
        <dgm:presLayoutVars>
          <dgm:chMax val="0"/>
          <dgm:chPref val="0"/>
          <dgm:bulletEnabled val="1"/>
        </dgm:presLayoutVars>
      </dgm:prSet>
      <dgm:spPr/>
    </dgm:pt>
    <dgm:pt modelId="{E1D915D5-8096-458C-B999-9E4BC43DF886}" type="pres">
      <dgm:prSet presAssocID="{EA14245F-6268-406E-BDB8-BEE998635D0F}" presName="parTxOnlySpace" presStyleCnt="0"/>
      <dgm:spPr/>
    </dgm:pt>
    <dgm:pt modelId="{2E3EC4E8-037D-49AD-8C4A-B86DA7006E3B}" type="pres">
      <dgm:prSet presAssocID="{0ED021F1-CD35-454D-B8B7-9805B0B580D1}" presName="parTxOnly" presStyleLbl="node1" presStyleIdx="1" presStyleCnt="3">
        <dgm:presLayoutVars>
          <dgm:chMax val="0"/>
          <dgm:chPref val="0"/>
          <dgm:bulletEnabled val="1"/>
        </dgm:presLayoutVars>
      </dgm:prSet>
      <dgm:spPr/>
    </dgm:pt>
    <dgm:pt modelId="{FB2E1853-E08D-4F4A-8FC9-6C80D4F4B97D}" type="pres">
      <dgm:prSet presAssocID="{419B9CB1-BCFC-4254-B99A-652347276600}" presName="parTxOnlySpace" presStyleCnt="0"/>
      <dgm:spPr/>
    </dgm:pt>
    <dgm:pt modelId="{C1F88747-E192-40D6-9F20-7A4C37FBFF17}" type="pres">
      <dgm:prSet presAssocID="{1962C084-F0F3-47B7-A61B-FA475F965A78}" presName="parTxOnly" presStyleLbl="node1" presStyleIdx="2" presStyleCnt="3">
        <dgm:presLayoutVars>
          <dgm:chMax val="0"/>
          <dgm:chPref val="0"/>
          <dgm:bulletEnabled val="1"/>
        </dgm:presLayoutVars>
      </dgm:prSet>
      <dgm:spPr/>
    </dgm:pt>
  </dgm:ptLst>
  <dgm:cxnLst>
    <dgm:cxn modelId="{A967F534-CB40-402C-9F6D-5118D87992A5}" type="presOf" srcId="{4ADB3640-F6F5-4A53-B38A-6470D36BBA51}" destId="{347A6937-B697-4F7D-AAB1-1D9608046854}" srcOrd="0" destOrd="0" presId="urn:microsoft.com/office/officeart/2005/8/layout/chevron1"/>
    <dgm:cxn modelId="{6F781F3E-87A1-49EA-8A8F-2CE6EA8EE5C3}" type="presOf" srcId="{0ED021F1-CD35-454D-B8B7-9805B0B580D1}" destId="{2E3EC4E8-037D-49AD-8C4A-B86DA7006E3B}" srcOrd="0" destOrd="0" presId="urn:microsoft.com/office/officeart/2005/8/layout/chevron1"/>
    <dgm:cxn modelId="{625B734F-1C8A-420E-A420-8EC3E1E28C69}" srcId="{CFF10F9A-64D9-47C4-9A3C-ED1821CD5456}" destId="{1962C084-F0F3-47B7-A61B-FA475F965A78}" srcOrd="2" destOrd="0" parTransId="{6C7A5CF9-8C52-4CBB-BB0E-351BFEC1BBB3}" sibTransId="{A081578A-1F62-477F-BC83-62F57B810CB3}"/>
    <dgm:cxn modelId="{C59B3CC0-79F0-43AA-87E2-C50402BE1744}" type="presOf" srcId="{CFF10F9A-64D9-47C4-9A3C-ED1821CD5456}" destId="{00A96494-1059-4EDE-917B-02E08EC3561B}" srcOrd="0" destOrd="0" presId="urn:microsoft.com/office/officeart/2005/8/layout/chevron1"/>
    <dgm:cxn modelId="{D3C916CD-B568-455F-B30A-B96E86849A62}" srcId="{CFF10F9A-64D9-47C4-9A3C-ED1821CD5456}" destId="{0ED021F1-CD35-454D-B8B7-9805B0B580D1}" srcOrd="1" destOrd="0" parTransId="{DF9035B5-F2F9-4932-99D5-81A38D74C35B}" sibTransId="{419B9CB1-BCFC-4254-B99A-652347276600}"/>
    <dgm:cxn modelId="{DB8ECED9-7223-463B-97B5-0D4D051A64B9}" srcId="{CFF10F9A-64D9-47C4-9A3C-ED1821CD5456}" destId="{4ADB3640-F6F5-4A53-B38A-6470D36BBA51}" srcOrd="0" destOrd="0" parTransId="{E314A666-F801-4A09-86FD-5EF4FE02A05E}" sibTransId="{EA14245F-6268-406E-BDB8-BEE998635D0F}"/>
    <dgm:cxn modelId="{EA8FF2E9-66BD-4C8D-B195-32AA3B07FA81}" type="presOf" srcId="{1962C084-F0F3-47B7-A61B-FA475F965A78}" destId="{C1F88747-E192-40D6-9F20-7A4C37FBFF17}" srcOrd="0" destOrd="0" presId="urn:microsoft.com/office/officeart/2005/8/layout/chevron1"/>
    <dgm:cxn modelId="{84925E08-AB75-409B-8193-65F1C1A1E9AC}" type="presParOf" srcId="{00A96494-1059-4EDE-917B-02E08EC3561B}" destId="{347A6937-B697-4F7D-AAB1-1D9608046854}" srcOrd="0" destOrd="0" presId="urn:microsoft.com/office/officeart/2005/8/layout/chevron1"/>
    <dgm:cxn modelId="{56970492-6DAC-4414-98F9-1BE6833BA6A3}" type="presParOf" srcId="{00A96494-1059-4EDE-917B-02E08EC3561B}" destId="{E1D915D5-8096-458C-B999-9E4BC43DF886}" srcOrd="1" destOrd="0" presId="urn:microsoft.com/office/officeart/2005/8/layout/chevron1"/>
    <dgm:cxn modelId="{C3AA2633-9A88-4515-8538-8E13F21D43A2}" type="presParOf" srcId="{00A96494-1059-4EDE-917B-02E08EC3561B}" destId="{2E3EC4E8-037D-49AD-8C4A-B86DA7006E3B}" srcOrd="2" destOrd="0" presId="urn:microsoft.com/office/officeart/2005/8/layout/chevron1"/>
    <dgm:cxn modelId="{F49924FE-A994-4F78-9C5B-A000138901CE}" type="presParOf" srcId="{00A96494-1059-4EDE-917B-02E08EC3561B}" destId="{FB2E1853-E08D-4F4A-8FC9-6C80D4F4B97D}" srcOrd="3" destOrd="0" presId="urn:microsoft.com/office/officeart/2005/8/layout/chevron1"/>
    <dgm:cxn modelId="{2A40CEA8-378C-4283-9AFA-1AF20DDD3569}" type="presParOf" srcId="{00A96494-1059-4EDE-917B-02E08EC3561B}" destId="{C1F88747-E192-40D6-9F20-7A4C37FBFF17}" srcOrd="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26BFE8-BF5A-49B2-B922-54E41BAC096E}" type="doc">
      <dgm:prSet loTypeId="urn:microsoft.com/office/officeart/2005/8/layout/cycle8" loCatId="cycle" qsTypeId="urn:microsoft.com/office/officeart/2005/8/quickstyle/simple1" qsCatId="simple" csTypeId="urn:microsoft.com/office/officeart/2005/8/colors/colorful3" csCatId="colorful" phldr="1"/>
      <dgm:spPr/>
      <dgm:t>
        <a:bodyPr/>
        <a:lstStyle/>
        <a:p>
          <a:endParaRPr lang="pt-PT"/>
        </a:p>
      </dgm:t>
    </dgm:pt>
    <dgm:pt modelId="{08280586-0978-48B2-917F-1553A276EFBE}">
      <dgm:prSet phldrT="[Texto]"/>
      <dgm:spPr/>
      <dgm:t>
        <a:bodyPr/>
        <a:lstStyle/>
        <a:p>
          <a:r>
            <a:rPr lang="pt-PT" dirty="0"/>
            <a:t>Depressão</a:t>
          </a:r>
        </a:p>
      </dgm:t>
    </dgm:pt>
    <dgm:pt modelId="{117DA096-5B1C-4F93-98F0-705E23C6870A}" type="parTrans" cxnId="{5D2C4D9D-F23D-47AB-9675-FBE172EE86D4}">
      <dgm:prSet/>
      <dgm:spPr/>
      <dgm:t>
        <a:bodyPr/>
        <a:lstStyle/>
        <a:p>
          <a:endParaRPr lang="pt-PT"/>
        </a:p>
      </dgm:t>
    </dgm:pt>
    <dgm:pt modelId="{E0DC6AD1-CC06-4D24-ACB2-389BB19A2095}" type="sibTrans" cxnId="{5D2C4D9D-F23D-47AB-9675-FBE172EE86D4}">
      <dgm:prSet/>
      <dgm:spPr/>
      <dgm:t>
        <a:bodyPr/>
        <a:lstStyle/>
        <a:p>
          <a:endParaRPr lang="pt-PT"/>
        </a:p>
      </dgm:t>
    </dgm:pt>
    <dgm:pt modelId="{C6C42ABB-1137-49C3-ABF7-B5C69F17D042}">
      <dgm:prSet phldrT="[Texto]"/>
      <dgm:spPr/>
      <dgm:t>
        <a:bodyPr/>
        <a:lstStyle/>
        <a:p>
          <a:r>
            <a:rPr lang="pt-PT" dirty="0"/>
            <a:t>Transtornos de dependência</a:t>
          </a:r>
        </a:p>
      </dgm:t>
    </dgm:pt>
    <dgm:pt modelId="{E3978BBD-FD57-495E-A46A-72469B641EC2}" type="parTrans" cxnId="{60167E56-6E07-4334-BA81-AECEAF4D28F4}">
      <dgm:prSet/>
      <dgm:spPr/>
      <dgm:t>
        <a:bodyPr/>
        <a:lstStyle/>
        <a:p>
          <a:endParaRPr lang="pt-PT"/>
        </a:p>
      </dgm:t>
    </dgm:pt>
    <dgm:pt modelId="{3E93D484-87DF-43B6-9D7D-021AD43CADC7}" type="sibTrans" cxnId="{60167E56-6E07-4334-BA81-AECEAF4D28F4}">
      <dgm:prSet/>
      <dgm:spPr/>
      <dgm:t>
        <a:bodyPr/>
        <a:lstStyle/>
        <a:p>
          <a:endParaRPr lang="pt-PT"/>
        </a:p>
      </dgm:t>
    </dgm:pt>
    <dgm:pt modelId="{98D924F8-6072-4C28-A8E4-D50F920FF2DD}">
      <dgm:prSet phldrT="[Texto]"/>
      <dgm:spPr/>
      <dgm:t>
        <a:bodyPr/>
        <a:lstStyle/>
        <a:p>
          <a:r>
            <a:rPr lang="pt-PT" dirty="0"/>
            <a:t>Transtorno bipolar</a:t>
          </a:r>
        </a:p>
      </dgm:t>
    </dgm:pt>
    <dgm:pt modelId="{B328468A-8898-4892-9E9F-279CA40F0A04}" type="parTrans" cxnId="{909CE38A-4B1D-4C90-B748-197BC64D2DB5}">
      <dgm:prSet/>
      <dgm:spPr/>
      <dgm:t>
        <a:bodyPr/>
        <a:lstStyle/>
        <a:p>
          <a:endParaRPr lang="pt-PT"/>
        </a:p>
      </dgm:t>
    </dgm:pt>
    <dgm:pt modelId="{1576E98A-219D-4AF0-93D3-0464FB95A6FC}" type="sibTrans" cxnId="{909CE38A-4B1D-4C90-B748-197BC64D2DB5}">
      <dgm:prSet/>
      <dgm:spPr/>
      <dgm:t>
        <a:bodyPr/>
        <a:lstStyle/>
        <a:p>
          <a:endParaRPr lang="pt-PT"/>
        </a:p>
      </dgm:t>
    </dgm:pt>
    <dgm:pt modelId="{5A54C754-E374-4543-8BE6-0079B006290D}">
      <dgm:prSet phldrT="[Texto]"/>
      <dgm:spPr/>
      <dgm:t>
        <a:bodyPr/>
        <a:lstStyle/>
        <a:p>
          <a:r>
            <a:rPr lang="pt-PT" dirty="0"/>
            <a:t>Psicose / esquizofrenia</a:t>
          </a:r>
        </a:p>
      </dgm:t>
    </dgm:pt>
    <dgm:pt modelId="{1A28D522-25F2-418E-8316-C886F14AC63F}" type="parTrans" cxnId="{FE9A550A-40D5-4CF5-98AA-3308EDD0A40D}">
      <dgm:prSet/>
      <dgm:spPr/>
      <dgm:t>
        <a:bodyPr/>
        <a:lstStyle/>
        <a:p>
          <a:endParaRPr lang="pt-PT"/>
        </a:p>
      </dgm:t>
    </dgm:pt>
    <dgm:pt modelId="{4C278F57-6828-4FDA-881E-1BD329859C08}" type="sibTrans" cxnId="{FE9A550A-40D5-4CF5-98AA-3308EDD0A40D}">
      <dgm:prSet/>
      <dgm:spPr/>
      <dgm:t>
        <a:bodyPr/>
        <a:lstStyle/>
        <a:p>
          <a:endParaRPr lang="pt-PT"/>
        </a:p>
      </dgm:t>
    </dgm:pt>
    <dgm:pt modelId="{63EC34F3-EEE7-4920-BAFF-5ACEE1EC8499}">
      <dgm:prSet phldrT="[Texto]"/>
      <dgm:spPr/>
      <dgm:t>
        <a:bodyPr/>
        <a:lstStyle/>
        <a:p>
          <a:r>
            <a:rPr lang="pt-PT" dirty="0"/>
            <a:t>Distúrbios </a:t>
          </a:r>
        </a:p>
      </dgm:t>
    </dgm:pt>
    <dgm:pt modelId="{4C328D9F-524C-45E1-95C6-E1511F905F86}" type="parTrans" cxnId="{5AE2271E-6ADC-41C4-BCAE-83A55BBC678A}">
      <dgm:prSet/>
      <dgm:spPr/>
      <dgm:t>
        <a:bodyPr/>
        <a:lstStyle/>
        <a:p>
          <a:endParaRPr lang="pt-PT"/>
        </a:p>
      </dgm:t>
    </dgm:pt>
    <dgm:pt modelId="{6B880B02-3B7D-400B-93A5-B33AD482423F}" type="sibTrans" cxnId="{5AE2271E-6ADC-41C4-BCAE-83A55BBC678A}">
      <dgm:prSet/>
      <dgm:spPr/>
      <dgm:t>
        <a:bodyPr/>
        <a:lstStyle/>
        <a:p>
          <a:endParaRPr lang="pt-PT"/>
        </a:p>
      </dgm:t>
    </dgm:pt>
    <dgm:pt modelId="{1AAD221E-5B44-48F3-9780-62D85CF7884A}">
      <dgm:prSet phldrT="[Texto]"/>
      <dgm:spPr/>
      <dgm:t>
        <a:bodyPr/>
        <a:lstStyle/>
        <a:p>
          <a:r>
            <a:rPr lang="pt-PT" dirty="0"/>
            <a:t>Ansiedade </a:t>
          </a:r>
        </a:p>
      </dgm:t>
    </dgm:pt>
    <dgm:pt modelId="{A64E36E8-3926-49B6-BF90-896613830512}" type="parTrans" cxnId="{394D15DF-7F94-4B2D-8EC2-ADBAD7C0A5E0}">
      <dgm:prSet/>
      <dgm:spPr/>
      <dgm:t>
        <a:bodyPr/>
        <a:lstStyle/>
        <a:p>
          <a:endParaRPr lang="pt-PT"/>
        </a:p>
      </dgm:t>
    </dgm:pt>
    <dgm:pt modelId="{D1377752-037C-4CF5-9745-48342BA4AB8C}" type="sibTrans" cxnId="{394D15DF-7F94-4B2D-8EC2-ADBAD7C0A5E0}">
      <dgm:prSet/>
      <dgm:spPr/>
      <dgm:t>
        <a:bodyPr/>
        <a:lstStyle/>
        <a:p>
          <a:endParaRPr lang="pt-PT"/>
        </a:p>
      </dgm:t>
    </dgm:pt>
    <dgm:pt modelId="{4AC4AB5A-48AF-4C2A-85CE-8C11DF64538E}" type="pres">
      <dgm:prSet presAssocID="{6926BFE8-BF5A-49B2-B922-54E41BAC096E}" presName="compositeShape" presStyleCnt="0">
        <dgm:presLayoutVars>
          <dgm:chMax val="7"/>
          <dgm:dir/>
          <dgm:resizeHandles val="exact"/>
        </dgm:presLayoutVars>
      </dgm:prSet>
      <dgm:spPr/>
    </dgm:pt>
    <dgm:pt modelId="{1A61814A-1E03-47A7-AC97-657238C8A9EF}" type="pres">
      <dgm:prSet presAssocID="{6926BFE8-BF5A-49B2-B922-54E41BAC096E}" presName="wedge1" presStyleLbl="node1" presStyleIdx="0" presStyleCnt="6"/>
      <dgm:spPr/>
    </dgm:pt>
    <dgm:pt modelId="{9D742F86-B740-476A-9F59-4A2F427A815A}" type="pres">
      <dgm:prSet presAssocID="{6926BFE8-BF5A-49B2-B922-54E41BAC096E}" presName="dummy1a" presStyleCnt="0"/>
      <dgm:spPr/>
    </dgm:pt>
    <dgm:pt modelId="{B91E7E3A-E765-4790-836E-7F23E5D96FDC}" type="pres">
      <dgm:prSet presAssocID="{6926BFE8-BF5A-49B2-B922-54E41BAC096E}" presName="dummy1b" presStyleCnt="0"/>
      <dgm:spPr/>
    </dgm:pt>
    <dgm:pt modelId="{3890B342-7E98-4A04-BD9D-DE3F60AFF293}" type="pres">
      <dgm:prSet presAssocID="{6926BFE8-BF5A-49B2-B922-54E41BAC096E}" presName="wedge1Tx" presStyleLbl="node1" presStyleIdx="0" presStyleCnt="6">
        <dgm:presLayoutVars>
          <dgm:chMax val="0"/>
          <dgm:chPref val="0"/>
          <dgm:bulletEnabled val="1"/>
        </dgm:presLayoutVars>
      </dgm:prSet>
      <dgm:spPr/>
    </dgm:pt>
    <dgm:pt modelId="{5BA0DF37-F813-471B-AAE1-D4B79DC7C2BF}" type="pres">
      <dgm:prSet presAssocID="{6926BFE8-BF5A-49B2-B922-54E41BAC096E}" presName="wedge2" presStyleLbl="node1" presStyleIdx="1" presStyleCnt="6"/>
      <dgm:spPr/>
    </dgm:pt>
    <dgm:pt modelId="{01758881-487D-4125-B9C4-1318C01A92B9}" type="pres">
      <dgm:prSet presAssocID="{6926BFE8-BF5A-49B2-B922-54E41BAC096E}" presName="dummy2a" presStyleCnt="0"/>
      <dgm:spPr/>
    </dgm:pt>
    <dgm:pt modelId="{0C72DD17-52FC-45BE-A4D1-EC4DD0AFA5E4}" type="pres">
      <dgm:prSet presAssocID="{6926BFE8-BF5A-49B2-B922-54E41BAC096E}" presName="dummy2b" presStyleCnt="0"/>
      <dgm:spPr/>
    </dgm:pt>
    <dgm:pt modelId="{BD00216B-1DF8-4C94-A2CA-E76CF2DC89CF}" type="pres">
      <dgm:prSet presAssocID="{6926BFE8-BF5A-49B2-B922-54E41BAC096E}" presName="wedge2Tx" presStyleLbl="node1" presStyleIdx="1" presStyleCnt="6">
        <dgm:presLayoutVars>
          <dgm:chMax val="0"/>
          <dgm:chPref val="0"/>
          <dgm:bulletEnabled val="1"/>
        </dgm:presLayoutVars>
      </dgm:prSet>
      <dgm:spPr/>
    </dgm:pt>
    <dgm:pt modelId="{C47F4093-3BA1-4428-B419-8156CCDBEDD9}" type="pres">
      <dgm:prSet presAssocID="{6926BFE8-BF5A-49B2-B922-54E41BAC096E}" presName="wedge3" presStyleLbl="node1" presStyleIdx="2" presStyleCnt="6"/>
      <dgm:spPr/>
    </dgm:pt>
    <dgm:pt modelId="{952CDDD6-504A-43CE-9F04-4B0B18158FD6}" type="pres">
      <dgm:prSet presAssocID="{6926BFE8-BF5A-49B2-B922-54E41BAC096E}" presName="dummy3a" presStyleCnt="0"/>
      <dgm:spPr/>
    </dgm:pt>
    <dgm:pt modelId="{5F0BEC6C-21B6-49CA-B9F7-209E5D649523}" type="pres">
      <dgm:prSet presAssocID="{6926BFE8-BF5A-49B2-B922-54E41BAC096E}" presName="dummy3b" presStyleCnt="0"/>
      <dgm:spPr/>
    </dgm:pt>
    <dgm:pt modelId="{7A00E9DB-894E-4480-9F29-9EAFF4A660B2}" type="pres">
      <dgm:prSet presAssocID="{6926BFE8-BF5A-49B2-B922-54E41BAC096E}" presName="wedge3Tx" presStyleLbl="node1" presStyleIdx="2" presStyleCnt="6">
        <dgm:presLayoutVars>
          <dgm:chMax val="0"/>
          <dgm:chPref val="0"/>
          <dgm:bulletEnabled val="1"/>
        </dgm:presLayoutVars>
      </dgm:prSet>
      <dgm:spPr/>
    </dgm:pt>
    <dgm:pt modelId="{26245CD4-D620-498C-81F3-6840A7A4202D}" type="pres">
      <dgm:prSet presAssocID="{6926BFE8-BF5A-49B2-B922-54E41BAC096E}" presName="wedge4" presStyleLbl="node1" presStyleIdx="3" presStyleCnt="6"/>
      <dgm:spPr/>
    </dgm:pt>
    <dgm:pt modelId="{127F7B13-EAD5-4637-9004-0DCCB5166B63}" type="pres">
      <dgm:prSet presAssocID="{6926BFE8-BF5A-49B2-B922-54E41BAC096E}" presName="dummy4a" presStyleCnt="0"/>
      <dgm:spPr/>
    </dgm:pt>
    <dgm:pt modelId="{5D628EFD-EB0C-4925-8567-DF9C3F19E5FC}" type="pres">
      <dgm:prSet presAssocID="{6926BFE8-BF5A-49B2-B922-54E41BAC096E}" presName="dummy4b" presStyleCnt="0"/>
      <dgm:spPr/>
    </dgm:pt>
    <dgm:pt modelId="{C296F6D0-BE30-4E00-B4D3-4CC6924D5869}" type="pres">
      <dgm:prSet presAssocID="{6926BFE8-BF5A-49B2-B922-54E41BAC096E}" presName="wedge4Tx" presStyleLbl="node1" presStyleIdx="3" presStyleCnt="6">
        <dgm:presLayoutVars>
          <dgm:chMax val="0"/>
          <dgm:chPref val="0"/>
          <dgm:bulletEnabled val="1"/>
        </dgm:presLayoutVars>
      </dgm:prSet>
      <dgm:spPr/>
    </dgm:pt>
    <dgm:pt modelId="{4DBB0B01-B636-484D-8528-90E5FE17949B}" type="pres">
      <dgm:prSet presAssocID="{6926BFE8-BF5A-49B2-B922-54E41BAC096E}" presName="wedge5" presStyleLbl="node1" presStyleIdx="4" presStyleCnt="6"/>
      <dgm:spPr/>
    </dgm:pt>
    <dgm:pt modelId="{5CD6FED4-3C7F-4082-8770-707341E3B477}" type="pres">
      <dgm:prSet presAssocID="{6926BFE8-BF5A-49B2-B922-54E41BAC096E}" presName="dummy5a" presStyleCnt="0"/>
      <dgm:spPr/>
    </dgm:pt>
    <dgm:pt modelId="{AAE2F514-1D5B-41DC-8EEE-F0006395174C}" type="pres">
      <dgm:prSet presAssocID="{6926BFE8-BF5A-49B2-B922-54E41BAC096E}" presName="dummy5b" presStyleCnt="0"/>
      <dgm:spPr/>
    </dgm:pt>
    <dgm:pt modelId="{E5E336FF-7469-40D8-BC83-6F1AD0693175}" type="pres">
      <dgm:prSet presAssocID="{6926BFE8-BF5A-49B2-B922-54E41BAC096E}" presName="wedge5Tx" presStyleLbl="node1" presStyleIdx="4" presStyleCnt="6">
        <dgm:presLayoutVars>
          <dgm:chMax val="0"/>
          <dgm:chPref val="0"/>
          <dgm:bulletEnabled val="1"/>
        </dgm:presLayoutVars>
      </dgm:prSet>
      <dgm:spPr/>
    </dgm:pt>
    <dgm:pt modelId="{F59BA063-C13F-491A-914C-6E96C418F3F0}" type="pres">
      <dgm:prSet presAssocID="{6926BFE8-BF5A-49B2-B922-54E41BAC096E}" presName="wedge6" presStyleLbl="node1" presStyleIdx="5" presStyleCnt="6"/>
      <dgm:spPr/>
    </dgm:pt>
    <dgm:pt modelId="{377CC5AD-131D-406B-B2B9-692FDFE417BF}" type="pres">
      <dgm:prSet presAssocID="{6926BFE8-BF5A-49B2-B922-54E41BAC096E}" presName="dummy6a" presStyleCnt="0"/>
      <dgm:spPr/>
    </dgm:pt>
    <dgm:pt modelId="{FF0F42DE-A9DC-4553-BEF4-D46E7D620759}" type="pres">
      <dgm:prSet presAssocID="{6926BFE8-BF5A-49B2-B922-54E41BAC096E}" presName="dummy6b" presStyleCnt="0"/>
      <dgm:spPr/>
    </dgm:pt>
    <dgm:pt modelId="{96382451-08EC-4087-A059-A8CDE11F208A}" type="pres">
      <dgm:prSet presAssocID="{6926BFE8-BF5A-49B2-B922-54E41BAC096E}" presName="wedge6Tx" presStyleLbl="node1" presStyleIdx="5" presStyleCnt="6">
        <dgm:presLayoutVars>
          <dgm:chMax val="0"/>
          <dgm:chPref val="0"/>
          <dgm:bulletEnabled val="1"/>
        </dgm:presLayoutVars>
      </dgm:prSet>
      <dgm:spPr/>
    </dgm:pt>
    <dgm:pt modelId="{1592C614-C378-4630-9B57-854784D80B5F}" type="pres">
      <dgm:prSet presAssocID="{E0DC6AD1-CC06-4D24-ACB2-389BB19A2095}" presName="arrowWedge1" presStyleLbl="fgSibTrans2D1" presStyleIdx="0" presStyleCnt="6"/>
      <dgm:spPr/>
    </dgm:pt>
    <dgm:pt modelId="{9F913679-4723-4C44-8D3A-16F7C8F69D51}" type="pres">
      <dgm:prSet presAssocID="{D1377752-037C-4CF5-9745-48342BA4AB8C}" presName="arrowWedge2" presStyleLbl="fgSibTrans2D1" presStyleIdx="1" presStyleCnt="6"/>
      <dgm:spPr/>
    </dgm:pt>
    <dgm:pt modelId="{E415AF9D-53B3-4DB6-B5C1-2C8C80578B49}" type="pres">
      <dgm:prSet presAssocID="{3E93D484-87DF-43B6-9D7D-021AD43CADC7}" presName="arrowWedge3" presStyleLbl="fgSibTrans2D1" presStyleIdx="2" presStyleCnt="6"/>
      <dgm:spPr/>
    </dgm:pt>
    <dgm:pt modelId="{C966D5B8-3B5A-46B4-BF6F-1EC95DFA4DD5}" type="pres">
      <dgm:prSet presAssocID="{1576E98A-219D-4AF0-93D3-0464FB95A6FC}" presName="arrowWedge4" presStyleLbl="fgSibTrans2D1" presStyleIdx="3" presStyleCnt="6"/>
      <dgm:spPr/>
    </dgm:pt>
    <dgm:pt modelId="{0815C00D-2222-41C2-840E-2F9629AA1D62}" type="pres">
      <dgm:prSet presAssocID="{4C278F57-6828-4FDA-881E-1BD329859C08}" presName="arrowWedge5" presStyleLbl="fgSibTrans2D1" presStyleIdx="4" presStyleCnt="6"/>
      <dgm:spPr/>
    </dgm:pt>
    <dgm:pt modelId="{F2DB9C27-8D00-467F-818D-3956041F3613}" type="pres">
      <dgm:prSet presAssocID="{6B880B02-3B7D-400B-93A5-B33AD482423F}" presName="arrowWedge6" presStyleLbl="fgSibTrans2D1" presStyleIdx="5" presStyleCnt="6"/>
      <dgm:spPr/>
    </dgm:pt>
  </dgm:ptLst>
  <dgm:cxnLst>
    <dgm:cxn modelId="{FE9A550A-40D5-4CF5-98AA-3308EDD0A40D}" srcId="{6926BFE8-BF5A-49B2-B922-54E41BAC096E}" destId="{5A54C754-E374-4543-8BE6-0079B006290D}" srcOrd="4" destOrd="0" parTransId="{1A28D522-25F2-418E-8316-C886F14AC63F}" sibTransId="{4C278F57-6828-4FDA-881E-1BD329859C08}"/>
    <dgm:cxn modelId="{AA478C11-C4CB-4853-B25A-C78FA49AB4BE}" type="presOf" srcId="{5A54C754-E374-4543-8BE6-0079B006290D}" destId="{4DBB0B01-B636-484D-8528-90E5FE17949B}" srcOrd="0" destOrd="0" presId="urn:microsoft.com/office/officeart/2005/8/layout/cycle8"/>
    <dgm:cxn modelId="{5AE2271E-6ADC-41C4-BCAE-83A55BBC678A}" srcId="{6926BFE8-BF5A-49B2-B922-54E41BAC096E}" destId="{63EC34F3-EEE7-4920-BAFF-5ACEE1EC8499}" srcOrd="5" destOrd="0" parTransId="{4C328D9F-524C-45E1-95C6-E1511F905F86}" sibTransId="{6B880B02-3B7D-400B-93A5-B33AD482423F}"/>
    <dgm:cxn modelId="{D0CA5728-0CF2-4A6A-AAFB-FDDB5973758E}" type="presOf" srcId="{08280586-0978-48B2-917F-1553A276EFBE}" destId="{3890B342-7E98-4A04-BD9D-DE3F60AFF293}" srcOrd="1" destOrd="0" presId="urn:microsoft.com/office/officeart/2005/8/layout/cycle8"/>
    <dgm:cxn modelId="{FD08532A-C4A5-4CB3-9C6A-7EC554B8CC2C}" type="presOf" srcId="{63EC34F3-EEE7-4920-BAFF-5ACEE1EC8499}" destId="{F59BA063-C13F-491A-914C-6E96C418F3F0}" srcOrd="0" destOrd="0" presId="urn:microsoft.com/office/officeart/2005/8/layout/cycle8"/>
    <dgm:cxn modelId="{8D78D760-9A81-47D9-AEB1-69389D29FFAE}" type="presOf" srcId="{98D924F8-6072-4C28-A8E4-D50F920FF2DD}" destId="{C296F6D0-BE30-4E00-B4D3-4CC6924D5869}" srcOrd="1" destOrd="0" presId="urn:microsoft.com/office/officeart/2005/8/layout/cycle8"/>
    <dgm:cxn modelId="{593DDD41-3CD6-42AC-9FE7-9147AECC2E9D}" type="presOf" srcId="{98D924F8-6072-4C28-A8E4-D50F920FF2DD}" destId="{26245CD4-D620-498C-81F3-6840A7A4202D}" srcOrd="0" destOrd="0" presId="urn:microsoft.com/office/officeart/2005/8/layout/cycle8"/>
    <dgm:cxn modelId="{0B0D8967-D8FB-421D-A842-8FC068B7895B}" type="presOf" srcId="{C6C42ABB-1137-49C3-ABF7-B5C69F17D042}" destId="{7A00E9DB-894E-4480-9F29-9EAFF4A660B2}" srcOrd="1" destOrd="0" presId="urn:microsoft.com/office/officeart/2005/8/layout/cycle8"/>
    <dgm:cxn modelId="{EDF2E152-EE18-4257-9BE0-75439DF2DC71}" type="presOf" srcId="{5A54C754-E374-4543-8BE6-0079B006290D}" destId="{E5E336FF-7469-40D8-BC83-6F1AD0693175}" srcOrd="1" destOrd="0" presId="urn:microsoft.com/office/officeart/2005/8/layout/cycle8"/>
    <dgm:cxn modelId="{BFA83754-D63E-48BF-82A5-26E8882667F8}" type="presOf" srcId="{1AAD221E-5B44-48F3-9780-62D85CF7884A}" destId="{5BA0DF37-F813-471B-AAE1-D4B79DC7C2BF}" srcOrd="0" destOrd="0" presId="urn:microsoft.com/office/officeart/2005/8/layout/cycle8"/>
    <dgm:cxn modelId="{60167E56-6E07-4334-BA81-AECEAF4D28F4}" srcId="{6926BFE8-BF5A-49B2-B922-54E41BAC096E}" destId="{C6C42ABB-1137-49C3-ABF7-B5C69F17D042}" srcOrd="2" destOrd="0" parTransId="{E3978BBD-FD57-495E-A46A-72469B641EC2}" sibTransId="{3E93D484-87DF-43B6-9D7D-021AD43CADC7}"/>
    <dgm:cxn modelId="{956DCF58-E94F-427B-BB51-DD6C29FC1D59}" type="presOf" srcId="{63EC34F3-EEE7-4920-BAFF-5ACEE1EC8499}" destId="{96382451-08EC-4087-A059-A8CDE11F208A}" srcOrd="1" destOrd="0" presId="urn:microsoft.com/office/officeart/2005/8/layout/cycle8"/>
    <dgm:cxn modelId="{909CE38A-4B1D-4C90-B748-197BC64D2DB5}" srcId="{6926BFE8-BF5A-49B2-B922-54E41BAC096E}" destId="{98D924F8-6072-4C28-A8E4-D50F920FF2DD}" srcOrd="3" destOrd="0" parTransId="{B328468A-8898-4892-9E9F-279CA40F0A04}" sibTransId="{1576E98A-219D-4AF0-93D3-0464FB95A6FC}"/>
    <dgm:cxn modelId="{5D2C4D9D-F23D-47AB-9675-FBE172EE86D4}" srcId="{6926BFE8-BF5A-49B2-B922-54E41BAC096E}" destId="{08280586-0978-48B2-917F-1553A276EFBE}" srcOrd="0" destOrd="0" parTransId="{117DA096-5B1C-4F93-98F0-705E23C6870A}" sibTransId="{E0DC6AD1-CC06-4D24-ACB2-389BB19A2095}"/>
    <dgm:cxn modelId="{561B2CB2-838B-472A-BA30-5153233A73E0}" type="presOf" srcId="{08280586-0978-48B2-917F-1553A276EFBE}" destId="{1A61814A-1E03-47A7-AC97-657238C8A9EF}" srcOrd="0" destOrd="0" presId="urn:microsoft.com/office/officeart/2005/8/layout/cycle8"/>
    <dgm:cxn modelId="{541CD7D7-4C51-4D2E-9B73-1D94C0C8CB35}" type="presOf" srcId="{6926BFE8-BF5A-49B2-B922-54E41BAC096E}" destId="{4AC4AB5A-48AF-4C2A-85CE-8C11DF64538E}" srcOrd="0" destOrd="0" presId="urn:microsoft.com/office/officeart/2005/8/layout/cycle8"/>
    <dgm:cxn modelId="{394D15DF-7F94-4B2D-8EC2-ADBAD7C0A5E0}" srcId="{6926BFE8-BF5A-49B2-B922-54E41BAC096E}" destId="{1AAD221E-5B44-48F3-9780-62D85CF7884A}" srcOrd="1" destOrd="0" parTransId="{A64E36E8-3926-49B6-BF90-896613830512}" sibTransId="{D1377752-037C-4CF5-9745-48342BA4AB8C}"/>
    <dgm:cxn modelId="{83FA6DEA-D392-47C5-A3C1-9CD63E784ACF}" type="presOf" srcId="{1AAD221E-5B44-48F3-9780-62D85CF7884A}" destId="{BD00216B-1DF8-4C94-A2CA-E76CF2DC89CF}" srcOrd="1" destOrd="0" presId="urn:microsoft.com/office/officeart/2005/8/layout/cycle8"/>
    <dgm:cxn modelId="{954ED2EB-28A5-4231-85CA-DF306D795CE5}" type="presOf" srcId="{C6C42ABB-1137-49C3-ABF7-B5C69F17D042}" destId="{C47F4093-3BA1-4428-B419-8156CCDBEDD9}" srcOrd="0" destOrd="0" presId="urn:microsoft.com/office/officeart/2005/8/layout/cycle8"/>
    <dgm:cxn modelId="{2905E896-6DBA-4206-BE7F-CA4F7C40D76D}" type="presParOf" srcId="{4AC4AB5A-48AF-4C2A-85CE-8C11DF64538E}" destId="{1A61814A-1E03-47A7-AC97-657238C8A9EF}" srcOrd="0" destOrd="0" presId="urn:microsoft.com/office/officeart/2005/8/layout/cycle8"/>
    <dgm:cxn modelId="{F1A41FB6-CABD-40F2-94D1-F9E2A85FB10B}" type="presParOf" srcId="{4AC4AB5A-48AF-4C2A-85CE-8C11DF64538E}" destId="{9D742F86-B740-476A-9F59-4A2F427A815A}" srcOrd="1" destOrd="0" presId="urn:microsoft.com/office/officeart/2005/8/layout/cycle8"/>
    <dgm:cxn modelId="{01853BED-2809-4669-AB5F-7B196262BC68}" type="presParOf" srcId="{4AC4AB5A-48AF-4C2A-85CE-8C11DF64538E}" destId="{B91E7E3A-E765-4790-836E-7F23E5D96FDC}" srcOrd="2" destOrd="0" presId="urn:microsoft.com/office/officeart/2005/8/layout/cycle8"/>
    <dgm:cxn modelId="{F71C940D-8FB0-45DC-8F4B-433E2D80F57E}" type="presParOf" srcId="{4AC4AB5A-48AF-4C2A-85CE-8C11DF64538E}" destId="{3890B342-7E98-4A04-BD9D-DE3F60AFF293}" srcOrd="3" destOrd="0" presId="urn:microsoft.com/office/officeart/2005/8/layout/cycle8"/>
    <dgm:cxn modelId="{EE60485B-8FC7-481B-A97F-A06081D85615}" type="presParOf" srcId="{4AC4AB5A-48AF-4C2A-85CE-8C11DF64538E}" destId="{5BA0DF37-F813-471B-AAE1-D4B79DC7C2BF}" srcOrd="4" destOrd="0" presId="urn:microsoft.com/office/officeart/2005/8/layout/cycle8"/>
    <dgm:cxn modelId="{AA01DDF7-3552-4CB2-AA3B-F478F96D7DB8}" type="presParOf" srcId="{4AC4AB5A-48AF-4C2A-85CE-8C11DF64538E}" destId="{01758881-487D-4125-B9C4-1318C01A92B9}" srcOrd="5" destOrd="0" presId="urn:microsoft.com/office/officeart/2005/8/layout/cycle8"/>
    <dgm:cxn modelId="{7A46B7BE-9DB5-4EC4-8384-D5200B2609F3}" type="presParOf" srcId="{4AC4AB5A-48AF-4C2A-85CE-8C11DF64538E}" destId="{0C72DD17-52FC-45BE-A4D1-EC4DD0AFA5E4}" srcOrd="6" destOrd="0" presId="urn:microsoft.com/office/officeart/2005/8/layout/cycle8"/>
    <dgm:cxn modelId="{4C592409-00CC-4F9D-B0FD-E2AB43CEAEFC}" type="presParOf" srcId="{4AC4AB5A-48AF-4C2A-85CE-8C11DF64538E}" destId="{BD00216B-1DF8-4C94-A2CA-E76CF2DC89CF}" srcOrd="7" destOrd="0" presId="urn:microsoft.com/office/officeart/2005/8/layout/cycle8"/>
    <dgm:cxn modelId="{AC97988D-331C-4CC5-BEBB-7FD1BC56230C}" type="presParOf" srcId="{4AC4AB5A-48AF-4C2A-85CE-8C11DF64538E}" destId="{C47F4093-3BA1-4428-B419-8156CCDBEDD9}" srcOrd="8" destOrd="0" presId="urn:microsoft.com/office/officeart/2005/8/layout/cycle8"/>
    <dgm:cxn modelId="{86DE8CC8-70B8-4DF5-9114-09BDBB3E7265}" type="presParOf" srcId="{4AC4AB5A-48AF-4C2A-85CE-8C11DF64538E}" destId="{952CDDD6-504A-43CE-9F04-4B0B18158FD6}" srcOrd="9" destOrd="0" presId="urn:microsoft.com/office/officeart/2005/8/layout/cycle8"/>
    <dgm:cxn modelId="{992F27C8-7E14-48AC-A913-2CA8F340E1D5}" type="presParOf" srcId="{4AC4AB5A-48AF-4C2A-85CE-8C11DF64538E}" destId="{5F0BEC6C-21B6-49CA-B9F7-209E5D649523}" srcOrd="10" destOrd="0" presId="urn:microsoft.com/office/officeart/2005/8/layout/cycle8"/>
    <dgm:cxn modelId="{FFEB4DAA-56B6-4A42-BB3E-406B8F79CEDB}" type="presParOf" srcId="{4AC4AB5A-48AF-4C2A-85CE-8C11DF64538E}" destId="{7A00E9DB-894E-4480-9F29-9EAFF4A660B2}" srcOrd="11" destOrd="0" presId="urn:microsoft.com/office/officeart/2005/8/layout/cycle8"/>
    <dgm:cxn modelId="{049CDBE2-4A26-438A-B02B-2E22A5EDE0B4}" type="presParOf" srcId="{4AC4AB5A-48AF-4C2A-85CE-8C11DF64538E}" destId="{26245CD4-D620-498C-81F3-6840A7A4202D}" srcOrd="12" destOrd="0" presId="urn:microsoft.com/office/officeart/2005/8/layout/cycle8"/>
    <dgm:cxn modelId="{0D2467AB-077F-43AA-A808-6351FAA643F3}" type="presParOf" srcId="{4AC4AB5A-48AF-4C2A-85CE-8C11DF64538E}" destId="{127F7B13-EAD5-4637-9004-0DCCB5166B63}" srcOrd="13" destOrd="0" presId="urn:microsoft.com/office/officeart/2005/8/layout/cycle8"/>
    <dgm:cxn modelId="{6D2C9E09-5B90-4A04-AEB4-BA3228C0D86E}" type="presParOf" srcId="{4AC4AB5A-48AF-4C2A-85CE-8C11DF64538E}" destId="{5D628EFD-EB0C-4925-8567-DF9C3F19E5FC}" srcOrd="14" destOrd="0" presId="urn:microsoft.com/office/officeart/2005/8/layout/cycle8"/>
    <dgm:cxn modelId="{B4A0F40A-1B07-4639-A3BF-EFED4AF3FCC3}" type="presParOf" srcId="{4AC4AB5A-48AF-4C2A-85CE-8C11DF64538E}" destId="{C296F6D0-BE30-4E00-B4D3-4CC6924D5869}" srcOrd="15" destOrd="0" presId="urn:microsoft.com/office/officeart/2005/8/layout/cycle8"/>
    <dgm:cxn modelId="{E1A7790E-2D89-4DDF-AF55-965A9BE94DE2}" type="presParOf" srcId="{4AC4AB5A-48AF-4C2A-85CE-8C11DF64538E}" destId="{4DBB0B01-B636-484D-8528-90E5FE17949B}" srcOrd="16" destOrd="0" presId="urn:microsoft.com/office/officeart/2005/8/layout/cycle8"/>
    <dgm:cxn modelId="{5E89354F-AE7C-46F1-9339-FC0DEAEE5B3F}" type="presParOf" srcId="{4AC4AB5A-48AF-4C2A-85CE-8C11DF64538E}" destId="{5CD6FED4-3C7F-4082-8770-707341E3B477}" srcOrd="17" destOrd="0" presId="urn:microsoft.com/office/officeart/2005/8/layout/cycle8"/>
    <dgm:cxn modelId="{EB96F4BF-E9E1-4EB7-8B64-671A0CD2F5C0}" type="presParOf" srcId="{4AC4AB5A-48AF-4C2A-85CE-8C11DF64538E}" destId="{AAE2F514-1D5B-41DC-8EEE-F0006395174C}" srcOrd="18" destOrd="0" presId="urn:microsoft.com/office/officeart/2005/8/layout/cycle8"/>
    <dgm:cxn modelId="{B42E3BDE-A3EC-4EC1-9C6B-918C1E800F7D}" type="presParOf" srcId="{4AC4AB5A-48AF-4C2A-85CE-8C11DF64538E}" destId="{E5E336FF-7469-40D8-BC83-6F1AD0693175}" srcOrd="19" destOrd="0" presId="urn:microsoft.com/office/officeart/2005/8/layout/cycle8"/>
    <dgm:cxn modelId="{6AA74A8B-E26C-4E7F-A98C-46EF5EE1E372}" type="presParOf" srcId="{4AC4AB5A-48AF-4C2A-85CE-8C11DF64538E}" destId="{F59BA063-C13F-491A-914C-6E96C418F3F0}" srcOrd="20" destOrd="0" presId="urn:microsoft.com/office/officeart/2005/8/layout/cycle8"/>
    <dgm:cxn modelId="{2EA95E00-1362-4E6D-85E3-117DDC462693}" type="presParOf" srcId="{4AC4AB5A-48AF-4C2A-85CE-8C11DF64538E}" destId="{377CC5AD-131D-406B-B2B9-692FDFE417BF}" srcOrd="21" destOrd="0" presId="urn:microsoft.com/office/officeart/2005/8/layout/cycle8"/>
    <dgm:cxn modelId="{E0C83281-0B8D-4D8B-B8D0-5477B0332511}" type="presParOf" srcId="{4AC4AB5A-48AF-4C2A-85CE-8C11DF64538E}" destId="{FF0F42DE-A9DC-4553-BEF4-D46E7D620759}" srcOrd="22" destOrd="0" presId="urn:microsoft.com/office/officeart/2005/8/layout/cycle8"/>
    <dgm:cxn modelId="{2BE12EA6-65FF-47BD-BF4A-527BAE8119E3}" type="presParOf" srcId="{4AC4AB5A-48AF-4C2A-85CE-8C11DF64538E}" destId="{96382451-08EC-4087-A059-A8CDE11F208A}" srcOrd="23" destOrd="0" presId="urn:microsoft.com/office/officeart/2005/8/layout/cycle8"/>
    <dgm:cxn modelId="{23CB17DF-112F-4DA5-BB58-614EE23E5649}" type="presParOf" srcId="{4AC4AB5A-48AF-4C2A-85CE-8C11DF64538E}" destId="{1592C614-C378-4630-9B57-854784D80B5F}" srcOrd="24" destOrd="0" presId="urn:microsoft.com/office/officeart/2005/8/layout/cycle8"/>
    <dgm:cxn modelId="{CF2C0801-EAFF-4E33-AE8E-3E53951C4121}" type="presParOf" srcId="{4AC4AB5A-48AF-4C2A-85CE-8C11DF64538E}" destId="{9F913679-4723-4C44-8D3A-16F7C8F69D51}" srcOrd="25" destOrd="0" presId="urn:microsoft.com/office/officeart/2005/8/layout/cycle8"/>
    <dgm:cxn modelId="{42AD52A6-BFD7-4E50-8256-3E83E7DDF3A3}" type="presParOf" srcId="{4AC4AB5A-48AF-4C2A-85CE-8C11DF64538E}" destId="{E415AF9D-53B3-4DB6-B5C1-2C8C80578B49}" srcOrd="26" destOrd="0" presId="urn:microsoft.com/office/officeart/2005/8/layout/cycle8"/>
    <dgm:cxn modelId="{590346A3-2F9F-4103-812D-D2A92F3545E9}" type="presParOf" srcId="{4AC4AB5A-48AF-4C2A-85CE-8C11DF64538E}" destId="{C966D5B8-3B5A-46B4-BF6F-1EC95DFA4DD5}" srcOrd="27" destOrd="0" presId="urn:microsoft.com/office/officeart/2005/8/layout/cycle8"/>
    <dgm:cxn modelId="{E076BB2F-058F-479D-9115-10C336C24068}" type="presParOf" srcId="{4AC4AB5A-48AF-4C2A-85CE-8C11DF64538E}" destId="{0815C00D-2222-41C2-840E-2F9629AA1D62}" srcOrd="28" destOrd="0" presId="urn:microsoft.com/office/officeart/2005/8/layout/cycle8"/>
    <dgm:cxn modelId="{A8F212DE-F287-4FDB-B3BC-1B04381D3D0A}" type="presParOf" srcId="{4AC4AB5A-48AF-4C2A-85CE-8C11DF64538E}" destId="{F2DB9C27-8D00-467F-818D-3956041F3613}" srcOrd="2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BCF67E9E-E75B-408D-8438-61554F7063C6}" type="doc">
      <dgm:prSet loTypeId="urn:microsoft.com/office/officeart/2005/8/layout/default#3" loCatId="list" qsTypeId="urn:microsoft.com/office/officeart/2005/8/quickstyle/simple1" qsCatId="simple" csTypeId="urn:microsoft.com/office/officeart/2005/8/colors/colorful3" csCatId="colorful" phldr="1"/>
      <dgm:spPr/>
      <dgm:t>
        <a:bodyPr/>
        <a:lstStyle/>
        <a:p>
          <a:endParaRPr lang="pt-PT"/>
        </a:p>
      </dgm:t>
    </dgm:pt>
    <dgm:pt modelId="{F6215E2D-8614-402B-8FDB-2F8642088C6F}">
      <dgm:prSet phldrT="[Texto]" custT="1"/>
      <dgm:spPr/>
      <dgm:t>
        <a:bodyPr/>
        <a:lstStyle/>
        <a:p>
          <a:r>
            <a:rPr lang="pt-PT" sz="1800" dirty="0"/>
            <a:t>A idade avançada, </a:t>
          </a:r>
          <a:r>
            <a:rPr lang="pt-PT" sz="1800" i="1" dirty="0"/>
            <a:t>naïve</a:t>
          </a:r>
          <a:r>
            <a:rPr lang="pt-PT" sz="1800" dirty="0"/>
            <a:t>, e terem antecedentes de patologia psiquiátrica estiveram associados a maior incidência de efeitos 2</a:t>
          </a:r>
          <a:r>
            <a:rPr lang="pt-PT" sz="1800" u="sng" baseline="30000" dirty="0"/>
            <a:t>os</a:t>
          </a:r>
          <a:r>
            <a:rPr lang="pt-PT" sz="1800" dirty="0"/>
            <a:t> SNC. </a:t>
          </a:r>
        </a:p>
      </dgm:t>
    </dgm:pt>
    <dgm:pt modelId="{CF83F787-87C9-4FF5-AC2B-700325115B1F}" type="parTrans" cxnId="{8F06FCC3-DCAE-42AB-9CAD-010683F752F6}">
      <dgm:prSet/>
      <dgm:spPr/>
      <dgm:t>
        <a:bodyPr/>
        <a:lstStyle/>
        <a:p>
          <a:endParaRPr lang="pt-PT"/>
        </a:p>
      </dgm:t>
    </dgm:pt>
    <dgm:pt modelId="{06DCCC1B-AC12-4E53-9FE5-266AC9F2F964}" type="sibTrans" cxnId="{8F06FCC3-DCAE-42AB-9CAD-010683F752F6}">
      <dgm:prSet/>
      <dgm:spPr/>
      <dgm:t>
        <a:bodyPr/>
        <a:lstStyle/>
        <a:p>
          <a:endParaRPr lang="pt-PT"/>
        </a:p>
      </dgm:t>
    </dgm:pt>
    <dgm:pt modelId="{0ABC71BC-8DC6-4631-B308-C30361DE88CC}">
      <dgm:prSet phldrT="[Texto]" custT="1"/>
      <dgm:spPr>
        <a:solidFill>
          <a:srgbClr val="B4B614"/>
        </a:solidFill>
      </dgm:spPr>
      <dgm:t>
        <a:bodyPr/>
        <a:lstStyle/>
        <a:p>
          <a:r>
            <a:rPr lang="pt-PT" sz="1800" dirty="0"/>
            <a:t>A maioria resolveram com a descontinuação da TARV de igual frequência em ambos os braços do estudo.</a:t>
          </a:r>
        </a:p>
      </dgm:t>
    </dgm:pt>
    <dgm:pt modelId="{6F9504EF-A6CE-44A5-AE24-79E40A8FAFD8}" type="parTrans" cxnId="{D6787363-3C41-46A2-908B-FF56875E3B24}">
      <dgm:prSet/>
      <dgm:spPr/>
      <dgm:t>
        <a:bodyPr/>
        <a:lstStyle/>
        <a:p>
          <a:endParaRPr lang="pt-PT"/>
        </a:p>
      </dgm:t>
    </dgm:pt>
    <dgm:pt modelId="{903E253D-992D-4388-A4CA-1D51158834D5}" type="sibTrans" cxnId="{D6787363-3C41-46A2-908B-FF56875E3B24}">
      <dgm:prSet/>
      <dgm:spPr/>
      <dgm:t>
        <a:bodyPr/>
        <a:lstStyle/>
        <a:p>
          <a:endParaRPr lang="pt-PT"/>
        </a:p>
      </dgm:t>
    </dgm:pt>
    <dgm:pt modelId="{7DC22154-24EE-4B0B-8A0F-A62C1EBA8425}" type="pres">
      <dgm:prSet presAssocID="{BCF67E9E-E75B-408D-8438-61554F7063C6}" presName="diagram" presStyleCnt="0">
        <dgm:presLayoutVars>
          <dgm:dir/>
          <dgm:resizeHandles val="exact"/>
        </dgm:presLayoutVars>
      </dgm:prSet>
      <dgm:spPr/>
    </dgm:pt>
    <dgm:pt modelId="{4CAE45F1-D73D-4A4E-B8A7-8EB783FFCC5C}" type="pres">
      <dgm:prSet presAssocID="{F6215E2D-8614-402B-8FDB-2F8642088C6F}" presName="node" presStyleLbl="node1" presStyleIdx="0" presStyleCnt="2" custScaleX="156561" custLinFactNeighborX="-4664" custLinFactNeighborY="-1944">
        <dgm:presLayoutVars>
          <dgm:bulletEnabled val="1"/>
        </dgm:presLayoutVars>
      </dgm:prSet>
      <dgm:spPr/>
    </dgm:pt>
    <dgm:pt modelId="{EA5F3552-C253-467F-914F-D2DF17341528}" type="pres">
      <dgm:prSet presAssocID="{06DCCC1B-AC12-4E53-9FE5-266AC9F2F964}" presName="sibTrans" presStyleCnt="0"/>
      <dgm:spPr/>
    </dgm:pt>
    <dgm:pt modelId="{32A6FC0F-2425-4090-8C1D-3753E4AE1B01}" type="pres">
      <dgm:prSet presAssocID="{0ABC71BC-8DC6-4631-B308-C30361DE88CC}" presName="node" presStyleLbl="node1" presStyleIdx="1" presStyleCnt="2" custScaleX="189446" custLinFactNeighborX="-546" custLinFactNeighborY="-1549">
        <dgm:presLayoutVars>
          <dgm:bulletEnabled val="1"/>
        </dgm:presLayoutVars>
      </dgm:prSet>
      <dgm:spPr/>
    </dgm:pt>
  </dgm:ptLst>
  <dgm:cxnLst>
    <dgm:cxn modelId="{3A2DDC39-47A3-49BC-8225-2760E6D09E9B}" type="presOf" srcId="{0ABC71BC-8DC6-4631-B308-C30361DE88CC}" destId="{32A6FC0F-2425-4090-8C1D-3753E4AE1B01}" srcOrd="0" destOrd="0" presId="urn:microsoft.com/office/officeart/2005/8/layout/default#3"/>
    <dgm:cxn modelId="{D6787363-3C41-46A2-908B-FF56875E3B24}" srcId="{BCF67E9E-E75B-408D-8438-61554F7063C6}" destId="{0ABC71BC-8DC6-4631-B308-C30361DE88CC}" srcOrd="1" destOrd="0" parTransId="{6F9504EF-A6CE-44A5-AE24-79E40A8FAFD8}" sibTransId="{903E253D-992D-4388-A4CA-1D51158834D5}"/>
    <dgm:cxn modelId="{083E8AAA-77FB-4540-8F99-961967FA56FF}" type="presOf" srcId="{F6215E2D-8614-402B-8FDB-2F8642088C6F}" destId="{4CAE45F1-D73D-4A4E-B8A7-8EB783FFCC5C}" srcOrd="0" destOrd="0" presId="urn:microsoft.com/office/officeart/2005/8/layout/default#3"/>
    <dgm:cxn modelId="{8F06FCC3-DCAE-42AB-9CAD-010683F752F6}" srcId="{BCF67E9E-E75B-408D-8438-61554F7063C6}" destId="{F6215E2D-8614-402B-8FDB-2F8642088C6F}" srcOrd="0" destOrd="0" parTransId="{CF83F787-87C9-4FF5-AC2B-700325115B1F}" sibTransId="{06DCCC1B-AC12-4E53-9FE5-266AC9F2F964}"/>
    <dgm:cxn modelId="{E27F43CD-F692-4A92-BD0C-820056D409AB}" type="presOf" srcId="{BCF67E9E-E75B-408D-8438-61554F7063C6}" destId="{7DC22154-24EE-4B0B-8A0F-A62C1EBA8425}" srcOrd="0" destOrd="0" presId="urn:microsoft.com/office/officeart/2005/8/layout/default#3"/>
    <dgm:cxn modelId="{09D3B8B6-6648-4EA8-9F4B-875247D51D1F}" type="presParOf" srcId="{7DC22154-24EE-4B0B-8A0F-A62C1EBA8425}" destId="{4CAE45F1-D73D-4A4E-B8A7-8EB783FFCC5C}" srcOrd="0" destOrd="0" presId="urn:microsoft.com/office/officeart/2005/8/layout/default#3"/>
    <dgm:cxn modelId="{A6BD3D9F-FE34-49E8-8C89-8D23376CEAC3}" type="presParOf" srcId="{7DC22154-24EE-4B0B-8A0F-A62C1EBA8425}" destId="{EA5F3552-C253-467F-914F-D2DF17341528}" srcOrd="1" destOrd="0" presId="urn:microsoft.com/office/officeart/2005/8/layout/default#3"/>
    <dgm:cxn modelId="{A6542A99-F0C7-4B74-8621-494C73B9305E}" type="presParOf" srcId="{7DC22154-24EE-4B0B-8A0F-A62C1EBA8425}" destId="{32A6FC0F-2425-4090-8C1D-3753E4AE1B01}" srcOrd="2" destOrd="0" presId="urn:microsoft.com/office/officeart/2005/8/layout/defaul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7A6937-B697-4F7D-AAB1-1D9608046854}">
      <dsp:nvSpPr>
        <dsp:cNvPr id="0" name=""/>
        <dsp:cNvSpPr/>
      </dsp:nvSpPr>
      <dsp:spPr>
        <a:xfrm>
          <a:off x="2380" y="2128547"/>
          <a:ext cx="2900400" cy="116016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8021" tIns="56007" rIns="56007" bIns="56007" numCol="1" spcCol="1270" anchor="ctr" anchorCtr="0">
          <a:noAutofit/>
        </a:bodyPr>
        <a:lstStyle/>
        <a:p>
          <a:pPr marL="0" lvl="0" indent="0" algn="ctr" defTabSz="1866900">
            <a:lnSpc>
              <a:spcPct val="90000"/>
            </a:lnSpc>
            <a:spcBef>
              <a:spcPct val="0"/>
            </a:spcBef>
            <a:spcAft>
              <a:spcPct val="35000"/>
            </a:spcAft>
            <a:buNone/>
          </a:pPr>
          <a:endParaRPr lang="pt-PT" sz="4200" kern="1200" dirty="0"/>
        </a:p>
      </dsp:txBody>
      <dsp:txXfrm>
        <a:off x="582460" y="2128547"/>
        <a:ext cx="1740240" cy="1160160"/>
      </dsp:txXfrm>
    </dsp:sp>
    <dsp:sp modelId="{2E3EC4E8-037D-49AD-8C4A-B86DA7006E3B}">
      <dsp:nvSpPr>
        <dsp:cNvPr id="0" name=""/>
        <dsp:cNvSpPr/>
      </dsp:nvSpPr>
      <dsp:spPr>
        <a:xfrm>
          <a:off x="2612741" y="2128547"/>
          <a:ext cx="2900400" cy="116016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8021" tIns="56007" rIns="56007" bIns="56007" numCol="1" spcCol="1270" anchor="ctr" anchorCtr="0">
          <a:noAutofit/>
        </a:bodyPr>
        <a:lstStyle/>
        <a:p>
          <a:pPr marL="0" lvl="0" indent="0" algn="ctr" defTabSz="1866900">
            <a:lnSpc>
              <a:spcPct val="90000"/>
            </a:lnSpc>
            <a:spcBef>
              <a:spcPct val="0"/>
            </a:spcBef>
            <a:spcAft>
              <a:spcPct val="35000"/>
            </a:spcAft>
            <a:buNone/>
          </a:pPr>
          <a:endParaRPr lang="pt-PT" sz="4200" kern="1200"/>
        </a:p>
      </dsp:txBody>
      <dsp:txXfrm>
        <a:off x="3192821" y="2128547"/>
        <a:ext cx="1740240" cy="1160160"/>
      </dsp:txXfrm>
    </dsp:sp>
    <dsp:sp modelId="{C1F88747-E192-40D6-9F20-7A4C37FBFF17}">
      <dsp:nvSpPr>
        <dsp:cNvPr id="0" name=""/>
        <dsp:cNvSpPr/>
      </dsp:nvSpPr>
      <dsp:spPr>
        <a:xfrm>
          <a:off x="5223101" y="2128547"/>
          <a:ext cx="2900400" cy="116016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8021" tIns="56007" rIns="56007" bIns="56007" numCol="1" spcCol="1270" anchor="ctr" anchorCtr="0">
          <a:noAutofit/>
        </a:bodyPr>
        <a:lstStyle/>
        <a:p>
          <a:pPr marL="0" lvl="0" indent="0" algn="ctr" defTabSz="1866900">
            <a:lnSpc>
              <a:spcPct val="90000"/>
            </a:lnSpc>
            <a:spcBef>
              <a:spcPct val="0"/>
            </a:spcBef>
            <a:spcAft>
              <a:spcPct val="35000"/>
            </a:spcAft>
            <a:buNone/>
          </a:pPr>
          <a:endParaRPr lang="pt-PT" sz="4200" kern="1200"/>
        </a:p>
      </dsp:txBody>
      <dsp:txXfrm>
        <a:off x="5803181" y="2128547"/>
        <a:ext cx="1740240" cy="11601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61814A-1E03-47A7-AC97-657238C8A9EF}">
      <dsp:nvSpPr>
        <dsp:cNvPr id="0" name=""/>
        <dsp:cNvSpPr/>
      </dsp:nvSpPr>
      <dsp:spPr>
        <a:xfrm>
          <a:off x="1841866" y="321661"/>
          <a:ext cx="4550495" cy="4550495"/>
        </a:xfrm>
        <a:prstGeom prst="pie">
          <a:avLst>
            <a:gd name="adj1" fmla="val 16200000"/>
            <a:gd name="adj2" fmla="val 1980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pt-PT" sz="1700" kern="1200" dirty="0"/>
            <a:t>Depressão</a:t>
          </a:r>
        </a:p>
      </dsp:txBody>
      <dsp:txXfrm>
        <a:off x="4225459" y="902933"/>
        <a:ext cx="1191796" cy="920933"/>
      </dsp:txXfrm>
    </dsp:sp>
    <dsp:sp modelId="{5BA0DF37-F813-471B-AAE1-D4B79DC7C2BF}">
      <dsp:nvSpPr>
        <dsp:cNvPr id="0" name=""/>
        <dsp:cNvSpPr/>
      </dsp:nvSpPr>
      <dsp:spPr>
        <a:xfrm>
          <a:off x="1896039" y="415380"/>
          <a:ext cx="4550495" cy="4550495"/>
        </a:xfrm>
        <a:prstGeom prst="pie">
          <a:avLst>
            <a:gd name="adj1" fmla="val 19800000"/>
            <a:gd name="adj2" fmla="val 1800000"/>
          </a:avLst>
        </a:prstGeom>
        <a:solidFill>
          <a:schemeClr val="accent3">
            <a:hueOff val="542120"/>
            <a:satOff val="20000"/>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pt-PT" sz="1700" kern="1200" dirty="0"/>
            <a:t>Ansiedade </a:t>
          </a:r>
        </a:p>
      </dsp:txBody>
      <dsp:txXfrm>
        <a:off x="4983875" y="2257247"/>
        <a:ext cx="1245968" cy="893847"/>
      </dsp:txXfrm>
    </dsp:sp>
    <dsp:sp modelId="{C47F4093-3BA1-4428-B419-8156CCDBEDD9}">
      <dsp:nvSpPr>
        <dsp:cNvPr id="0" name=""/>
        <dsp:cNvSpPr/>
      </dsp:nvSpPr>
      <dsp:spPr>
        <a:xfrm>
          <a:off x="1841866" y="509099"/>
          <a:ext cx="4550495" cy="4550495"/>
        </a:xfrm>
        <a:prstGeom prst="pie">
          <a:avLst>
            <a:gd name="adj1" fmla="val 1800000"/>
            <a:gd name="adj2" fmla="val 5400000"/>
          </a:avLst>
        </a:prstGeom>
        <a:solidFill>
          <a:schemeClr val="accent3">
            <a:hueOff val="1084240"/>
            <a:satOff val="40000"/>
            <a:lumOff val="-5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pt-PT" sz="1700" kern="1200" dirty="0"/>
            <a:t>Transtornos de dependência</a:t>
          </a:r>
        </a:p>
      </dsp:txBody>
      <dsp:txXfrm>
        <a:off x="4225459" y="3584475"/>
        <a:ext cx="1191796" cy="920933"/>
      </dsp:txXfrm>
    </dsp:sp>
    <dsp:sp modelId="{26245CD4-D620-498C-81F3-6840A7A4202D}">
      <dsp:nvSpPr>
        <dsp:cNvPr id="0" name=""/>
        <dsp:cNvSpPr/>
      </dsp:nvSpPr>
      <dsp:spPr>
        <a:xfrm>
          <a:off x="1733521" y="509099"/>
          <a:ext cx="4550495" cy="4550495"/>
        </a:xfrm>
        <a:prstGeom prst="pie">
          <a:avLst>
            <a:gd name="adj1" fmla="val 5400000"/>
            <a:gd name="adj2" fmla="val 9000000"/>
          </a:avLst>
        </a:prstGeom>
        <a:solidFill>
          <a:schemeClr val="accent3">
            <a:hueOff val="1626359"/>
            <a:satOff val="60000"/>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pt-PT" sz="1700" kern="1200" dirty="0"/>
            <a:t>Transtorno bipolar</a:t>
          </a:r>
        </a:p>
      </dsp:txBody>
      <dsp:txXfrm>
        <a:off x="2708627" y="3584475"/>
        <a:ext cx="1191796" cy="920933"/>
      </dsp:txXfrm>
    </dsp:sp>
    <dsp:sp modelId="{4DBB0B01-B636-484D-8528-90E5FE17949B}">
      <dsp:nvSpPr>
        <dsp:cNvPr id="0" name=""/>
        <dsp:cNvSpPr/>
      </dsp:nvSpPr>
      <dsp:spPr>
        <a:xfrm>
          <a:off x="1679348" y="415380"/>
          <a:ext cx="4550495" cy="4550495"/>
        </a:xfrm>
        <a:prstGeom prst="pie">
          <a:avLst>
            <a:gd name="adj1" fmla="val 9000000"/>
            <a:gd name="adj2" fmla="val 12600000"/>
          </a:avLst>
        </a:prstGeom>
        <a:solidFill>
          <a:schemeClr val="accent3">
            <a:hueOff val="2168479"/>
            <a:satOff val="80000"/>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pt-PT" sz="1700" kern="1200" dirty="0"/>
            <a:t>Psicose / esquizofrenia</a:t>
          </a:r>
        </a:p>
      </dsp:txBody>
      <dsp:txXfrm>
        <a:off x="1896039" y="2257247"/>
        <a:ext cx="1245968" cy="893847"/>
      </dsp:txXfrm>
    </dsp:sp>
    <dsp:sp modelId="{F59BA063-C13F-491A-914C-6E96C418F3F0}">
      <dsp:nvSpPr>
        <dsp:cNvPr id="0" name=""/>
        <dsp:cNvSpPr/>
      </dsp:nvSpPr>
      <dsp:spPr>
        <a:xfrm>
          <a:off x="1733521" y="321661"/>
          <a:ext cx="4550495" cy="4550495"/>
        </a:xfrm>
        <a:prstGeom prst="pie">
          <a:avLst>
            <a:gd name="adj1" fmla="val 12600000"/>
            <a:gd name="adj2" fmla="val 16200000"/>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pt-PT" sz="1700" kern="1200" dirty="0"/>
            <a:t>Distúrbios </a:t>
          </a:r>
        </a:p>
      </dsp:txBody>
      <dsp:txXfrm>
        <a:off x="2708627" y="902933"/>
        <a:ext cx="1191796" cy="920933"/>
      </dsp:txXfrm>
    </dsp:sp>
    <dsp:sp modelId="{1592C614-C378-4630-9B57-854784D80B5F}">
      <dsp:nvSpPr>
        <dsp:cNvPr id="0" name=""/>
        <dsp:cNvSpPr/>
      </dsp:nvSpPr>
      <dsp:spPr>
        <a:xfrm>
          <a:off x="1560003" y="39964"/>
          <a:ext cx="5113889" cy="5113889"/>
        </a:xfrm>
        <a:prstGeom prst="circularArrow">
          <a:avLst>
            <a:gd name="adj1" fmla="val 5085"/>
            <a:gd name="adj2" fmla="val 327528"/>
            <a:gd name="adj3" fmla="val 19472472"/>
            <a:gd name="adj4" fmla="val 16200251"/>
            <a:gd name="adj5" fmla="val 5932"/>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F913679-4723-4C44-8D3A-16F7C8F69D51}">
      <dsp:nvSpPr>
        <dsp:cNvPr id="0" name=""/>
        <dsp:cNvSpPr/>
      </dsp:nvSpPr>
      <dsp:spPr>
        <a:xfrm>
          <a:off x="1614175" y="133683"/>
          <a:ext cx="5113889" cy="5113889"/>
        </a:xfrm>
        <a:prstGeom prst="circularArrow">
          <a:avLst>
            <a:gd name="adj1" fmla="val 5085"/>
            <a:gd name="adj2" fmla="val 327528"/>
            <a:gd name="adj3" fmla="val 1472472"/>
            <a:gd name="adj4" fmla="val 19800000"/>
            <a:gd name="adj5" fmla="val 5932"/>
          </a:avLst>
        </a:prstGeom>
        <a:solidFill>
          <a:schemeClr val="accent3">
            <a:hueOff val="542120"/>
            <a:satOff val="20000"/>
            <a:lumOff val="-294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415AF9D-53B3-4DB6-B5C1-2C8C80578B49}">
      <dsp:nvSpPr>
        <dsp:cNvPr id="0" name=""/>
        <dsp:cNvSpPr/>
      </dsp:nvSpPr>
      <dsp:spPr>
        <a:xfrm>
          <a:off x="1560003" y="227401"/>
          <a:ext cx="5113889" cy="5113889"/>
        </a:xfrm>
        <a:prstGeom prst="circularArrow">
          <a:avLst>
            <a:gd name="adj1" fmla="val 5085"/>
            <a:gd name="adj2" fmla="val 327528"/>
            <a:gd name="adj3" fmla="val 5072221"/>
            <a:gd name="adj4" fmla="val 1800000"/>
            <a:gd name="adj5" fmla="val 5932"/>
          </a:avLst>
        </a:prstGeom>
        <a:solidFill>
          <a:schemeClr val="accent3">
            <a:hueOff val="1084240"/>
            <a:satOff val="40000"/>
            <a:lumOff val="-588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966D5B8-3B5A-46B4-BF6F-1EC95DFA4DD5}">
      <dsp:nvSpPr>
        <dsp:cNvPr id="0" name=""/>
        <dsp:cNvSpPr/>
      </dsp:nvSpPr>
      <dsp:spPr>
        <a:xfrm>
          <a:off x="1451990" y="227401"/>
          <a:ext cx="5113889" cy="5113889"/>
        </a:xfrm>
        <a:prstGeom prst="circularArrow">
          <a:avLst>
            <a:gd name="adj1" fmla="val 5085"/>
            <a:gd name="adj2" fmla="val 327528"/>
            <a:gd name="adj3" fmla="val 8672472"/>
            <a:gd name="adj4" fmla="val 5400251"/>
            <a:gd name="adj5" fmla="val 5932"/>
          </a:avLst>
        </a:prstGeom>
        <a:solidFill>
          <a:schemeClr val="accent3">
            <a:hueOff val="1626359"/>
            <a:satOff val="60000"/>
            <a:lumOff val="-882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815C00D-2222-41C2-840E-2F9629AA1D62}">
      <dsp:nvSpPr>
        <dsp:cNvPr id="0" name=""/>
        <dsp:cNvSpPr/>
      </dsp:nvSpPr>
      <dsp:spPr>
        <a:xfrm>
          <a:off x="1397817" y="133683"/>
          <a:ext cx="5113889" cy="5113889"/>
        </a:xfrm>
        <a:prstGeom prst="circularArrow">
          <a:avLst>
            <a:gd name="adj1" fmla="val 5085"/>
            <a:gd name="adj2" fmla="val 327528"/>
            <a:gd name="adj3" fmla="val 12272472"/>
            <a:gd name="adj4" fmla="val 9000000"/>
            <a:gd name="adj5" fmla="val 5932"/>
          </a:avLst>
        </a:prstGeom>
        <a:solidFill>
          <a:schemeClr val="accent3">
            <a:hueOff val="2168479"/>
            <a:satOff val="80000"/>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2DB9C27-8D00-467F-818D-3956041F3613}">
      <dsp:nvSpPr>
        <dsp:cNvPr id="0" name=""/>
        <dsp:cNvSpPr/>
      </dsp:nvSpPr>
      <dsp:spPr>
        <a:xfrm>
          <a:off x="1451990" y="39964"/>
          <a:ext cx="5113889" cy="5113889"/>
        </a:xfrm>
        <a:prstGeom prst="circularArrow">
          <a:avLst>
            <a:gd name="adj1" fmla="val 5085"/>
            <a:gd name="adj2" fmla="val 327528"/>
            <a:gd name="adj3" fmla="val 15872221"/>
            <a:gd name="adj4" fmla="val 12600000"/>
            <a:gd name="adj5" fmla="val 5932"/>
          </a:avLst>
        </a:prstGeom>
        <a:solidFill>
          <a:schemeClr val="accent3">
            <a:hueOff val="2710599"/>
            <a:satOff val="100000"/>
            <a:lumOff val="-14706"/>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AE45F1-D73D-4A4E-B8A7-8EB783FFCC5C}">
      <dsp:nvSpPr>
        <dsp:cNvPr id="0" name=""/>
        <dsp:cNvSpPr/>
      </dsp:nvSpPr>
      <dsp:spPr>
        <a:xfrm>
          <a:off x="0" y="114570"/>
          <a:ext cx="3450640" cy="132241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t-PT" sz="1800" kern="1200" dirty="0"/>
            <a:t>A idade avançada, </a:t>
          </a:r>
          <a:r>
            <a:rPr lang="pt-PT" sz="1800" i="1" kern="1200" dirty="0"/>
            <a:t>naïve</a:t>
          </a:r>
          <a:r>
            <a:rPr lang="pt-PT" sz="1800" kern="1200" dirty="0"/>
            <a:t>, e terem antecedentes de patologia psiquiátrica estiveram associados a maior incidência de efeitos 2</a:t>
          </a:r>
          <a:r>
            <a:rPr lang="pt-PT" sz="1800" u="sng" kern="1200" baseline="30000" dirty="0"/>
            <a:t>os</a:t>
          </a:r>
          <a:r>
            <a:rPr lang="pt-PT" sz="1800" kern="1200" dirty="0"/>
            <a:t> SNC. </a:t>
          </a:r>
        </a:p>
      </dsp:txBody>
      <dsp:txXfrm>
        <a:off x="0" y="114570"/>
        <a:ext cx="3450640" cy="1322413"/>
      </dsp:txXfrm>
    </dsp:sp>
    <dsp:sp modelId="{32A6FC0F-2425-4090-8C1D-3753E4AE1B01}">
      <dsp:nvSpPr>
        <dsp:cNvPr id="0" name=""/>
        <dsp:cNvSpPr/>
      </dsp:nvSpPr>
      <dsp:spPr>
        <a:xfrm>
          <a:off x="3660848" y="119794"/>
          <a:ext cx="4175433" cy="1322413"/>
        </a:xfrm>
        <a:prstGeom prst="rect">
          <a:avLst/>
        </a:prstGeom>
        <a:solidFill>
          <a:srgbClr val="B4B61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t-PT" sz="1800" kern="1200" dirty="0"/>
            <a:t>A maioria resolveram com a descontinuação da TARV de igual frequência em ambos os braços do estudo.</a:t>
          </a:r>
        </a:p>
      </dsp:txBody>
      <dsp:txXfrm>
        <a:off x="3660848" y="119794"/>
        <a:ext cx="4175433" cy="1322413"/>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3">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a:extLst>
              <a:ext uri="{FF2B5EF4-FFF2-40B4-BE49-F238E27FC236}">
                <a16:creationId xmlns:a16="http://schemas.microsoft.com/office/drawing/2014/main" id="{BF11262E-AFE5-4BD2-A9CC-1422F461CBF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a:extLst>
              <a:ext uri="{FF2B5EF4-FFF2-40B4-BE49-F238E27FC236}">
                <a16:creationId xmlns:a16="http://schemas.microsoft.com/office/drawing/2014/main" id="{C7EBE20B-202A-4B15-818D-760148AF24A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7B187CA-95E6-4C27-AAD8-C849E150ED76}" type="datetimeFigureOut">
              <a:rPr lang="pt-PT" smtClean="0"/>
              <a:pPr/>
              <a:t>08/11/2023</a:t>
            </a:fld>
            <a:endParaRPr lang="pt-PT"/>
          </a:p>
        </p:txBody>
      </p:sp>
      <p:sp>
        <p:nvSpPr>
          <p:cNvPr id="4" name="Marcador de Posição do Rodapé 3">
            <a:extLst>
              <a:ext uri="{FF2B5EF4-FFF2-40B4-BE49-F238E27FC236}">
                <a16:creationId xmlns:a16="http://schemas.microsoft.com/office/drawing/2014/main" id="{09E4818D-A96B-4E49-AFC1-9D148F99090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5" name="Marcador de Posição do Número do Diapositivo 4">
            <a:extLst>
              <a:ext uri="{FF2B5EF4-FFF2-40B4-BE49-F238E27FC236}">
                <a16:creationId xmlns:a16="http://schemas.microsoft.com/office/drawing/2014/main" id="{24C71EF4-F599-4E94-9BB3-123B98F12B7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6959661-59A9-4B48-9E44-D784AED76CEC}" type="slidenum">
              <a:rPr lang="pt-PT" smtClean="0"/>
              <a:pPr/>
              <a:t>‹nº›</a:t>
            </a:fld>
            <a:endParaRPr lang="pt-PT"/>
          </a:p>
        </p:txBody>
      </p:sp>
    </p:spTree>
    <p:extLst>
      <p:ext uri="{BB962C8B-B14F-4D97-AF65-F5344CB8AC3E}">
        <p14:creationId xmlns:p14="http://schemas.microsoft.com/office/powerpoint/2010/main" val="10255656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C27B12-AA1C-4BEE-B634-EDCD71DA0916}" type="datetimeFigureOut">
              <a:rPr lang="pt-PT" smtClean="0"/>
              <a:pPr/>
              <a:t>08/11/2023</a:t>
            </a:fld>
            <a:endParaRPr lang="pt-PT"/>
          </a:p>
        </p:txBody>
      </p:sp>
      <p:sp>
        <p:nvSpPr>
          <p:cNvPr id="4" name="Marcador de Posição da Imagem do Diapositivo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6" name="Marcador de Posição do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330AE9-0CD1-4B96-B121-BF2595A3515B}" type="slidenum">
              <a:rPr lang="pt-PT" smtClean="0"/>
              <a:pPr/>
              <a:t>‹nº›</a:t>
            </a:fld>
            <a:endParaRPr lang="pt-PT"/>
          </a:p>
        </p:txBody>
      </p:sp>
    </p:spTree>
    <p:extLst>
      <p:ext uri="{BB962C8B-B14F-4D97-AF65-F5344CB8AC3E}">
        <p14:creationId xmlns:p14="http://schemas.microsoft.com/office/powerpoint/2010/main" val="380734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sz="28700" dirty="0"/>
              <a:t>Nesta série de apresentações no âmbito do projeto da Gilead “HIV </a:t>
            </a:r>
            <a:r>
              <a:rPr lang="pt-PT" sz="28700" dirty="0" err="1"/>
              <a:t>Collective</a:t>
            </a:r>
            <a:r>
              <a:rPr lang="pt-PT" sz="28700" dirty="0"/>
              <a:t> </a:t>
            </a:r>
            <a:r>
              <a:rPr lang="pt-PT" sz="28700" dirty="0" err="1"/>
              <a:t>Knowledge</a:t>
            </a:r>
            <a:r>
              <a:rPr lang="pt-PT" sz="28700" dirty="0"/>
              <a:t> </a:t>
            </a:r>
            <a:r>
              <a:rPr lang="pt-PT" sz="28700" dirty="0" err="1"/>
              <a:t>Center</a:t>
            </a:r>
            <a:r>
              <a:rPr lang="pt-PT" sz="28700" dirty="0"/>
              <a:t>”, eu e a minha colega Raquel Pinho, ambas especialistas de Medicina Interna, vamos abordar o pilar de segurança.</a:t>
            </a:r>
            <a:endParaRPr lang="pt-PT" dirty="0"/>
          </a:p>
        </p:txBody>
      </p:sp>
      <p:sp>
        <p:nvSpPr>
          <p:cNvPr id="4" name="Slide Number Placeholder 3"/>
          <p:cNvSpPr>
            <a:spLocks noGrp="1"/>
          </p:cNvSpPr>
          <p:nvPr>
            <p:ph type="sldNum" sz="quarter" idx="5"/>
          </p:nvPr>
        </p:nvSpPr>
        <p:spPr/>
        <p:txBody>
          <a:bodyPr/>
          <a:lstStyle/>
          <a:p>
            <a:fld id="{CB330AE9-0CD1-4B96-B121-BF2595A3515B}" type="slidenum">
              <a:rPr lang="pt-PT" smtClean="0"/>
              <a:pPr/>
              <a:t>1</a:t>
            </a:fld>
            <a:endParaRPr lang="pt-PT"/>
          </a:p>
        </p:txBody>
      </p:sp>
    </p:spTree>
    <p:extLst>
      <p:ext uri="{BB962C8B-B14F-4D97-AF65-F5344CB8AC3E}">
        <p14:creationId xmlns:p14="http://schemas.microsoft.com/office/powerpoint/2010/main" val="16724321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pt-PT" dirty="0"/>
              <a:t>E este é um algoritmo de abordagem de risco CV proposto pela EACS nas últimas </a:t>
            </a:r>
            <a:r>
              <a:rPr lang="pt-PT" i="1" dirty="0" err="1"/>
              <a:t>guidelines</a:t>
            </a:r>
            <a:r>
              <a:rPr lang="pt-PT" dirty="0"/>
              <a:t> de 2021 (na minha prática clínica eu tendo a seguir as recomendações da sociedade europeia).</a:t>
            </a:r>
          </a:p>
          <a:p>
            <a:endParaRPr lang="pt-PT" dirty="0"/>
          </a:p>
          <a:p>
            <a:r>
              <a:rPr lang="pt-PT" dirty="0"/>
              <a:t>A intensidade das</a:t>
            </a:r>
            <a:r>
              <a:rPr lang="pt-PT" baseline="0" dirty="0"/>
              <a:t> estratégias </a:t>
            </a:r>
            <a:r>
              <a:rPr lang="pt-PT" dirty="0"/>
              <a:t>para </a:t>
            </a:r>
            <a:r>
              <a:rPr lang="pt-PT" b="1" u="sng" dirty="0"/>
              <a:t>prevenção e tratamento da DCV</a:t>
            </a:r>
            <a:r>
              <a:rPr lang="pt-PT" dirty="0"/>
              <a:t> depende do risco CV a 10 anos, que pode ser estimado com várias ferramentas (como vamos ver mais à frente). Avaliação esta que deve ser repetida pelo menos anualmente , de modo a garantir que as várias intervenções são iniciadas atempadamente.</a:t>
            </a:r>
          </a:p>
          <a:p>
            <a:endParaRPr lang="pt-PT" dirty="0"/>
          </a:p>
          <a:p>
            <a:pPr>
              <a:defRPr/>
            </a:pPr>
            <a:r>
              <a:rPr lang="pt-PT" baseline="0" dirty="0"/>
              <a:t>Não vou abordar as estratégias específicas para cada uma das patologias, </a:t>
            </a:r>
            <a:r>
              <a:rPr lang="pt-PT" dirty="0"/>
              <a:t>porque vai para além do âmbito desta apresentação. Mas chamava a atenção para o </a:t>
            </a:r>
            <a:r>
              <a:rPr lang="pt-PT" i="1" dirty="0"/>
              <a:t>cut-</a:t>
            </a:r>
            <a:r>
              <a:rPr lang="pt-PT" i="1" dirty="0" err="1"/>
              <a:t>off</a:t>
            </a:r>
            <a:r>
              <a:rPr lang="pt-PT" i="1" dirty="0"/>
              <a:t> </a:t>
            </a:r>
            <a:r>
              <a:rPr lang="pt-PT" dirty="0"/>
              <a:t>de 10% no risco CV, a partir do qual devemos ser mais proactivos na otimização de </a:t>
            </a:r>
            <a:r>
              <a:rPr lang="pt-PT" dirty="0" err="1"/>
              <a:t>TARc</a:t>
            </a:r>
            <a:r>
              <a:rPr lang="pt-PT" dirty="0"/>
              <a:t> e na implementação de terapêuticas dirigidas. Ainda há um par de anos, as recomendações usavam um </a:t>
            </a:r>
            <a:r>
              <a:rPr lang="pt-PT" i="1" dirty="0"/>
              <a:t>cut-</a:t>
            </a:r>
            <a:r>
              <a:rPr lang="pt-PT" i="1" dirty="0" err="1"/>
              <a:t>off</a:t>
            </a:r>
            <a:r>
              <a:rPr lang="pt-PT" dirty="0"/>
              <a:t> de 20%, </a:t>
            </a:r>
            <a:r>
              <a:rPr lang="pt-PT" baseline="0" dirty="0"/>
              <a:t>mas </a:t>
            </a:r>
            <a:r>
              <a:rPr lang="pt-PT" dirty="0"/>
              <a:t>tem havido cada vez mais evidência da necessidade de implementar estratégicas terapêuticas mais precocemente.</a:t>
            </a:r>
          </a:p>
          <a:p>
            <a:pPr>
              <a:defRPr/>
            </a:pPr>
            <a:endParaRPr lang="pt-PT" dirty="0"/>
          </a:p>
          <a:p>
            <a:r>
              <a:rPr lang="pt-PT" dirty="0"/>
              <a:t>Portanto, na minha prática clínica, se tenho um doente cuja estimativa de risco CV a 10 anos é &gt; 10% (mesmo sem doença aterosclerótica documentada), é particularmente importante ter a pressão arterial controlada, instituir </a:t>
            </a:r>
            <a:r>
              <a:rPr lang="pt-PT" dirty="0" err="1"/>
              <a:t>estatina</a:t>
            </a:r>
            <a:r>
              <a:rPr lang="pt-PT" dirty="0"/>
              <a:t> de elevada eficácia, enfatizar o benefício de cessação tabágica (talvez a estratégia mais importante de todas!), entre outras</a:t>
            </a:r>
            <a:r>
              <a:rPr lang="pt-PT" baseline="0" dirty="0"/>
              <a:t>.</a:t>
            </a:r>
            <a:endParaRPr lang="pt-PT" dirty="0"/>
          </a:p>
          <a:p>
            <a:endParaRPr lang="pt-PT" dirty="0"/>
          </a:p>
          <a:p>
            <a:endParaRPr lang="pt-PT" dirty="0"/>
          </a:p>
          <a:p>
            <a:r>
              <a:rPr lang="pt-PT" b="1" u="sng" dirty="0"/>
              <a:t>Tabagismo</a:t>
            </a:r>
          </a:p>
          <a:p>
            <a:r>
              <a:rPr lang="pt-PT" dirty="0"/>
              <a:t>As PVVIH que fumam devem ser alertadas para os importantes ganhos de saúde da cessação tabágica, que incluem a redução do risco das doenças relacionadas com o tabaco, redução da progressão da doença relacionada com o tabaco já presente, e aumento da esperança média de vida em 10 anos.</a:t>
            </a:r>
          </a:p>
          <a:p>
            <a:r>
              <a:rPr lang="pt-PT" dirty="0"/>
              <a:t>Para</a:t>
            </a:r>
            <a:r>
              <a:rPr lang="pt-PT" baseline="0" dirty="0"/>
              <a:t> além de </a:t>
            </a:r>
            <a:r>
              <a:rPr lang="pt-PT" dirty="0"/>
              <a:t>aconselhamento cognitivo comportamental</a:t>
            </a:r>
            <a:r>
              <a:rPr lang="pt-PT" baseline="0" dirty="0"/>
              <a:t>, a cessação tabágica pode implicar estratégias terapêuticas como: terapêutica de substituição com nicotina (sistema transdérmico, pastilhas elásticas e spray), vareniclina [Champix] e bupropion.</a:t>
            </a:r>
          </a:p>
          <a:p>
            <a:r>
              <a:rPr lang="pt-PT" dirty="0"/>
              <a:t>Estudos observacionais sugerem que a cessação tabágica resulta numa queda do risco cardiovascular em 50%.</a:t>
            </a:r>
            <a:endParaRPr lang="pt-PT" baseline="0" dirty="0"/>
          </a:p>
          <a:p>
            <a:endParaRPr lang="pt-PT" baseline="0" dirty="0"/>
          </a:p>
          <a:p>
            <a:r>
              <a:rPr lang="pt-PT" b="1" u="sng" baseline="0" dirty="0"/>
              <a:t>Risco cardiovascular muito elevado</a:t>
            </a:r>
          </a:p>
          <a:p>
            <a:r>
              <a:rPr lang="pt-PT" baseline="0" dirty="0"/>
              <a:t>Doença aterosclerótica documentada: </a:t>
            </a:r>
          </a:p>
          <a:p>
            <a:pPr marL="171450" indent="-171450">
              <a:buFontTx/>
              <a:buChar char="-"/>
            </a:pPr>
            <a:r>
              <a:rPr lang="pt-PT" baseline="0" dirty="0"/>
              <a:t>Clínica: síndromes coronários agudos (EAM ou angina instável), angina estável, revascularização coronária, acidente vascular cerebral/acidente isquémico transitório, doença arterial periférica.</a:t>
            </a:r>
          </a:p>
          <a:p>
            <a:pPr marL="171450" indent="-171450">
              <a:buFontTx/>
              <a:buChar char="-"/>
            </a:pPr>
            <a:r>
              <a:rPr lang="pt-PT" baseline="0" dirty="0"/>
              <a:t>Imagiológica: placa significativa em angiografia, angio-TC coronária ou ecografia carotídea.</a:t>
            </a:r>
          </a:p>
          <a:p>
            <a:endParaRPr lang="pt-PT" baseline="0" dirty="0"/>
          </a:p>
          <a:p>
            <a:r>
              <a:rPr lang="pt-PT" b="1" u="sng" baseline="0" dirty="0"/>
              <a:t>Risco cardiovascular elevado</a:t>
            </a:r>
          </a:p>
          <a:p>
            <a:pPr marL="171450" indent="-171450">
              <a:buFontTx/>
              <a:buChar char="-"/>
            </a:pPr>
            <a:r>
              <a:rPr lang="pt-PT" baseline="0" dirty="0"/>
              <a:t>Factores de risco isolados marcadamente alterados (colesterol total &gt; 310 mg/dl, LDL-c &gt; 190 mg/dl) ou PA ≥ 180/110 mmHg; hipercolesterolémia familiar sem outros factores de risco; DM sem lesão de órgão-alvo, duração de DM ≥ 10 anos ou outro factor de risco concomitante; DRC moderada (TFGe 30-60 mL/min); SCORE 5-10% para risco de evento CV fatal a 10 anos.</a:t>
            </a:r>
          </a:p>
          <a:p>
            <a:endParaRPr lang="pt-PT" dirty="0"/>
          </a:p>
          <a:p>
            <a:endParaRPr lang="pt-PT" dirty="0"/>
          </a:p>
        </p:txBody>
      </p:sp>
      <p:sp>
        <p:nvSpPr>
          <p:cNvPr id="4" name="Slide Number Placeholder 3"/>
          <p:cNvSpPr>
            <a:spLocks noGrp="1"/>
          </p:cNvSpPr>
          <p:nvPr>
            <p:ph type="sldNum" sz="quarter" idx="10"/>
          </p:nvPr>
        </p:nvSpPr>
        <p:spPr/>
        <p:txBody>
          <a:bodyPr/>
          <a:lstStyle/>
          <a:p>
            <a:fld id="{327E4B52-0AB4-9744-AAE5-03C07E6AA874}" type="slidenum">
              <a:rPr lang="pt-PT" smtClean="0"/>
              <a:pPr/>
              <a:t>10</a:t>
            </a:fld>
            <a:endParaRPr lang="pt-PT"/>
          </a:p>
        </p:txBody>
      </p:sp>
    </p:spTree>
    <p:extLst>
      <p:ext uri="{BB962C8B-B14F-4D97-AF65-F5344CB8AC3E}">
        <p14:creationId xmlns:p14="http://schemas.microsoft.com/office/powerpoint/2010/main" val="23404009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a:t>Aqui só deixo um breve comentário às ferramentas para estimar o risco CV em PVVIH.</a:t>
            </a:r>
          </a:p>
          <a:p>
            <a:endParaRPr lang="pt-PT" dirty="0"/>
          </a:p>
          <a:p>
            <a:r>
              <a:rPr lang="pt-PT" sz="1200" b="0" i="0" u="none" strike="noStrike" kern="1200" baseline="0" dirty="0">
                <a:solidFill>
                  <a:schemeClr val="tx1"/>
                </a:solidFill>
                <a:latin typeface="+mn-lt"/>
                <a:ea typeface="+mn-ea"/>
                <a:cs typeface="+mn-cs"/>
              </a:rPr>
              <a:t>Há vários modelos para estimar o risco </a:t>
            </a:r>
            <a:r>
              <a:rPr lang="pt-PT" dirty="0"/>
              <a:t>CV </a:t>
            </a:r>
            <a:r>
              <a:rPr lang="pt-PT" sz="1200" b="0" i="0" u="none" strike="noStrike" kern="1200" baseline="0" dirty="0">
                <a:solidFill>
                  <a:schemeClr val="tx1"/>
                </a:solidFill>
                <a:latin typeface="+mn-lt"/>
                <a:ea typeface="+mn-ea"/>
                <a:cs typeface="+mn-cs"/>
              </a:rPr>
              <a:t>na população em geral, sendo os de maior relevo o Framingham e o SCORE (Systematic COronary Risk Evaluation).</a:t>
            </a:r>
          </a:p>
          <a:p>
            <a:r>
              <a:rPr lang="pt-PT" dirty="0"/>
              <a:t>Mas em </a:t>
            </a:r>
            <a:r>
              <a:rPr lang="pt-PT" sz="1200" b="0" i="0" u="none" strike="noStrike" kern="1200" baseline="0" dirty="0">
                <a:solidFill>
                  <a:schemeClr val="tx1"/>
                </a:solidFill>
                <a:latin typeface="+mn-lt"/>
                <a:ea typeface="+mn-ea"/>
                <a:cs typeface="+mn-cs"/>
              </a:rPr>
              <a:t>estudos de validação em coortes de PVVIH, estes modelos </a:t>
            </a:r>
            <a:r>
              <a:rPr lang="pt-PT" dirty="0"/>
              <a:t>tendem a subestimar </a:t>
            </a:r>
            <a:r>
              <a:rPr lang="pt-PT" sz="1200" b="0" i="0" u="none" strike="noStrike" kern="1200" baseline="0" dirty="0">
                <a:solidFill>
                  <a:schemeClr val="tx1"/>
                </a:solidFill>
                <a:latin typeface="+mn-lt"/>
                <a:ea typeface="+mn-ea"/>
                <a:cs typeface="+mn-cs"/>
              </a:rPr>
              <a:t>o risco </a:t>
            </a:r>
            <a:r>
              <a:rPr lang="pt-PT" dirty="0"/>
              <a:t>CV</a:t>
            </a:r>
            <a:r>
              <a:rPr lang="pt-PT" sz="1200" b="0" i="0" u="none" strike="noStrike" kern="1200" baseline="0" dirty="0">
                <a:solidFill>
                  <a:schemeClr val="tx1"/>
                </a:solidFill>
                <a:latin typeface="+mn-lt"/>
                <a:ea typeface="+mn-ea"/>
                <a:cs typeface="+mn-cs"/>
              </a:rPr>
              <a:t>, especialmente jovens, mulheres, raça negra ou naqueles com risco baixo/intermédio.</a:t>
            </a:r>
          </a:p>
          <a:p>
            <a:r>
              <a:rPr lang="pt-PT" sz="1200" b="0" i="0" u="none" strike="noStrike" kern="1200" baseline="0" dirty="0">
                <a:solidFill>
                  <a:schemeClr val="tx1"/>
                </a:solidFill>
                <a:latin typeface="+mn-lt"/>
                <a:ea typeface="+mn-ea"/>
                <a:cs typeface="+mn-cs"/>
              </a:rPr>
              <a:t>Existe um modelo específico para as PVVIH – D:A:D (Data Collection on Adverse Events of Anti-HIV Drugs) – também com performance modesta</a:t>
            </a:r>
            <a:r>
              <a:rPr lang="pt-PT" dirty="0"/>
              <a:t>, mas que inclui variáveis como tempo de exposição a </a:t>
            </a:r>
            <a:r>
              <a:rPr lang="pt-PT" dirty="0" err="1"/>
              <a:t>TARc</a:t>
            </a:r>
            <a:r>
              <a:rPr lang="pt-PT" dirty="0"/>
              <a:t>, contagem </a:t>
            </a:r>
            <a:r>
              <a:rPr lang="pt-PT" dirty="0" err="1"/>
              <a:t>linfocitária</a:t>
            </a:r>
            <a:r>
              <a:rPr lang="pt-PT" dirty="0"/>
              <a:t> </a:t>
            </a:r>
            <a:r>
              <a:rPr lang="pt-PT" sz="1200" b="0" i="0" u="none" strike="noStrike" kern="1200" baseline="0" dirty="0">
                <a:solidFill>
                  <a:schemeClr val="tx1"/>
                </a:solidFill>
                <a:latin typeface="+mn-lt"/>
                <a:ea typeface="+mn-ea"/>
                <a:cs typeface="+mn-cs"/>
              </a:rPr>
              <a:t>.</a:t>
            </a:r>
          </a:p>
          <a:p>
            <a:endParaRPr lang="pt-PT" sz="1200" b="0" i="0" u="none" strike="noStrike" kern="1200" baseline="0" dirty="0">
              <a:solidFill>
                <a:schemeClr val="tx1"/>
              </a:solidFill>
              <a:latin typeface="+mn-lt"/>
              <a:ea typeface="+mn-ea"/>
              <a:cs typeface="+mn-cs"/>
            </a:endParaRPr>
          </a:p>
          <a:p>
            <a:r>
              <a:rPr lang="pt-PT" sz="1200" b="0" i="0" u="none" strike="noStrike" kern="1200" baseline="0" dirty="0">
                <a:solidFill>
                  <a:schemeClr val="tx1"/>
                </a:solidFill>
                <a:latin typeface="+mn-lt"/>
                <a:ea typeface="+mn-ea"/>
                <a:cs typeface="+mn-cs"/>
              </a:rPr>
              <a:t>Ainda, assim, estes modelos devem ser utilizados para estratificação de risco e para guiar as intervenções preventivas/terapêuticas.</a:t>
            </a:r>
            <a:endParaRPr lang="pt-PT" baseline="0" dirty="0"/>
          </a:p>
        </p:txBody>
      </p:sp>
      <p:sp>
        <p:nvSpPr>
          <p:cNvPr id="4" name="Slide Number Placeholder 3"/>
          <p:cNvSpPr>
            <a:spLocks noGrp="1"/>
          </p:cNvSpPr>
          <p:nvPr>
            <p:ph type="sldNum" sz="quarter" idx="10"/>
          </p:nvPr>
        </p:nvSpPr>
        <p:spPr/>
        <p:txBody>
          <a:bodyPr/>
          <a:lstStyle/>
          <a:p>
            <a:fld id="{327E4B52-0AB4-9744-AAE5-03C07E6AA874}" type="slidenum">
              <a:rPr lang="pt-PT" smtClean="0"/>
              <a:pPr/>
              <a:t>11</a:t>
            </a:fld>
            <a:endParaRPr lang="pt-PT"/>
          </a:p>
        </p:txBody>
      </p:sp>
    </p:spTree>
    <p:extLst>
      <p:ext uri="{BB962C8B-B14F-4D97-AF65-F5344CB8AC3E}">
        <p14:creationId xmlns:p14="http://schemas.microsoft.com/office/powerpoint/2010/main" val="41138684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a:t>Chamava</a:t>
            </a:r>
            <a:r>
              <a:rPr lang="pt-PT"/>
              <a:t> também a atenção para o facto da </a:t>
            </a:r>
            <a:r>
              <a:rPr lang="pt-PT" dirty="0"/>
              <a:t>EACS</a:t>
            </a:r>
            <a:r>
              <a:rPr lang="pt-PT"/>
              <a:t> sugerir que, para além das intervenções dirigidas às diferentes comorbilidades cardiovasculares e metabólicas, </a:t>
            </a:r>
            <a:r>
              <a:rPr lang="pt-PT" b="1" u="sng" baseline="0"/>
              <a:t>se </a:t>
            </a:r>
            <a:r>
              <a:rPr lang="pt-PT" b="1" u="sng" baseline="0" dirty="0"/>
              <a:t>o </a:t>
            </a:r>
            <a:r>
              <a:rPr lang="pt-PT" b="1" u="sng" baseline="0"/>
              <a:t>risco </a:t>
            </a:r>
            <a:r>
              <a:rPr lang="pt-PT" b="1" u="sng"/>
              <a:t>CV </a:t>
            </a:r>
            <a:r>
              <a:rPr lang="pt-PT" b="1" u="sng" baseline="0"/>
              <a:t>a </a:t>
            </a:r>
            <a:r>
              <a:rPr lang="pt-PT" b="1" u="sng" baseline="0" dirty="0"/>
              <a:t>10 </a:t>
            </a:r>
            <a:r>
              <a:rPr lang="pt-PT" b="1" u="sng" baseline="0"/>
              <a:t>anos </a:t>
            </a:r>
            <a:r>
              <a:rPr lang="pt-PT" b="1" u="sng"/>
              <a:t>for</a:t>
            </a:r>
            <a:r>
              <a:rPr lang="pt-PT" sz="1200" b="1" u="sng" kern="1200">
                <a:solidFill>
                  <a:schemeClr val="tx1"/>
                </a:solidFill>
                <a:latin typeface="+mn-lt"/>
                <a:ea typeface="+mn-ea"/>
                <a:cs typeface="+mn-cs"/>
              </a:rPr>
              <a:t>≥</a:t>
            </a:r>
            <a:r>
              <a:rPr lang="pt-PT" b="1" u="sng" baseline="0"/>
              <a:t> </a:t>
            </a:r>
            <a:r>
              <a:rPr lang="pt-PT" b="1" u="sng" baseline="0" dirty="0"/>
              <a:t>10</a:t>
            </a:r>
            <a:r>
              <a:rPr lang="pt-PT" b="1" u="sng" baseline="0"/>
              <a:t>%</a:t>
            </a:r>
            <a:r>
              <a:rPr lang="pt-PT" b="1" u="sng"/>
              <a:t> </a:t>
            </a:r>
            <a:r>
              <a:rPr lang="pt-PT" b="1" u="sng" dirty="0"/>
              <a:t>devemos</a:t>
            </a:r>
            <a:r>
              <a:rPr lang="pt-PT" b="1" u="sng"/>
              <a:t> considerar modificação da TARc:</a:t>
            </a:r>
            <a:endParaRPr lang="pt-PT" u="sng" dirty="0"/>
          </a:p>
          <a:p>
            <a:r>
              <a:rPr lang="pt-PT" baseline="0"/>
              <a:t>Possíveis modificações </a:t>
            </a:r>
            <a:r>
              <a:rPr lang="pt-PT" dirty="0"/>
              <a:t>sugeridas</a:t>
            </a:r>
            <a:r>
              <a:rPr lang="pt-PT"/>
              <a:t> pela EACS</a:t>
            </a:r>
            <a:r>
              <a:rPr lang="pt-PT" baseline="0"/>
              <a:t>, </a:t>
            </a:r>
            <a:r>
              <a:rPr lang="pt-PT" baseline="0" dirty="0"/>
              <a:t>incluem:</a:t>
            </a:r>
          </a:p>
          <a:p>
            <a:pPr marL="171450" indent="-171450">
              <a:buFontTx/>
              <a:buChar char="-"/>
              <a:defRPr/>
            </a:pPr>
            <a:r>
              <a:rPr lang="pt-PT" dirty="0"/>
              <a:t>Em</a:t>
            </a:r>
            <a:r>
              <a:rPr lang="pt-PT"/>
              <a:t> termos de backbone, substituir ABC por TDF/TAF ou usar um regime poupador de NUCs.</a:t>
            </a:r>
            <a:endParaRPr lang="pt-PT" dirty="0"/>
          </a:p>
          <a:p>
            <a:pPr marL="171450" indent="-171450">
              <a:buFontTx/>
              <a:buChar char="-"/>
            </a:pPr>
            <a:r>
              <a:rPr lang="pt-PT"/>
              <a:t>Em termos de 3º agente, procurar </a:t>
            </a:r>
            <a:r>
              <a:rPr lang="pt-PT" baseline="0"/>
              <a:t>um </a:t>
            </a:r>
            <a:r>
              <a:rPr lang="pt-PT" baseline="0" dirty="0"/>
              <a:t>NNRTI</a:t>
            </a:r>
            <a:r>
              <a:rPr lang="pt-PT" baseline="0"/>
              <a:t>, INSTI </a:t>
            </a:r>
            <a:r>
              <a:rPr lang="pt-PT" baseline="0" dirty="0"/>
              <a:t>ou outro IP/r que cause menos alterações metabólicas e/</a:t>
            </a:r>
            <a:r>
              <a:rPr lang="pt-PT" baseline="0"/>
              <a:t>ou </a:t>
            </a:r>
            <a:r>
              <a:rPr lang="pt-PT" dirty="0"/>
              <a:t>menor</a:t>
            </a:r>
            <a:r>
              <a:rPr lang="pt-PT"/>
              <a:t> risco </a:t>
            </a:r>
            <a:r>
              <a:rPr lang="pt-PT" baseline="0"/>
              <a:t>de DCV.</a:t>
            </a:r>
            <a:endParaRPr lang="pt-PT" baseline="0" dirty="0"/>
          </a:p>
        </p:txBody>
      </p:sp>
      <p:sp>
        <p:nvSpPr>
          <p:cNvPr id="4" name="Slide Number Placeholder 3"/>
          <p:cNvSpPr>
            <a:spLocks noGrp="1"/>
          </p:cNvSpPr>
          <p:nvPr>
            <p:ph type="sldNum" sz="quarter" idx="10"/>
          </p:nvPr>
        </p:nvSpPr>
        <p:spPr/>
        <p:txBody>
          <a:bodyPr/>
          <a:lstStyle/>
          <a:p>
            <a:fld id="{327E4B52-0AB4-9744-AAE5-03C07E6AA874}" type="slidenum">
              <a:rPr lang="pt-PT" smtClean="0"/>
              <a:pPr/>
              <a:t>12</a:t>
            </a:fld>
            <a:endParaRPr lang="pt-PT"/>
          </a:p>
        </p:txBody>
      </p:sp>
    </p:spTree>
    <p:extLst>
      <p:ext uri="{BB962C8B-B14F-4D97-AF65-F5344CB8AC3E}">
        <p14:creationId xmlns:p14="http://schemas.microsoft.com/office/powerpoint/2010/main" val="37325256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a:t>Outro </a:t>
            </a:r>
            <a:r>
              <a:rPr lang="pt-PT" dirty="0" err="1"/>
              <a:t>aspecto</a:t>
            </a:r>
            <a:r>
              <a:rPr lang="pt-PT" dirty="0"/>
              <a:t> relevante</a:t>
            </a:r>
            <a:r>
              <a:rPr lang="pt-PT" baseline="0" dirty="0"/>
              <a:t> </a:t>
            </a:r>
            <a:r>
              <a:rPr lang="pt-PT" dirty="0"/>
              <a:t>quando falamos em </a:t>
            </a:r>
            <a:r>
              <a:rPr lang="pt-PT" baseline="0" dirty="0" err="1"/>
              <a:t>optimização</a:t>
            </a:r>
            <a:r>
              <a:rPr lang="pt-PT" baseline="0" dirty="0"/>
              <a:t> da TARc, como já vimos, é </a:t>
            </a:r>
            <a:r>
              <a:rPr lang="pt-PT" dirty="0"/>
              <a:t>reduzir </a:t>
            </a:r>
            <a:r>
              <a:rPr lang="pt-PT" baseline="0" dirty="0"/>
              <a:t>o potencial para interacções medicamentosas (DDIs).</a:t>
            </a:r>
          </a:p>
          <a:p>
            <a:r>
              <a:rPr lang="pt-PT" dirty="0"/>
              <a:t>Por exemplo, se olharmos para o potencial de DDIs entre BFTAF </a:t>
            </a:r>
            <a:r>
              <a:rPr lang="pt-PT" baseline="0" dirty="0"/>
              <a:t>e algumas das principais classes de fármacos na área </a:t>
            </a:r>
            <a:r>
              <a:rPr lang="pt-PT" dirty="0"/>
              <a:t>CV</a:t>
            </a:r>
            <a:r>
              <a:rPr lang="pt-PT" baseline="0" dirty="0"/>
              <a:t>, podemos constatar que é um fármaco neutro, ao contrário de regimes com potenciador como inibidores da protease e EVG/c.</a:t>
            </a:r>
            <a:endParaRPr lang="pt-PT" dirty="0"/>
          </a:p>
        </p:txBody>
      </p:sp>
      <p:sp>
        <p:nvSpPr>
          <p:cNvPr id="4" name="Slide Number Placeholder 3"/>
          <p:cNvSpPr>
            <a:spLocks noGrp="1"/>
          </p:cNvSpPr>
          <p:nvPr>
            <p:ph type="sldNum" sz="quarter" idx="10"/>
          </p:nvPr>
        </p:nvSpPr>
        <p:spPr/>
        <p:txBody>
          <a:bodyPr/>
          <a:lstStyle/>
          <a:p>
            <a:fld id="{327E4B52-0AB4-9744-AAE5-03C07E6AA874}" type="slidenum">
              <a:rPr lang="pt-PT" smtClean="0"/>
              <a:pPr/>
              <a:t>13</a:t>
            </a:fld>
            <a:endParaRPr lang="pt-PT"/>
          </a:p>
        </p:txBody>
      </p:sp>
    </p:spTree>
    <p:extLst>
      <p:ext uri="{BB962C8B-B14F-4D97-AF65-F5344CB8AC3E}">
        <p14:creationId xmlns:p14="http://schemas.microsoft.com/office/powerpoint/2010/main" val="38526820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a:t>E, depois de nos situarmos um pouco nas </a:t>
            </a:r>
            <a:r>
              <a:rPr lang="pt-PT" dirty="0" err="1"/>
              <a:t>guidelines</a:t>
            </a:r>
            <a:r>
              <a:rPr lang="pt-PT" dirty="0"/>
              <a:t> mais recentes,</a:t>
            </a:r>
            <a:r>
              <a:rPr lang="pt-PT" baseline="0" dirty="0"/>
              <a:t> vamos </a:t>
            </a:r>
            <a:r>
              <a:rPr lang="pt-PT" dirty="0"/>
              <a:t>agora explorar </a:t>
            </a:r>
            <a:r>
              <a:rPr lang="pt-PT" baseline="0" dirty="0"/>
              <a:t>alguns estudos </a:t>
            </a:r>
            <a:r>
              <a:rPr lang="pt-PT" dirty="0"/>
              <a:t>relevantes na área CV e metabólica </a:t>
            </a:r>
            <a:r>
              <a:rPr lang="pt-PT" baseline="0" dirty="0"/>
              <a:t>que foram apresentados </a:t>
            </a:r>
            <a:r>
              <a:rPr lang="pt-PT" dirty="0"/>
              <a:t>em reuniões internacionais no último ano</a:t>
            </a:r>
            <a:r>
              <a:rPr lang="pt-PT" baseline="0" dirty="0"/>
              <a:t>.</a:t>
            </a:r>
          </a:p>
          <a:p>
            <a:endParaRPr lang="pt-PT" baseline="0" dirty="0"/>
          </a:p>
          <a:p>
            <a:r>
              <a:rPr lang="pt-PT" b="1" dirty="0"/>
              <a:t>EACS 2021</a:t>
            </a:r>
          </a:p>
          <a:p>
            <a:pPr marL="0" indent="0">
              <a:buFontTx/>
              <a:buNone/>
            </a:pPr>
            <a:r>
              <a:rPr lang="pt-PT" baseline="0" dirty="0"/>
              <a:t>O risco aumentado para Enfarte Agudo do Miocárdio (EAM) com o uso recente de abacavir (ABC) foi pela primeira vez reportado no estudo D:A:D em 2008, associação que persistiu no período de 2008-2013. Outros estudos não foram tão consistentes nesta associação, mas de uma forma geral as guidelines adoptaram uma posição cautelosa. </a:t>
            </a:r>
          </a:p>
          <a:p>
            <a:endParaRPr lang="pt-PT"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pt-PT" baseline="0" dirty="0"/>
              <a:t>E, n</a:t>
            </a:r>
            <a:r>
              <a:rPr lang="pt-PT" dirty="0"/>
              <a:t>a</a:t>
            </a:r>
            <a:r>
              <a:rPr lang="pt-PT" baseline="0" dirty="0"/>
              <a:t> última conferência da EACS em </a:t>
            </a:r>
            <a:r>
              <a:rPr lang="pt-PT" dirty="0"/>
              <a:t>Out</a:t>
            </a:r>
            <a:r>
              <a:rPr lang="pt-PT" baseline="0" dirty="0"/>
              <a:t>/2021, foram apresentados os resultados deste estudo na coorte RESPOND: </a:t>
            </a:r>
            <a:r>
              <a:rPr lang="pt-PT" b="1" baseline="0" dirty="0"/>
              <a:t>“</a:t>
            </a:r>
            <a:r>
              <a:rPr lang="en-US" sz="1200" b="1" dirty="0"/>
              <a:t>Recent Abacavir Use and Incident</a:t>
            </a:r>
            <a:r>
              <a:rPr lang="en-US" sz="1200" b="1" baseline="0" dirty="0"/>
              <a:t> </a:t>
            </a:r>
            <a:r>
              <a:rPr lang="en-US" sz="1200" b="1" dirty="0"/>
              <a:t>Cardiovascular Disease in Contemporary Treated PLWH”</a:t>
            </a:r>
            <a:r>
              <a:rPr lang="en-US" sz="1200" dirty="0"/>
              <a:t>.</a:t>
            </a:r>
          </a:p>
          <a:p>
            <a:pPr marL="171450" marR="0" lvl="2" indent="-171450" algn="l" defTabSz="457200" rtl="0" eaLnBrk="1" fontAlgn="auto" latinLnBrk="0" hangingPunct="1">
              <a:lnSpc>
                <a:spcPct val="100000"/>
              </a:lnSpc>
              <a:spcBef>
                <a:spcPts val="0"/>
              </a:spcBef>
              <a:spcAft>
                <a:spcPts val="0"/>
              </a:spcAft>
              <a:buClrTx/>
              <a:buSzTx/>
              <a:buFontTx/>
              <a:buChar char="-"/>
              <a:tabLst/>
              <a:defRPr/>
            </a:pPr>
            <a:r>
              <a:rPr lang="en-US" sz="1200" dirty="0"/>
              <a:t>Na era terapêutica actual</a:t>
            </a:r>
            <a:r>
              <a:rPr lang="en-US" sz="1200" baseline="0" dirty="0"/>
              <a:t> continua a haver </a:t>
            </a:r>
            <a:r>
              <a:rPr lang="en-US" sz="1200" baseline="0" dirty="0" err="1"/>
              <a:t>associação</a:t>
            </a:r>
            <a:r>
              <a:rPr lang="en-US" sz="1200" baseline="0" dirty="0"/>
              <a:t> </a:t>
            </a:r>
            <a:r>
              <a:rPr lang="en-US" dirty="0"/>
              <a:t>entre o </a:t>
            </a:r>
            <a:r>
              <a:rPr lang="en-US" dirty="0" err="1"/>
              <a:t>uso</a:t>
            </a:r>
            <a:r>
              <a:rPr lang="en-US" dirty="0"/>
              <a:t> </a:t>
            </a:r>
            <a:r>
              <a:rPr lang="en-US" dirty="0" err="1"/>
              <a:t>recente</a:t>
            </a:r>
            <a:r>
              <a:rPr lang="en-US" dirty="0"/>
              <a:t> de ABC e </a:t>
            </a:r>
            <a:r>
              <a:rPr lang="en-US" dirty="0" err="1"/>
              <a:t>incidência</a:t>
            </a:r>
            <a:r>
              <a:rPr lang="en-US" dirty="0"/>
              <a:t> de DCV </a:t>
            </a:r>
            <a:endParaRPr lang="en-US" sz="1200" dirty="0"/>
          </a:p>
          <a:p>
            <a:pPr marL="171450" marR="0" lvl="2" indent="-171450" algn="l" defTabSz="457200" rtl="0" eaLnBrk="1" fontAlgn="auto" latinLnBrk="0" hangingPunct="1">
              <a:lnSpc>
                <a:spcPct val="100000"/>
              </a:lnSpc>
              <a:spcBef>
                <a:spcPts val="0"/>
              </a:spcBef>
              <a:spcAft>
                <a:spcPts val="0"/>
              </a:spcAft>
              <a:buClrTx/>
              <a:buSzTx/>
              <a:buFontTx/>
              <a:buChar char="-"/>
              <a:tabLst/>
              <a:defRPr/>
            </a:pPr>
            <a:r>
              <a:rPr lang="en-US" sz="1200" dirty="0"/>
              <a:t>17 coortes na</a:t>
            </a:r>
            <a:r>
              <a:rPr lang="en-US" sz="1200" baseline="0" dirty="0"/>
              <a:t> Europa e Austrália; </a:t>
            </a:r>
            <a:r>
              <a:rPr lang="en-US" dirty="0"/>
              <a:t>8 </a:t>
            </a:r>
            <a:r>
              <a:rPr lang="en-US" dirty="0" err="1"/>
              <a:t>anos</a:t>
            </a:r>
            <a:r>
              <a:rPr lang="en-US" dirty="0"/>
              <a:t> de </a:t>
            </a:r>
            <a:r>
              <a:rPr lang="en-US" dirty="0" err="1"/>
              <a:t>seguimento</a:t>
            </a:r>
            <a:r>
              <a:rPr lang="en-US" dirty="0"/>
              <a:t> (</a:t>
            </a:r>
            <a:r>
              <a:rPr lang="en-US" sz="1200" baseline="0" dirty="0"/>
              <a:t>Jan/2012-Dez/2019</a:t>
            </a:r>
            <a:r>
              <a:rPr lang="en-US" dirty="0"/>
              <a:t>)</a:t>
            </a:r>
            <a:endParaRPr lang="en-US" sz="1200" baseline="0" dirty="0"/>
          </a:p>
          <a:p>
            <a:pPr marL="171450" marR="0" lvl="2" indent="-171450" algn="l" defTabSz="457200" rtl="0" eaLnBrk="1" fontAlgn="auto" latinLnBrk="0" hangingPunct="1">
              <a:lnSpc>
                <a:spcPct val="100000"/>
              </a:lnSpc>
              <a:spcBef>
                <a:spcPts val="0"/>
              </a:spcBef>
              <a:spcAft>
                <a:spcPts val="0"/>
              </a:spcAft>
              <a:buClrTx/>
              <a:buSzTx/>
              <a:buFontTx/>
              <a:buChar char="-"/>
              <a:tabLst/>
              <a:defRPr/>
            </a:pPr>
            <a:r>
              <a:rPr lang="en-US" sz="1200" dirty="0"/>
              <a:t>Foram</a:t>
            </a:r>
            <a:r>
              <a:rPr lang="en-US" sz="1200" baseline="0" dirty="0"/>
              <a:t> incluídos </a:t>
            </a:r>
            <a:r>
              <a:rPr lang="en-US" b="1" dirty="0">
                <a:cs typeface="Arial" panose="020B0604020202020204" pitchFamily="34" charset="0"/>
              </a:rPr>
              <a:t>29,340</a:t>
            </a:r>
            <a:r>
              <a:rPr lang="en-US" dirty="0">
                <a:cs typeface="Arial" panose="020B0604020202020204" pitchFamily="34" charset="0"/>
              </a:rPr>
              <a:t> indivíduos, </a:t>
            </a:r>
            <a:r>
              <a:rPr lang="en-US" sz="1200" dirty="0"/>
              <a:t>74% homens,</a:t>
            </a:r>
            <a:r>
              <a:rPr lang="en-US" sz="1200" baseline="0" dirty="0"/>
              <a:t> mediana 44 anos</a:t>
            </a:r>
          </a:p>
          <a:p>
            <a:pPr marL="171450" lvl="2" indent="-171450" defTabSz="457200">
              <a:buFontTx/>
              <a:buChar char="-"/>
              <a:defRPr/>
            </a:pPr>
            <a:r>
              <a:rPr lang="en-US" baseline="0" dirty="0">
                <a:cs typeface="Arial" panose="020B0604020202020204" pitchFamily="34" charset="0"/>
              </a:rPr>
              <a:t>34% com uso recente de ABC (actual ou nos últimos 6 meses) e destes 32% com IP potenciado. </a:t>
            </a:r>
            <a:endParaRPr lang="en-US" dirty="0">
              <a:cs typeface="Arial" panose="020B0604020202020204" pitchFamily="34" charset="0"/>
            </a:endParaRPr>
          </a:p>
          <a:p>
            <a:pPr marL="171450" lvl="2" indent="-171450" defTabSz="457200">
              <a:buFontTx/>
              <a:buChar char="-"/>
              <a:defRPr/>
            </a:pPr>
            <a:endParaRPr lang="en-US" dirty="0">
              <a:cs typeface="Arial" panose="020B0604020202020204" pitchFamily="34" charset="0"/>
            </a:endParaRPr>
          </a:p>
          <a:p>
            <a:pPr marL="0" lvl="2" defTabSz="457200">
              <a:defRPr/>
            </a:pPr>
            <a:r>
              <a:rPr lang="en-US" dirty="0"/>
              <a:t>Os investigadores calcularam a probabilidade de iniciar ABC de acordo com o risco de </a:t>
            </a:r>
            <a:r>
              <a:rPr lang="en-US" dirty="0" err="1"/>
              <a:t>doença</a:t>
            </a:r>
            <a:r>
              <a:rPr lang="en-US" dirty="0"/>
              <a:t> cardiovascular </a:t>
            </a:r>
            <a:r>
              <a:rPr lang="en-US" dirty="0" err="1"/>
              <a:t>ou</a:t>
            </a:r>
            <a:r>
              <a:rPr lang="en-US" dirty="0"/>
              <a:t> </a:t>
            </a:r>
            <a:r>
              <a:rPr lang="en-US" dirty="0" err="1"/>
              <a:t>doença</a:t>
            </a:r>
            <a:r>
              <a:rPr lang="en-US" dirty="0"/>
              <a:t> renal </a:t>
            </a:r>
            <a:r>
              <a:rPr lang="en-US" dirty="0" err="1"/>
              <a:t>crónica</a:t>
            </a:r>
            <a:r>
              <a:rPr lang="en-US" dirty="0"/>
              <a:t>.</a:t>
            </a:r>
          </a:p>
          <a:p>
            <a:pPr marL="0" lvl="2" defTabSz="457200">
              <a:defRPr/>
            </a:pPr>
            <a:r>
              <a:rPr lang="en-US" dirty="0"/>
              <a:t>- </a:t>
            </a:r>
            <a:r>
              <a:rPr lang="en-US" dirty="0" err="1"/>
              <a:t>Comparativamente</a:t>
            </a:r>
            <a:r>
              <a:rPr lang="en-US" dirty="0"/>
              <a:t> com pessoas com baixo risco de </a:t>
            </a:r>
            <a:r>
              <a:rPr lang="en-US" dirty="0" err="1"/>
              <a:t>evento</a:t>
            </a:r>
            <a:r>
              <a:rPr lang="en-US" dirty="0"/>
              <a:t> CV a 5 anos (&lt;1%), aqueles com risco moderado (1-5%) tinham menos 20% de probabilidade de </a:t>
            </a:r>
            <a:r>
              <a:rPr lang="en-US" dirty="0" err="1"/>
              <a:t>iniciar</a:t>
            </a:r>
            <a:r>
              <a:rPr lang="en-US" dirty="0"/>
              <a:t> ABC; e os com risco elevado (5-10%) ou muito elevado (&gt;10%) 25 e 29% </a:t>
            </a:r>
            <a:r>
              <a:rPr lang="en-US" dirty="0" err="1"/>
              <a:t>menor</a:t>
            </a:r>
            <a:r>
              <a:rPr lang="en-US" dirty="0"/>
              <a:t> </a:t>
            </a:r>
            <a:r>
              <a:rPr lang="en-US" dirty="0" err="1"/>
              <a:t>probabilidade</a:t>
            </a:r>
            <a:r>
              <a:rPr lang="en-US" dirty="0"/>
              <a:t>.</a:t>
            </a:r>
          </a:p>
          <a:p>
            <a:pPr marL="0" lvl="2" defTabSz="457200">
              <a:defRPr/>
            </a:pPr>
            <a:r>
              <a:rPr lang="en-US" dirty="0"/>
              <a:t>- </a:t>
            </a:r>
            <a:r>
              <a:rPr lang="en-US" dirty="0" err="1"/>
              <a:t>Comparativamente</a:t>
            </a:r>
            <a:r>
              <a:rPr lang="en-US" dirty="0"/>
              <a:t> com pessoas com baixo risco de DRC a 5 anos, pessoas com risco moderado tinham 17% menor probabilidade de iniciar ABC e </a:t>
            </a:r>
            <a:r>
              <a:rPr lang="en-US" b="1" dirty="0"/>
              <a:t>pessoas com risco elevado 12% maior probabilidade de iniciar ABC. </a:t>
            </a:r>
          </a:p>
          <a:p>
            <a:pPr marL="0" lvl="2" defTabSz="457200">
              <a:defRPr/>
            </a:pPr>
            <a:r>
              <a:rPr lang="en-US" dirty="0"/>
              <a:t>- </a:t>
            </a:r>
            <a:r>
              <a:rPr lang="en-US" dirty="0" err="1"/>
              <a:t>Conclusão</a:t>
            </a:r>
            <a:r>
              <a:rPr lang="en-US" dirty="0"/>
              <a:t>: </a:t>
            </a:r>
            <a:r>
              <a:rPr lang="en-US" dirty="0" err="1"/>
              <a:t>quando</a:t>
            </a:r>
            <a:r>
              <a:rPr lang="en-US" dirty="0"/>
              <a:t> os factores de risco são </a:t>
            </a:r>
            <a:r>
              <a:rPr lang="en-US" dirty="0" err="1"/>
              <a:t>muito</a:t>
            </a:r>
            <a:r>
              <a:rPr lang="en-US" dirty="0"/>
              <a:t> </a:t>
            </a:r>
            <a:r>
              <a:rPr lang="en-US" dirty="0" err="1"/>
              <a:t>sobreponíveis</a:t>
            </a:r>
            <a:r>
              <a:rPr lang="en-US" dirty="0"/>
              <a:t>, </a:t>
            </a:r>
            <a:r>
              <a:rPr lang="en-US" dirty="0" err="1"/>
              <a:t>dissociar</a:t>
            </a:r>
            <a:r>
              <a:rPr lang="en-US" dirty="0"/>
              <a:t> DCV de DRC</a:t>
            </a:r>
            <a:r>
              <a:rPr lang="en-US" sz="2400" baseline="0" dirty="0"/>
              <a:t> </a:t>
            </a:r>
            <a:r>
              <a:rPr lang="en-US" dirty="0"/>
              <a:t>é artificial</a:t>
            </a:r>
            <a:r>
              <a:rPr lang="en-US" b="1" dirty="0"/>
              <a:t>; </a:t>
            </a:r>
            <a:r>
              <a:rPr lang="en-US" b="1" dirty="0" err="1"/>
              <a:t>pessoas</a:t>
            </a:r>
            <a:r>
              <a:rPr lang="en-US" b="1" dirty="0"/>
              <a:t> com risco elevado de DCV </a:t>
            </a:r>
            <a:r>
              <a:rPr lang="en-US" b="1" dirty="0" err="1"/>
              <a:t>continuam</a:t>
            </a:r>
            <a:r>
              <a:rPr lang="en-US" b="1" dirty="0"/>
              <a:t> a ter exposição significativa a ABC.</a:t>
            </a:r>
          </a:p>
        </p:txBody>
      </p:sp>
      <p:sp>
        <p:nvSpPr>
          <p:cNvPr id="4" name="Slide Number Placeholder 3"/>
          <p:cNvSpPr>
            <a:spLocks noGrp="1"/>
          </p:cNvSpPr>
          <p:nvPr>
            <p:ph type="sldNum" sz="quarter" idx="10"/>
          </p:nvPr>
        </p:nvSpPr>
        <p:spPr/>
        <p:txBody>
          <a:bodyPr/>
          <a:lstStyle/>
          <a:p>
            <a:fld id="{327E4B52-0AB4-9744-AAE5-03C07E6AA874}" type="slidenum">
              <a:rPr lang="pt-PT" smtClean="0"/>
              <a:pPr/>
              <a:t>14</a:t>
            </a:fld>
            <a:endParaRPr lang="pt-PT"/>
          </a:p>
        </p:txBody>
      </p:sp>
    </p:spTree>
    <p:extLst>
      <p:ext uri="{BB962C8B-B14F-4D97-AF65-F5344CB8AC3E}">
        <p14:creationId xmlns:p14="http://schemas.microsoft.com/office/powerpoint/2010/main" val="14788543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pt-PT" sz="1200" b="1" baseline="0" dirty="0"/>
              <a:t>EACS 2021</a:t>
            </a:r>
          </a:p>
          <a:p>
            <a:pPr marL="0" marR="0" indent="0" algn="l" defTabSz="457200" rtl="0" eaLnBrk="1" fontAlgn="auto" latinLnBrk="0" hangingPunct="1">
              <a:lnSpc>
                <a:spcPct val="100000"/>
              </a:lnSpc>
              <a:spcBef>
                <a:spcPts val="0"/>
              </a:spcBef>
              <a:spcAft>
                <a:spcPts val="0"/>
              </a:spcAft>
              <a:buClrTx/>
              <a:buSzTx/>
              <a:buFontTx/>
              <a:buNone/>
              <a:tabLst/>
              <a:defRPr/>
            </a:pPr>
            <a:r>
              <a:rPr lang="pt-PT" sz="1200" b="1" baseline="0" dirty="0"/>
              <a:t>“</a:t>
            </a:r>
            <a:r>
              <a:rPr lang="en-US" sz="1200" b="1" dirty="0"/>
              <a:t>Recent Abacavir Use and Incident</a:t>
            </a:r>
            <a:r>
              <a:rPr lang="en-US" sz="1200" b="1" baseline="0" dirty="0"/>
              <a:t> </a:t>
            </a:r>
            <a:r>
              <a:rPr lang="en-US" sz="1200" b="1" dirty="0"/>
              <a:t>Cardiovascular Disease in Contemporary Treated PLWH”</a:t>
            </a:r>
            <a:r>
              <a:rPr lang="en-US" sz="1200" dirty="0"/>
              <a:t>.</a:t>
            </a:r>
          </a:p>
          <a:p>
            <a:pPr marL="171450" marR="0" lvl="2" indent="-171450" algn="l" defTabSz="457200" rtl="0" eaLnBrk="1" fontAlgn="auto" latinLnBrk="0" hangingPunct="1">
              <a:lnSpc>
                <a:spcPct val="100000"/>
              </a:lnSpc>
              <a:spcBef>
                <a:spcPts val="0"/>
              </a:spcBef>
              <a:spcAft>
                <a:spcPts val="0"/>
              </a:spcAft>
              <a:buClrTx/>
              <a:buSzTx/>
              <a:buFontTx/>
              <a:buChar char="-"/>
              <a:tabLst/>
              <a:defRPr/>
            </a:pPr>
            <a:r>
              <a:rPr lang="en-US" sz="1200" b="0" dirty="0"/>
              <a:t>Os investigadores calcularam</a:t>
            </a:r>
            <a:r>
              <a:rPr lang="en-US" sz="1200" b="0" baseline="0" dirty="0"/>
              <a:t> o risco de evento CV em pessoas que </a:t>
            </a:r>
            <a:r>
              <a:rPr lang="en-US" sz="1200" b="0" dirty="0"/>
              <a:t>tomaram ABC nos últimos 6 meses comparativamente a pessoas sem exposição ao</a:t>
            </a:r>
            <a:r>
              <a:rPr lang="en-US" sz="1200" b="0" baseline="0" dirty="0"/>
              <a:t> fármaco</a:t>
            </a:r>
            <a:r>
              <a:rPr lang="en-US" sz="1200" b="0" dirty="0"/>
              <a:t>. </a:t>
            </a:r>
            <a:endParaRPr lang="en-US" sz="1200" baseline="0" dirty="0">
              <a:cs typeface="Arial" panose="020B0604020202020204" pitchFamily="34" charset="0"/>
            </a:endParaRPr>
          </a:p>
          <a:p>
            <a:pPr marL="171450" marR="0" lvl="2" indent="-171450" algn="l" defTabSz="457200" rtl="0" eaLnBrk="1" fontAlgn="auto" latinLnBrk="0" hangingPunct="1">
              <a:lnSpc>
                <a:spcPct val="100000"/>
              </a:lnSpc>
              <a:spcBef>
                <a:spcPts val="0"/>
              </a:spcBef>
              <a:spcAft>
                <a:spcPts val="0"/>
              </a:spcAft>
              <a:buClrTx/>
              <a:buSzTx/>
              <a:buFontTx/>
              <a:buChar char="-"/>
              <a:tabLst/>
              <a:defRPr/>
            </a:pPr>
            <a:r>
              <a:rPr lang="en-US" sz="1200" baseline="0" dirty="0">
                <a:cs typeface="Arial" panose="020B0604020202020204" pitchFamily="34" charset="0"/>
              </a:rPr>
              <a:t>Num follow-up mediano de </a:t>
            </a:r>
            <a:r>
              <a:rPr lang="en-US" sz="1200" b="1" dirty="0">
                <a:cs typeface="Arial" panose="020B0604020202020204" pitchFamily="34" charset="0"/>
              </a:rPr>
              <a:t>6.16 years </a:t>
            </a:r>
            <a:r>
              <a:rPr lang="en-US" sz="1200" dirty="0">
                <a:cs typeface="Arial" panose="020B0604020202020204" pitchFamily="34" charset="0"/>
              </a:rPr>
              <a:t>registaram-se </a:t>
            </a:r>
            <a:r>
              <a:rPr lang="en-US" sz="1200" b="1" dirty="0">
                <a:cs typeface="Arial" panose="020B0604020202020204" pitchFamily="34" charset="0"/>
              </a:rPr>
              <a:t>748 eventos CV (entre EAM, AVC e revascularização coronária)</a:t>
            </a:r>
            <a:r>
              <a:rPr lang="en-US" sz="1200" b="0" baseline="0" dirty="0">
                <a:cs typeface="Arial" panose="020B0604020202020204" pitchFamily="34" charset="0"/>
              </a:rPr>
              <a:t> - </a:t>
            </a:r>
            <a:r>
              <a:rPr lang="en-US" sz="1200" dirty="0">
                <a:cs typeface="Arial" panose="020B0604020202020204" pitchFamily="34" charset="0"/>
              </a:rPr>
              <a:t>incidência </a:t>
            </a:r>
            <a:r>
              <a:rPr lang="en-US" sz="1200" b="1" dirty="0">
                <a:cs typeface="Arial" panose="020B0604020202020204" pitchFamily="34" charset="0"/>
              </a:rPr>
              <a:t>4.7/1000 PYFU </a:t>
            </a:r>
            <a:r>
              <a:rPr lang="en-US" sz="1200" dirty="0">
                <a:cs typeface="Arial" panose="020B0604020202020204" pitchFamily="34" charset="0"/>
              </a:rPr>
              <a:t>(95% CI </a:t>
            </a:r>
            <a:r>
              <a:rPr lang="en-US" sz="1200" dirty="0"/>
              <a:t>4.3-5.0</a:t>
            </a:r>
            <a:r>
              <a:rPr lang="en-US" sz="1200" dirty="0">
                <a:cs typeface="Arial" panose="020B0604020202020204" pitchFamily="34" charset="0"/>
              </a:rPr>
              <a:t>) – valor baixo, mas não negligenciável.</a:t>
            </a:r>
          </a:p>
          <a:p>
            <a:pPr marL="171450" marR="0" lvl="2" indent="-171450" algn="l" defTabSz="457200" rtl="0" eaLnBrk="1" fontAlgn="auto" latinLnBrk="0" hangingPunct="1">
              <a:lnSpc>
                <a:spcPct val="100000"/>
              </a:lnSpc>
              <a:spcBef>
                <a:spcPts val="0"/>
              </a:spcBef>
              <a:spcAft>
                <a:spcPts val="0"/>
              </a:spcAft>
              <a:buClrTx/>
              <a:buSzTx/>
              <a:buFontTx/>
              <a:buChar char="-"/>
              <a:tabLst/>
              <a:defRPr/>
            </a:pPr>
            <a:r>
              <a:rPr lang="en-US" sz="1200" b="0" dirty="0"/>
              <a:t>Após ajuste para factores</a:t>
            </a:r>
            <a:r>
              <a:rPr lang="en-US" sz="1200" b="0" baseline="0" dirty="0"/>
              <a:t> demográficos e de risco CV, </a:t>
            </a:r>
            <a:r>
              <a:rPr lang="en-US" sz="1200" b="1" dirty="0"/>
              <a:t>incidência foi</a:t>
            </a:r>
            <a:r>
              <a:rPr lang="en-US" sz="1200" b="1" baseline="0" dirty="0"/>
              <a:t> 40% superior nas pessoas com exposição recente a ABC</a:t>
            </a:r>
            <a:r>
              <a:rPr lang="en-US" sz="1200" b="1" dirty="0"/>
              <a:t> </a:t>
            </a:r>
            <a:r>
              <a:rPr lang="en-US" sz="1200" b="0" dirty="0"/>
              <a:t>(adjusted incidence rate ratio 1.40, 95% CI 1.20-1.64). E este risco elevado persistiu mesmo quando a análise foi</a:t>
            </a:r>
            <a:r>
              <a:rPr lang="en-US" sz="1200" b="0" baseline="0" dirty="0"/>
              <a:t> restrita a pessoas sem história prévia de DCV</a:t>
            </a:r>
            <a:endParaRPr lang="en-US" sz="1200" b="0" dirty="0"/>
          </a:p>
          <a:p>
            <a:endParaRPr lang="pt-PT" sz="1200" dirty="0"/>
          </a:p>
          <a:p>
            <a:r>
              <a:rPr lang="pt-PT" sz="1200" b="1" dirty="0"/>
              <a:t>Opinião de perito: com os</a:t>
            </a:r>
            <a:r>
              <a:rPr lang="pt-PT" sz="1200" b="1" baseline="0" dirty="0"/>
              <a:t> regimes </a:t>
            </a:r>
            <a:r>
              <a:rPr lang="pt-PT" sz="1200" b="1" dirty="0"/>
              <a:t>terapêuticos</a:t>
            </a:r>
            <a:r>
              <a:rPr lang="pt-PT" sz="1200" b="1" baseline="0" dirty="0"/>
              <a:t> actualmente disponíveis</a:t>
            </a:r>
            <a:r>
              <a:rPr lang="pt-PT" sz="1200" b="1" dirty="0"/>
              <a:t>,</a:t>
            </a:r>
            <a:r>
              <a:rPr lang="pt-PT" sz="1200" b="1" baseline="0" dirty="0"/>
              <a:t> e concretamente com backbone que inclui TAF, o ABC terá menor relevância.</a:t>
            </a:r>
            <a:endParaRPr lang="pt-PT" sz="1200" b="1" dirty="0"/>
          </a:p>
        </p:txBody>
      </p:sp>
      <p:sp>
        <p:nvSpPr>
          <p:cNvPr id="4" name="Slide Number Placeholder 3"/>
          <p:cNvSpPr>
            <a:spLocks noGrp="1"/>
          </p:cNvSpPr>
          <p:nvPr>
            <p:ph type="sldNum" sz="quarter" idx="10"/>
          </p:nvPr>
        </p:nvSpPr>
        <p:spPr/>
        <p:txBody>
          <a:bodyPr/>
          <a:lstStyle/>
          <a:p>
            <a:fld id="{327E4B52-0AB4-9744-AAE5-03C07E6AA874}" type="slidenum">
              <a:rPr lang="pt-PT" smtClean="0"/>
              <a:pPr/>
              <a:t>15</a:t>
            </a:fld>
            <a:endParaRPr lang="pt-PT"/>
          </a:p>
        </p:txBody>
      </p:sp>
    </p:spTree>
    <p:extLst>
      <p:ext uri="{BB962C8B-B14F-4D97-AF65-F5344CB8AC3E}">
        <p14:creationId xmlns:p14="http://schemas.microsoft.com/office/powerpoint/2010/main" val="14788543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b="1" dirty="0"/>
              <a:t>CROI 2022</a:t>
            </a:r>
          </a:p>
          <a:p>
            <a:r>
              <a:rPr lang="pt-PT" dirty="0"/>
              <a:t>No CROI, foi</a:t>
            </a:r>
            <a:r>
              <a:rPr lang="pt-PT" baseline="0" dirty="0"/>
              <a:t> apresentado um estudo prospectivo multicêntrico que procurou investigar o impacto da mudança de regime de DTG/ABC/3TC para BIC/FTC/TAF na reserva de fluxo coronário.</a:t>
            </a:r>
          </a:p>
          <a:p>
            <a:r>
              <a:rPr lang="pt-PT" baseline="0" dirty="0"/>
              <a:t>Foi um estudo pequeno com 25 PVVIH (68% homens, 56% negros/hispânicos, idade média 57 anos), mas que me pareceu interessante pela tónica na doença coronária subclínica.</a:t>
            </a:r>
          </a:p>
          <a:p>
            <a:endParaRPr lang="pt-PT" baseline="0" dirty="0"/>
          </a:p>
          <a:p>
            <a:r>
              <a:rPr lang="pt-PT" baseline="0" dirty="0"/>
              <a:t>Resultados:</a:t>
            </a:r>
          </a:p>
          <a:p>
            <a:pPr marL="171450" indent="-171450">
              <a:buFontTx/>
              <a:buChar char="-"/>
            </a:pPr>
            <a:r>
              <a:rPr lang="pt-PT" baseline="0" dirty="0"/>
              <a:t>PVVIH virologicamente suprimidas sob regime com ABC e assintomáticas apresentam disfunção coronária subclínica, quando comparado com os “matched controls”</a:t>
            </a:r>
          </a:p>
          <a:p>
            <a:pPr marL="171450" indent="-171450">
              <a:buFontTx/>
              <a:buChar char="-"/>
            </a:pPr>
            <a:r>
              <a:rPr lang="pt-PT" baseline="0" dirty="0"/>
              <a:t>Apesar do switch para BIC/FTC/TAF durante 6 meses não ter, de uma forma geral, melhorado a reserva de fluxo coronário (RFC), pessoas com RFC basal baixo apresentaram melhoria após o switch. Será interessante identificar estes doentes que podem ter maior benefício (os investigadores sugerem que CD4 baixos e elevação de troponina de elevada sensibilidade podem identificar doentes com RFC baixo).</a:t>
            </a:r>
          </a:p>
        </p:txBody>
      </p:sp>
      <p:sp>
        <p:nvSpPr>
          <p:cNvPr id="4" name="Slide Number Placeholder 3"/>
          <p:cNvSpPr>
            <a:spLocks noGrp="1"/>
          </p:cNvSpPr>
          <p:nvPr>
            <p:ph type="sldNum" sz="quarter" idx="10"/>
          </p:nvPr>
        </p:nvSpPr>
        <p:spPr/>
        <p:txBody>
          <a:bodyPr/>
          <a:lstStyle/>
          <a:p>
            <a:fld id="{327E4B52-0AB4-9744-AAE5-03C07E6AA874}" type="slidenum">
              <a:rPr lang="pt-PT" smtClean="0"/>
              <a:pPr/>
              <a:t>16</a:t>
            </a:fld>
            <a:endParaRPr lang="pt-PT"/>
          </a:p>
        </p:txBody>
      </p:sp>
    </p:spTree>
    <p:extLst>
      <p:ext uri="{BB962C8B-B14F-4D97-AF65-F5344CB8AC3E}">
        <p14:creationId xmlns:p14="http://schemas.microsoft.com/office/powerpoint/2010/main" val="2267519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b="1" dirty="0"/>
              <a:t>CROI</a:t>
            </a:r>
            <a:r>
              <a:rPr lang="pt-PT" b="1"/>
              <a:t> 2022</a:t>
            </a:r>
            <a:endParaRPr lang="pt-PT" b="1" dirty="0"/>
          </a:p>
          <a:p>
            <a:r>
              <a:rPr lang="pt-PT"/>
              <a:t>Também </a:t>
            </a:r>
            <a:r>
              <a:rPr lang="pt-PT" dirty="0"/>
              <a:t>na</a:t>
            </a:r>
            <a:r>
              <a:rPr lang="pt-PT"/>
              <a:t> última edição do CROI </a:t>
            </a:r>
            <a:r>
              <a:rPr lang="pt-PT" dirty="0"/>
              <a:t>foram apresentados dados de 5 anos de follow-up de B/F/TAF em doentes naive – estudos 1489 e 1490.</a:t>
            </a:r>
          </a:p>
          <a:p>
            <a:r>
              <a:rPr lang="pt-PT" dirty="0"/>
              <a:t>Ao</a:t>
            </a:r>
            <a:r>
              <a:rPr lang="pt-PT"/>
              <a:t> fim de 144 semanas, ambos os braços passaram a BFTAF (num regime de open label extension).</a:t>
            </a:r>
            <a:endParaRPr lang="pt-PT" dirty="0"/>
          </a:p>
        </p:txBody>
      </p:sp>
      <p:sp>
        <p:nvSpPr>
          <p:cNvPr id="4" name="Slide Number Placeholder 3"/>
          <p:cNvSpPr>
            <a:spLocks noGrp="1"/>
          </p:cNvSpPr>
          <p:nvPr>
            <p:ph type="sldNum" sz="quarter" idx="10"/>
          </p:nvPr>
        </p:nvSpPr>
        <p:spPr/>
        <p:txBody>
          <a:bodyPr/>
          <a:lstStyle/>
          <a:p>
            <a:fld id="{327E4B52-0AB4-9744-AAE5-03C07E6AA874}" type="slidenum">
              <a:rPr lang="pt-PT" smtClean="0"/>
              <a:pPr/>
              <a:t>17</a:t>
            </a:fld>
            <a:endParaRPr lang="pt-PT"/>
          </a:p>
        </p:txBody>
      </p:sp>
    </p:spTree>
    <p:extLst>
      <p:ext uri="{BB962C8B-B14F-4D97-AF65-F5344CB8AC3E}">
        <p14:creationId xmlns:p14="http://schemas.microsoft.com/office/powerpoint/2010/main" val="2267519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pt-PT" b="1" dirty="0"/>
              <a:t>CROI</a:t>
            </a:r>
            <a:r>
              <a:rPr lang="pt-PT" b="1"/>
              <a:t> 2022</a:t>
            </a:r>
            <a:endParaRPr lang="pt-PT" b="1" dirty="0"/>
          </a:p>
          <a:p>
            <a:pPr lvl="0">
              <a:spcAft>
                <a:spcPts val="0"/>
              </a:spcAft>
            </a:pPr>
            <a:r>
              <a:rPr lang="en-US" sz="1200"/>
              <a:t>No </a:t>
            </a:r>
            <a:r>
              <a:rPr lang="en-US" sz="1200" dirty="0"/>
              <a:t>que diz respeito ao aumento de peso, um dos tópicos mais discutidos na conferência do ano passado, os dados de follow-up de 5 anos </a:t>
            </a:r>
            <a:r>
              <a:rPr lang="en-US" sz="1200" baseline="0" dirty="0"/>
              <a:t>mostraram uma mediana de aumento de peso cumulativo de 6.1Kg para os participantes inicialmente aleatorizados para B/F/TAF.</a:t>
            </a:r>
          </a:p>
          <a:p>
            <a:pPr lvl="0">
              <a:spcAft>
                <a:spcPts val="0"/>
              </a:spcAft>
            </a:pPr>
            <a:r>
              <a:rPr lang="en-US" sz="1200" baseline="0" dirty="0"/>
              <a:t>Mas esse aumento de peso foi mais significativo no primeiro ano e, após a semana 48, consistente com o verificado </a:t>
            </a:r>
            <a:r>
              <a:rPr lang="en-US" sz="1200" baseline="0"/>
              <a:t>na </a:t>
            </a:r>
            <a:r>
              <a:rPr lang="en-US"/>
              <a:t>população </a:t>
            </a:r>
            <a:r>
              <a:rPr lang="en-US" sz="1200" baseline="0"/>
              <a:t>em </a:t>
            </a:r>
            <a:r>
              <a:rPr lang="en-US" sz="1200" baseline="0" dirty="0"/>
              <a:t>geral.</a:t>
            </a:r>
          </a:p>
        </p:txBody>
      </p:sp>
      <p:sp>
        <p:nvSpPr>
          <p:cNvPr id="4" name="Slide Number Placeholder 3"/>
          <p:cNvSpPr>
            <a:spLocks noGrp="1"/>
          </p:cNvSpPr>
          <p:nvPr>
            <p:ph type="sldNum" sz="quarter" idx="10"/>
          </p:nvPr>
        </p:nvSpPr>
        <p:spPr/>
        <p:txBody>
          <a:bodyPr/>
          <a:lstStyle/>
          <a:p>
            <a:fld id="{327E4B52-0AB4-9744-AAE5-03C07E6AA874}" type="slidenum">
              <a:rPr lang="pt-PT" smtClean="0"/>
              <a:pPr/>
              <a:t>18</a:t>
            </a:fld>
            <a:endParaRPr lang="pt-PT"/>
          </a:p>
        </p:txBody>
      </p:sp>
    </p:spTree>
    <p:extLst>
      <p:ext uri="{BB962C8B-B14F-4D97-AF65-F5344CB8AC3E}">
        <p14:creationId xmlns:p14="http://schemas.microsoft.com/office/powerpoint/2010/main" val="2267519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pt-PT" b="1" dirty="0"/>
              <a:t>CROI</a:t>
            </a:r>
            <a:r>
              <a:rPr lang="pt-PT" b="1"/>
              <a:t> 2022</a:t>
            </a:r>
            <a:endParaRPr lang="pt-PT" dirty="0"/>
          </a:p>
          <a:p>
            <a:r>
              <a:rPr lang="pt-PT" baseline="0"/>
              <a:t>Olhando </a:t>
            </a:r>
            <a:r>
              <a:rPr lang="pt-PT" baseline="0" dirty="0"/>
              <a:t>também para o perfil lipídico, verificaram-se pequenas alterações </a:t>
            </a:r>
            <a:r>
              <a:rPr lang="pt-PT" baseline="0"/>
              <a:t>neste período </a:t>
            </a:r>
            <a:r>
              <a:rPr lang="pt-PT"/>
              <a:t>de follow-up </a:t>
            </a:r>
            <a:r>
              <a:rPr lang="pt-PT" baseline="0"/>
              <a:t>, </a:t>
            </a:r>
            <a:r>
              <a:rPr lang="pt-PT" baseline="0" dirty="0"/>
              <a:t>mas mantendo ratios TC:HDL estáveis. </a:t>
            </a:r>
          </a:p>
          <a:p>
            <a:r>
              <a:rPr lang="pt-PT" baseline="0" dirty="0"/>
              <a:t>Para além de que o número de </a:t>
            </a:r>
            <a:r>
              <a:rPr lang="pt-PT" baseline="0"/>
              <a:t>doentes </a:t>
            </a:r>
            <a:r>
              <a:rPr lang="pt-PT" dirty="0"/>
              <a:t>em</a:t>
            </a:r>
            <a:r>
              <a:rPr lang="pt-PT"/>
              <a:t> </a:t>
            </a:r>
            <a:r>
              <a:rPr lang="pt-PT" baseline="0"/>
              <a:t>que </a:t>
            </a:r>
            <a:r>
              <a:rPr lang="pt-PT" dirty="0"/>
              <a:t>se</a:t>
            </a:r>
            <a:r>
              <a:rPr lang="pt-PT"/>
              <a:t> verificou necessidade de início de </a:t>
            </a:r>
            <a:r>
              <a:rPr lang="pt-PT" baseline="0"/>
              <a:t>terapêutica hipolipemiante </a:t>
            </a:r>
            <a:r>
              <a:rPr lang="pt-PT" dirty="0"/>
              <a:t>de</a:t>
            </a:r>
            <a:r>
              <a:rPr lang="pt-PT"/>
              <a:t> acordo com o estado de arte </a:t>
            </a:r>
            <a:r>
              <a:rPr lang="pt-PT" baseline="0"/>
              <a:t>foi </a:t>
            </a:r>
            <a:r>
              <a:rPr lang="pt-PT" dirty="0"/>
              <a:t>muito</a:t>
            </a:r>
            <a:r>
              <a:rPr lang="pt-PT"/>
              <a:t> </a:t>
            </a:r>
            <a:r>
              <a:rPr lang="pt-PT" baseline="0"/>
              <a:t>pequeno</a:t>
            </a:r>
            <a:r>
              <a:rPr lang="pt-PT" baseline="0" dirty="0"/>
              <a:t>.</a:t>
            </a:r>
          </a:p>
        </p:txBody>
      </p:sp>
      <p:sp>
        <p:nvSpPr>
          <p:cNvPr id="4" name="Slide Number Placeholder 3"/>
          <p:cNvSpPr>
            <a:spLocks noGrp="1"/>
          </p:cNvSpPr>
          <p:nvPr>
            <p:ph type="sldNum" sz="quarter" idx="10"/>
          </p:nvPr>
        </p:nvSpPr>
        <p:spPr/>
        <p:txBody>
          <a:bodyPr/>
          <a:lstStyle/>
          <a:p>
            <a:fld id="{327E4B52-0AB4-9744-AAE5-03C07E6AA874}" type="slidenum">
              <a:rPr lang="pt-PT" smtClean="0"/>
              <a:pPr/>
              <a:t>19</a:t>
            </a:fld>
            <a:endParaRPr lang="pt-PT"/>
          </a:p>
        </p:txBody>
      </p:sp>
    </p:spTree>
    <p:extLst>
      <p:ext uri="{BB962C8B-B14F-4D97-AF65-F5344CB8AC3E}">
        <p14:creationId xmlns:p14="http://schemas.microsoft.com/office/powerpoint/2010/main" val="226751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a:t>Nesta série de apresentações no âmbito do </a:t>
            </a:r>
            <a:r>
              <a:rPr lang="pt-PT" dirty="0" err="1"/>
              <a:t>projecto</a:t>
            </a:r>
            <a:r>
              <a:rPr lang="pt-PT" dirty="0"/>
              <a:t> da Gilead “HIV </a:t>
            </a:r>
            <a:r>
              <a:rPr lang="pt-PT" dirty="0" err="1"/>
              <a:t>Collective</a:t>
            </a:r>
            <a:r>
              <a:rPr lang="pt-PT" dirty="0"/>
              <a:t> </a:t>
            </a:r>
            <a:r>
              <a:rPr lang="pt-PT" dirty="0" err="1"/>
              <a:t>Knowledge</a:t>
            </a:r>
            <a:r>
              <a:rPr lang="pt-PT" dirty="0"/>
              <a:t> </a:t>
            </a:r>
            <a:r>
              <a:rPr lang="pt-PT" dirty="0" err="1"/>
              <a:t>Center</a:t>
            </a:r>
            <a:r>
              <a:rPr lang="pt-PT" dirty="0"/>
              <a:t>”, eu e a minha colega Raquel Pinho, ambas especialistas de Medicina Interna, vamos abordar o pilar de segurança.</a:t>
            </a:r>
          </a:p>
        </p:txBody>
      </p:sp>
      <p:sp>
        <p:nvSpPr>
          <p:cNvPr id="4" name="Slide Number Placeholder 3"/>
          <p:cNvSpPr>
            <a:spLocks noGrp="1"/>
          </p:cNvSpPr>
          <p:nvPr>
            <p:ph type="sldNum" sz="quarter" idx="5"/>
          </p:nvPr>
        </p:nvSpPr>
        <p:spPr/>
        <p:txBody>
          <a:bodyPr/>
          <a:lstStyle/>
          <a:p>
            <a:fld id="{CB330AE9-0CD1-4B96-B121-BF2595A3515B}" type="slidenum">
              <a:rPr lang="pt-PT" smtClean="0"/>
              <a:pPr/>
              <a:t>2</a:t>
            </a:fld>
            <a:endParaRPr lang="pt-PT"/>
          </a:p>
        </p:txBody>
      </p:sp>
    </p:spTree>
    <p:extLst>
      <p:ext uri="{BB962C8B-B14F-4D97-AF65-F5344CB8AC3E}">
        <p14:creationId xmlns:p14="http://schemas.microsoft.com/office/powerpoint/2010/main" val="29814660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a:defRPr/>
            </a:pPr>
            <a:r>
              <a:rPr lang="en-US" b="1" dirty="0"/>
              <a:t>ID Week 2021</a:t>
            </a:r>
          </a:p>
          <a:p>
            <a:pPr marL="0" lvl="1">
              <a:defRPr/>
            </a:pPr>
            <a:r>
              <a:rPr lang="pt-PT" noProof="0" dirty="0"/>
              <a:t>Foram também apresentados dados às 144 semanas destes estudos 1489 e 1490, no que diz respeito à emergência de diabetes e/ou HTA. </a:t>
            </a:r>
          </a:p>
          <a:p>
            <a:pPr marL="0" lvl="1">
              <a:defRPr/>
            </a:pPr>
            <a:r>
              <a:rPr lang="pt-PT" sz="1600" noProof="0" dirty="0">
                <a:solidFill>
                  <a:prstClr val="black"/>
                </a:solidFill>
              </a:rPr>
              <a:t>E verificaram-se baixas taxas de incidência de diabetes (≤2%) e/ou hipertensão (≤10%) em ambos os braços dos estudos. </a:t>
            </a:r>
            <a:r>
              <a:rPr lang="pt-PT" sz="1600" noProof="0" dirty="0">
                <a:solidFill>
                  <a:prstClr val="black">
                    <a:lumMod val="75000"/>
                    <a:lumOff val="25000"/>
                  </a:prstClr>
                </a:solidFill>
                <a:cs typeface="Arial" panose="020B0604020202020204" pitchFamily="34" charset="0"/>
              </a:rPr>
              <a:t>Análises de subgrupos </a:t>
            </a:r>
            <a:r>
              <a:rPr lang="pt-PT" sz="1600" noProof="0" dirty="0">
                <a:solidFill>
                  <a:srgbClr val="202124"/>
                </a:solidFill>
                <a:ea typeface="Times New Roman" panose="02020603050405020304" pitchFamily="18" charset="0"/>
                <a:cs typeface="Arial" panose="020B0604020202020204" pitchFamily="34" charset="0"/>
              </a:rPr>
              <a:t>mostraram achados semelhantes.</a:t>
            </a:r>
            <a:endParaRPr lang="pt-PT" sz="1600" strike="sngStrike" noProof="0" dirty="0">
              <a:solidFill>
                <a:srgbClr val="FF0000"/>
              </a:solidFill>
              <a:cs typeface="Arial"/>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0956E9-F003-4AB1-A28D-8DF40B32DE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06707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a:lnSpc>
                <a:spcPts val="900"/>
              </a:lnSpc>
            </a:pPr>
            <a:r>
              <a:rPr lang="pt-PT" sz="800" b="1" noProof="0" dirty="0">
                <a:latin typeface="Arial" panose="020B0604020202020204" pitchFamily="34" charset="0"/>
                <a:cs typeface="Arial" panose="020B0604020202020204" pitchFamily="34" charset="0"/>
              </a:rPr>
              <a:t>CROI 2022</a:t>
            </a:r>
          </a:p>
          <a:p>
            <a:pPr>
              <a:lnSpc>
                <a:spcPts val="900"/>
              </a:lnSpc>
              <a:defRPr/>
            </a:pPr>
            <a:r>
              <a:rPr lang="pt-PT" sz="800" noProof="0" dirty="0"/>
              <a:t>Foi apresentada uma análise </a:t>
            </a:r>
            <a:r>
              <a:rPr lang="pt-PT" sz="800" i="1" noProof="0" dirty="0" err="1"/>
              <a:t>post</a:t>
            </a:r>
            <a:r>
              <a:rPr lang="pt-PT" sz="800" i="1" noProof="0" dirty="0"/>
              <a:t> hoc </a:t>
            </a:r>
            <a:r>
              <a:rPr lang="pt-PT" sz="800" noProof="0" dirty="0"/>
              <a:t>dos dados de saúde metabólica à semana 48 do estudo SALSA - estudo de fase 3 comparando o </a:t>
            </a:r>
            <a:r>
              <a:rPr lang="pt-PT" sz="800" noProof="0" dirty="0" err="1"/>
              <a:t>switch</a:t>
            </a:r>
            <a:r>
              <a:rPr lang="pt-PT" sz="800" noProof="0" dirty="0"/>
              <a:t> para DTG/3TC </a:t>
            </a:r>
            <a:r>
              <a:rPr lang="pt-PT" sz="800" noProof="0" dirty="0" err="1"/>
              <a:t>vs</a:t>
            </a:r>
            <a:r>
              <a:rPr lang="pt-PT" sz="800" noProof="0" dirty="0"/>
              <a:t> continuação do regime </a:t>
            </a:r>
            <a:r>
              <a:rPr lang="pt-PT" sz="800" noProof="0" dirty="0" err="1"/>
              <a:t>TARc</a:t>
            </a:r>
            <a:r>
              <a:rPr lang="pt-PT" sz="800" noProof="0" dirty="0"/>
              <a:t> </a:t>
            </a:r>
            <a:r>
              <a:rPr lang="pt-PT" sz="800" noProof="0" dirty="0" err="1"/>
              <a:t>actual</a:t>
            </a:r>
            <a:r>
              <a:rPr lang="pt-PT" sz="800" noProof="0" dirty="0"/>
              <a:t> (que demonstrou não ser inferior, em doentes virologicamente suprimidos e sem falência terapêutica):</a:t>
            </a:r>
          </a:p>
          <a:p>
            <a:pPr marL="171450" indent="-171450">
              <a:lnSpc>
                <a:spcPts val="900"/>
              </a:lnSpc>
              <a:buFontTx/>
              <a:buChar char="-"/>
              <a:defRPr/>
            </a:pPr>
            <a:r>
              <a:rPr lang="pt-PT" sz="800" noProof="0" dirty="0"/>
              <a:t>Em termos de alteração de peso, não se verificaram diferenças estatisticamente significativas após </a:t>
            </a:r>
            <a:r>
              <a:rPr lang="pt-PT" sz="800" noProof="0" dirty="0" err="1"/>
              <a:t>switch</a:t>
            </a:r>
            <a:r>
              <a:rPr lang="pt-PT" sz="800" noProof="0" dirty="0"/>
              <a:t> para DTG/3TC a partir de regimes baseados em TAF.</a:t>
            </a:r>
          </a:p>
          <a:p>
            <a:pPr marL="171450" indent="-171450">
              <a:lnSpc>
                <a:spcPts val="900"/>
              </a:lnSpc>
              <a:buFontTx/>
              <a:buChar char="-"/>
              <a:defRPr/>
            </a:pPr>
            <a:r>
              <a:rPr lang="pt-PT" sz="800" noProof="0" dirty="0"/>
              <a:t>E também foram semelhantes as alterações dos parâmetros lipídicos entre os grupos de tratamento</a:t>
            </a:r>
          </a:p>
        </p:txBody>
      </p:sp>
      <p:sp>
        <p:nvSpPr>
          <p:cNvPr id="4" name="Slide Number Placeholder 3"/>
          <p:cNvSpPr>
            <a:spLocks noGrp="1"/>
          </p:cNvSpPr>
          <p:nvPr>
            <p:ph type="sldNum" sz="quarter" idx="5"/>
          </p:nvPr>
        </p:nvSpPr>
        <p:spPr>
          <a:xfrm>
            <a:off x="5924549" y="8685213"/>
            <a:ext cx="931863" cy="458787"/>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4FBC3A-A12C-40F9-BB8D-BC30C7901396}" type="slidenum">
              <a:rPr kumimoji="0" lang="en-US"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6359694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sz="1100" b="1" noProof="0" dirty="0">
                <a:latin typeface="Calibri" panose="020F0502020204030204" pitchFamily="34" charset="0"/>
                <a:ea typeface="SimSun" panose="02010600030101010101" pitchFamily="2" charset="-122"/>
              </a:rPr>
              <a:t>CROI 2022</a:t>
            </a:r>
          </a:p>
          <a:p>
            <a:pPr>
              <a:defRPr/>
            </a:pPr>
            <a:r>
              <a:rPr lang="pt-PT" sz="1100" noProof="0" dirty="0">
                <a:latin typeface="Calibri" panose="020F0502020204030204" pitchFamily="34" charset="0"/>
                <a:ea typeface="SimSun" panose="02010600030101010101" pitchFamily="2" charset="-122"/>
              </a:rPr>
              <a:t>Quando olhamos para outros parâmetros metabólicos na análise </a:t>
            </a:r>
            <a:r>
              <a:rPr lang="pt-PT" sz="1100" noProof="0" dirty="0" err="1">
                <a:latin typeface="Calibri" panose="020F0502020204030204" pitchFamily="34" charset="0"/>
                <a:ea typeface="SimSun" panose="02010600030101010101" pitchFamily="2" charset="-122"/>
              </a:rPr>
              <a:t>post</a:t>
            </a:r>
            <a:r>
              <a:rPr lang="pt-PT" sz="1100" noProof="0" dirty="0">
                <a:latin typeface="Calibri" panose="020F0502020204030204" pitchFamily="34" charset="0"/>
                <a:ea typeface="SimSun" panose="02010600030101010101" pitchFamily="2" charset="-122"/>
              </a:rPr>
              <a:t> hoc do estudo SALSA (glicémia em jejum, HbA1c e insulinorresistência), </a:t>
            </a:r>
            <a:r>
              <a:rPr lang="pt-PT" sz="1100" kern="0" noProof="0" dirty="0">
                <a:solidFill>
                  <a:prstClr val="black"/>
                </a:solidFill>
                <a:latin typeface="Arial" pitchFamily="34" charset="0"/>
                <a:cs typeface="Arial" pitchFamily="34" charset="0"/>
              </a:rPr>
              <a:t>não se verificaram diferenças estatisticamente significativas entre grupos e na análise por subgrupos (TAF </a:t>
            </a:r>
            <a:r>
              <a:rPr lang="pt-PT" sz="1100" kern="0" noProof="0" dirty="0" err="1">
                <a:solidFill>
                  <a:prstClr val="black"/>
                </a:solidFill>
                <a:latin typeface="Arial" pitchFamily="34" charset="0"/>
                <a:cs typeface="Arial" pitchFamily="34" charset="0"/>
              </a:rPr>
              <a:t>vs</a:t>
            </a:r>
            <a:r>
              <a:rPr lang="pt-PT" sz="1100" kern="0" noProof="0" dirty="0">
                <a:solidFill>
                  <a:prstClr val="black"/>
                </a:solidFill>
                <a:latin typeface="Arial" pitchFamily="34" charset="0"/>
                <a:cs typeface="Arial" pitchFamily="34" charset="0"/>
              </a:rPr>
              <a:t> TDF)</a:t>
            </a:r>
          </a:p>
          <a:p>
            <a:pPr>
              <a:defRPr/>
            </a:pPr>
            <a:r>
              <a:rPr lang="pt-PT" sz="1100" kern="0" noProof="0" dirty="0">
                <a:solidFill>
                  <a:prstClr val="black"/>
                </a:solidFill>
                <a:latin typeface="Arial" pitchFamily="34" charset="0"/>
                <a:cs typeface="Arial" pitchFamily="34" charset="0"/>
              </a:rPr>
              <a:t>O t</a:t>
            </a:r>
            <a:r>
              <a:rPr lang="pt-PT" sz="1100" noProof="0" dirty="0">
                <a:solidFill>
                  <a:srgbClr val="CC0000"/>
                </a:solidFill>
                <a:latin typeface="Arial"/>
              </a:rPr>
              <a:t>ratamento geral, e o uso de TAF ou TDF na </a:t>
            </a:r>
            <a:r>
              <a:rPr lang="pt-PT" sz="1100" i="1" noProof="0" dirty="0" err="1">
                <a:solidFill>
                  <a:srgbClr val="CC0000"/>
                </a:solidFill>
                <a:latin typeface="Arial"/>
              </a:rPr>
              <a:t>baseline</a:t>
            </a:r>
            <a:r>
              <a:rPr lang="pt-PT" sz="1100" i="1" noProof="0" dirty="0">
                <a:solidFill>
                  <a:srgbClr val="CC0000"/>
                </a:solidFill>
                <a:latin typeface="Arial"/>
              </a:rPr>
              <a:t> </a:t>
            </a:r>
            <a:r>
              <a:rPr lang="pt-PT" sz="1100" noProof="0" dirty="0">
                <a:solidFill>
                  <a:srgbClr val="CC0000"/>
                </a:solidFill>
                <a:latin typeface="Arial"/>
              </a:rPr>
              <a:t>não foram associados a eventos de síndrome metabólica.</a:t>
            </a:r>
          </a:p>
          <a:p>
            <a:pPr>
              <a:defRPr/>
            </a:pPr>
            <a:r>
              <a:rPr lang="pt-PT" sz="1100" noProof="0" dirty="0">
                <a:solidFill>
                  <a:srgbClr val="CC0000"/>
                </a:solidFill>
                <a:latin typeface="Arial"/>
              </a:rPr>
              <a:t>Há alguns grupos que merecem maior atenção (raça negra, hipertensos, com triglicéridos no limite superior do normal e HDL baixo), pelo maior risco de desenvolvimento de síndrome metabólica. </a:t>
            </a:r>
            <a:endParaRPr lang="pt-PT" sz="1100" noProof="0" dirty="0">
              <a:solidFill>
                <a:prstClr val="black"/>
              </a:solidFill>
              <a:latin typeface="Arial"/>
            </a:endParaRPr>
          </a:p>
          <a:p>
            <a:endParaRPr lang="en-US" sz="1100" dirty="0">
              <a:latin typeface="Calibri" panose="020F0502020204030204" pitchFamily="34" charset="0"/>
              <a:ea typeface="SimSun" panose="02010600030101010101" pitchFamily="2" charset="-122"/>
            </a:endParaRPr>
          </a:p>
          <a:p>
            <a:endParaRPr lang="en-US" sz="1100" b="1" dirty="0">
              <a:latin typeface="Calibri" panose="020F0502020204030204" pitchFamily="34" charset="0"/>
              <a:ea typeface="SimSun" panose="02010600030101010101" pitchFamily="2" charset="-122"/>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EA7CC6-50F9-BB42-A0F4-5970A0697C4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69606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5" y="4777958"/>
            <a:ext cx="5953125" cy="4830991"/>
          </a:xfrm>
        </p:spPr>
        <p:txBody>
          <a:bodyPr>
            <a:noAutofit/>
          </a:bodyPr>
          <a:lstStyle/>
          <a:p>
            <a:r>
              <a:rPr lang="en-GB" b="1" dirty="0"/>
              <a:t>IAS</a:t>
            </a:r>
            <a:r>
              <a:rPr lang="en-GB" b="1"/>
              <a:t> 2021 (International AIDS Society)</a:t>
            </a:r>
            <a:endParaRPr lang="en-GB" b="1" dirty="0"/>
          </a:p>
          <a:p>
            <a:r>
              <a:rPr lang="en-GB"/>
              <a:t>Na última conferência da IAS, foram apresentados os outcomes metabólicos às 144 semanas do estudo TANGO – estudo de fase 3 que avaliou o switch para DTG/3TC vs permanecer num regime baseado em TAF (foram incluídos maioritariamente doentes sob </a:t>
            </a:r>
            <a:r>
              <a:rPr lang="en-US">
                <a:solidFill>
                  <a:prstClr val="black"/>
                </a:solidFill>
                <a:latin typeface="Calibri" panose="020F0502020204030204" pitchFamily="34" charset="0"/>
                <a:cs typeface="Calibri" panose="020F0502020204030204" pitchFamily="34" charset="0"/>
              </a:rPr>
              <a:t>EVG/c/FTC/TAF ou RPV/FTC/TAF).</a:t>
            </a:r>
            <a:endParaRPr lang="en-US" dirty="0">
              <a:solidFill>
                <a:prstClr val="black"/>
              </a:solidFill>
              <a:latin typeface="Calibri" panose="020F0502020204030204" pitchFamily="34" charset="0"/>
              <a:cs typeface="Calibri" panose="020F0502020204030204" pitchFamily="34" charset="0"/>
            </a:endParaRPr>
          </a:p>
          <a:p>
            <a:r>
              <a:rPr lang="en-US">
                <a:solidFill>
                  <a:prstClr val="black"/>
                </a:solidFill>
                <a:latin typeface="Calibri" panose="020F0502020204030204" pitchFamily="34" charset="0"/>
                <a:cs typeface="Calibri" panose="020F0502020204030204" pitchFamily="34" charset="0"/>
              </a:rPr>
              <a:t>Outcomes: alteração de peso, lípidos e glicémia em jejum, prevalência de insulinoresistência e síndrome metabólica.</a:t>
            </a:r>
            <a:endParaRPr lang="en-US" dirty="0">
              <a:solidFill>
                <a:prstClr val="black"/>
              </a:solidFill>
              <a:latin typeface="Calibri" panose="020F0502020204030204" pitchFamily="34" charset="0"/>
              <a:cs typeface="Calibri" panose="020F0502020204030204" pitchFamily="34" charset="0"/>
            </a:endParaRPr>
          </a:p>
          <a:p>
            <a:pPr>
              <a:defRPr/>
            </a:pPr>
            <a:endParaRPr lang="en-US" kern="0" dirty="0">
              <a:solidFill>
                <a:prstClr val="black"/>
              </a:solidFill>
              <a:latin typeface="Calibri" panose="020F0502020204030204" pitchFamily="34" charset="0"/>
              <a:cs typeface="Calibri" panose="020F0502020204030204" pitchFamily="34" charset="0"/>
            </a:endParaRPr>
          </a:p>
          <a:p>
            <a:pPr>
              <a:defRPr/>
            </a:pPr>
            <a:r>
              <a:rPr lang="en-US" kern="0">
                <a:solidFill>
                  <a:prstClr val="black"/>
                </a:solidFill>
                <a:latin typeface="Calibri" panose="020F0502020204030204" pitchFamily="34" charset="0"/>
                <a:cs typeface="Calibri" panose="020F0502020204030204" pitchFamily="34" charset="0"/>
              </a:rPr>
              <a:t>Mudar de um regime baseado em TAF para DTG/3TC traduziu-se em alterações de peso semelhantes, após 3 anos, com uma maior percentagem de efeitos adversos relacionados com a terapêutica e efeitos adversos que levaram à descontinuação.</a:t>
            </a:r>
            <a:endParaRPr lang="en-US" sz="1400" strike="sngStrike" kern="0" dirty="0">
              <a:solidFill>
                <a:prstClr val="black"/>
              </a:solidFill>
              <a:latin typeface="Calibri" panose="020F0502020204030204" pitchFamily="34" charset="0"/>
              <a:cs typeface="Calibri" panose="020F0502020204030204" pitchFamily="34" charset="0"/>
            </a:endParaRPr>
          </a:p>
          <a:p>
            <a:endParaRPr lang="en-US" dirty="0">
              <a:solidFill>
                <a:prstClr val="black"/>
              </a:solidFill>
              <a:latin typeface="Calibri" panose="020F0502020204030204" pitchFamily="34" charset="0"/>
              <a:cs typeface="Calibri" panose="020F0502020204030204" pitchFamily="34" charset="0"/>
            </a:endParaRPr>
          </a:p>
          <a:p>
            <a:endParaRPr lang="en-US" dirty="0">
              <a:solidFill>
                <a:prstClr val="black"/>
              </a:solidFill>
              <a:latin typeface="Calibri" panose="020F0502020204030204" pitchFamily="34" charset="0"/>
              <a:cs typeface="Calibri" panose="020F0502020204030204" pitchFamily="34" charset="0"/>
            </a:endParaRPr>
          </a:p>
          <a:p>
            <a:endParaRPr lang="en-US" dirty="0">
              <a:solidFill>
                <a:prstClr val="black"/>
              </a:solidFill>
              <a:latin typeface="Calibri" panose="020F0502020204030204" pitchFamily="34" charset="0"/>
              <a:cs typeface="Calibri" panose="020F0502020204030204" pitchFamily="34" charset="0"/>
            </a:endParaRPr>
          </a:p>
          <a:p>
            <a:endParaRPr lang="en-US" dirty="0">
              <a:solidFill>
                <a:prstClr val="black"/>
              </a:solidFill>
              <a:latin typeface="Calibri" panose="020F0502020204030204" pitchFamily="34" charset="0"/>
              <a:cs typeface="Calibri" panose="020F0502020204030204" pitchFamily="34" charset="0"/>
            </a:endParaRPr>
          </a:p>
          <a:p>
            <a:pPr>
              <a:defRPr/>
            </a:pPr>
            <a:endParaRPr lang="en-US" dirty="0">
              <a:solidFill>
                <a:prstClr val="black"/>
              </a:solidFill>
              <a:latin typeface="Calibri" panose="020F0502020204030204" pitchFamily="34" charset="0"/>
              <a:cs typeface="Calibri" panose="020F0502020204030204" pitchFamily="34" charset="0"/>
            </a:endParaRPr>
          </a:p>
          <a:p>
            <a:endParaRPr lang="en-GB"/>
          </a:p>
        </p:txBody>
      </p:sp>
      <p:sp>
        <p:nvSpPr>
          <p:cNvPr id="4" name="Slide Number Placeholder 3"/>
          <p:cNvSpPr>
            <a:spLocks noGrp="1"/>
          </p:cNvSpPr>
          <p:nvPr>
            <p:ph type="sldNum" sz="quarter" idx="5"/>
          </p:nvPr>
        </p:nvSpPr>
        <p:spPr/>
        <p:txBody>
          <a:bodyPr/>
          <a:lstStyle/>
          <a:p>
            <a:pPr marL="0" marR="0" lvl="0" indent="0" algn="r" defTabSz="931408" rtl="0" eaLnBrk="1" fontAlgn="auto" latinLnBrk="0" hangingPunct="1">
              <a:lnSpc>
                <a:spcPct val="100000"/>
              </a:lnSpc>
              <a:spcBef>
                <a:spcPts val="0"/>
              </a:spcBef>
              <a:spcAft>
                <a:spcPts val="0"/>
              </a:spcAft>
              <a:buClrTx/>
              <a:buSzTx/>
              <a:buFontTx/>
              <a:buNone/>
              <a:tabLst/>
              <a:defRPr/>
            </a:pPr>
            <a:fld id="{9F4FBC3A-A12C-40F9-BB8D-BC30C7901396}" type="slidenum">
              <a:rPr kumimoji="0" lang="en-US" sz="1200" b="0" i="0" u="none" strike="noStrike" kern="1200" cap="none" spc="0" normalizeH="0" baseline="0" noProof="0">
                <a:ln>
                  <a:noFill/>
                </a:ln>
                <a:solidFill>
                  <a:prstClr val="black"/>
                </a:solidFill>
                <a:effectLst/>
                <a:uLnTx/>
                <a:uFillTx/>
                <a:latin typeface="Arial"/>
                <a:ea typeface="+mn-ea"/>
                <a:cs typeface="+mn-cs"/>
              </a:rPr>
              <a:pPr marL="0" marR="0" lvl="0" indent="0" algn="r" defTabSz="931408"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6218229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94468" y="4777958"/>
            <a:ext cx="6199322" cy="3909239"/>
          </a:xfrm>
        </p:spPr>
        <p:txBody>
          <a:bodyPr>
            <a:noAutofit/>
          </a:bodyPr>
          <a:lstStyle/>
          <a:p>
            <a:pPr>
              <a:defRPr/>
            </a:pPr>
            <a:r>
              <a:rPr lang="en-GB" b="1" dirty="0"/>
              <a:t>IAS</a:t>
            </a:r>
            <a:r>
              <a:rPr lang="en-GB" b="1"/>
              <a:t> 2021 (conferência da International AIDS Society)</a:t>
            </a:r>
            <a:endParaRPr lang="en-GB" b="1" dirty="0"/>
          </a:p>
          <a:p>
            <a:r>
              <a:rPr lang="en-GB"/>
              <a:t>Ao fim de 3 anos de mudança para DTG/3TC não se verificaram melhorias nos resultados metabólicos (insulinorresistência, síndrome metabólica, utilização de agentes hipolipemiantes) comparativamente a permanecer em regimes baseados em TAF.</a:t>
            </a:r>
            <a:endParaRPr lang="en-GB" dirty="0"/>
          </a:p>
          <a:p>
            <a:endParaRPr lang="en-GB" dirty="0"/>
          </a:p>
          <a:p>
            <a:r>
              <a:rPr lang="en-GB" b="1"/>
              <a:t>EM SUMA, estes estudos que abordei no âmbito da segurança cardiovascular e metabólica permitem-nos concluir que:</a:t>
            </a:r>
            <a:endParaRPr lang="en-GB" b="1" dirty="0"/>
          </a:p>
          <a:p>
            <a:r>
              <a:rPr lang="en-GB" b="1"/>
              <a:t>- Devemos </a:t>
            </a:r>
            <a:r>
              <a:rPr lang="pt-PT" b="1"/>
              <a:t>favorecer </a:t>
            </a:r>
            <a:r>
              <a:rPr lang="pt-PT" b="1" i="1"/>
              <a:t>backbone</a:t>
            </a:r>
            <a:r>
              <a:rPr lang="pt-PT" b="1"/>
              <a:t> sem ABC (maior relação com DCV e menor reserva coronária)</a:t>
            </a:r>
            <a:endParaRPr lang="pt-PT" b="1" dirty="0"/>
          </a:p>
          <a:p>
            <a:r>
              <a:rPr lang="pt-PT" b="1"/>
              <a:t>- Outcomes metabólicos (aumento ponderal, ratio TC:HDL, insulinorresistência) são semelhantes entre B/F/TAF e regimes baseados em DTG</a:t>
            </a:r>
            <a:endParaRPr lang="en-GB" b="1" dirty="0"/>
          </a:p>
          <a:p>
            <a:endParaRPr lang="en-GB" dirty="0"/>
          </a:p>
          <a:p>
            <a:endParaRPr lang="en-GB" dirty="0"/>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4FBC3A-A12C-40F9-BB8D-BC30C7901396}" type="slidenum">
              <a:rPr kumimoji="0" lang="en-US"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8010657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sz="1200" kern="1200" dirty="0">
                <a:solidFill>
                  <a:schemeClr val="tx1"/>
                </a:solidFill>
                <a:effectLst/>
                <a:latin typeface="+mn-lt"/>
                <a:ea typeface="+mn-ea"/>
                <a:cs typeface="+mn-cs"/>
              </a:rPr>
              <a:t>Durante a fase inicial da epidemia por VIH foi identificada uma forma de doença renal progressiva, tipicamente em afro-americanos, denominada como nefropatia associada ao VIH – HIVAN (Rao </a:t>
            </a:r>
            <a:r>
              <a:rPr lang="pt-PT" sz="1200" i="1" kern="1200" dirty="0">
                <a:solidFill>
                  <a:schemeClr val="tx1"/>
                </a:solidFill>
                <a:effectLst/>
                <a:latin typeface="+mn-lt"/>
                <a:ea typeface="+mn-ea"/>
                <a:cs typeface="+mn-cs"/>
              </a:rPr>
              <a:t>et al., </a:t>
            </a:r>
            <a:r>
              <a:rPr lang="pt-PT" sz="1200" kern="1200" dirty="0">
                <a:solidFill>
                  <a:schemeClr val="tx1"/>
                </a:solidFill>
                <a:effectLst/>
                <a:latin typeface="+mn-lt"/>
                <a:ea typeface="+mn-ea"/>
                <a:cs typeface="+mn-cs"/>
              </a:rPr>
              <a:t>1984; Mallipattu </a:t>
            </a:r>
            <a:r>
              <a:rPr lang="pt-PT" sz="1200" i="1" kern="1200" dirty="0">
                <a:solidFill>
                  <a:schemeClr val="tx1"/>
                </a:solidFill>
                <a:effectLst/>
                <a:latin typeface="+mn-lt"/>
                <a:ea typeface="+mn-ea"/>
                <a:cs typeface="+mn-cs"/>
              </a:rPr>
              <a:t>et al., </a:t>
            </a:r>
            <a:r>
              <a:rPr lang="pt-PT" sz="1200" kern="1200" dirty="0">
                <a:solidFill>
                  <a:schemeClr val="tx1"/>
                </a:solidFill>
                <a:effectLst/>
                <a:latin typeface="+mn-lt"/>
                <a:ea typeface="+mn-ea"/>
                <a:cs typeface="+mn-cs"/>
              </a:rPr>
              <a:t>2014). </a:t>
            </a:r>
          </a:p>
          <a:p>
            <a:r>
              <a:rPr lang="pt-PT" sz="1200" kern="1200" dirty="0">
                <a:solidFill>
                  <a:schemeClr val="tx1"/>
                </a:solidFill>
                <a:effectLst/>
                <a:latin typeface="+mn-lt"/>
                <a:ea typeface="+mn-ea"/>
                <a:cs typeface="+mn-cs"/>
              </a:rPr>
              <a:t>Com a introdução da TARc de alta eficácia, a incidência desta nefropatia associada ao VIH diminuiu consideravelmente (Abraham </a:t>
            </a:r>
            <a:r>
              <a:rPr lang="pt-PT" sz="1200" i="1" kern="1200" dirty="0">
                <a:solidFill>
                  <a:schemeClr val="tx1"/>
                </a:solidFill>
                <a:effectLst/>
                <a:latin typeface="+mn-lt"/>
                <a:ea typeface="+mn-ea"/>
                <a:cs typeface="+mn-cs"/>
              </a:rPr>
              <a:t>et al., </a:t>
            </a:r>
            <a:r>
              <a:rPr lang="pt-PT" sz="1200" kern="1200" dirty="0">
                <a:solidFill>
                  <a:schemeClr val="tx1"/>
                </a:solidFill>
                <a:effectLst/>
                <a:latin typeface="+mn-lt"/>
                <a:ea typeface="+mn-ea"/>
                <a:cs typeface="+mn-cs"/>
              </a:rPr>
              <a:t>2015; Wing, 2016). No entanto, a prevalência de doença renal crónica permanece elevada em todos os grupos etários na população infetada pelo VIH em comparação com a população geral </a:t>
            </a:r>
          </a:p>
        </p:txBody>
      </p:sp>
      <p:sp>
        <p:nvSpPr>
          <p:cNvPr id="4" name="Slide Number Placeholder 3"/>
          <p:cNvSpPr>
            <a:spLocks noGrp="1"/>
          </p:cNvSpPr>
          <p:nvPr>
            <p:ph type="sldNum" sz="quarter" idx="10"/>
          </p:nvPr>
        </p:nvSpPr>
        <p:spPr/>
        <p:txBody>
          <a:bodyPr/>
          <a:lstStyle/>
          <a:p>
            <a:fld id="{25CAD5B1-5DD2-EB41-A37B-2EAED5DDE609}" type="slidenum">
              <a:rPr lang="pt-PT" smtClean="0"/>
              <a:pPr/>
              <a:t>25</a:t>
            </a:fld>
            <a:endParaRPr lang="pt-PT"/>
          </a:p>
        </p:txBody>
      </p:sp>
    </p:spTree>
    <p:extLst>
      <p:ext uri="{BB962C8B-B14F-4D97-AF65-F5344CB8AC3E}">
        <p14:creationId xmlns:p14="http://schemas.microsoft.com/office/powerpoint/2010/main" val="38852796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sz="1200" b="1" kern="1200" dirty="0">
                <a:solidFill>
                  <a:schemeClr val="tx1"/>
                </a:solidFill>
                <a:effectLst/>
                <a:latin typeface="+mn-lt"/>
                <a:ea typeface="+mn-ea"/>
                <a:cs typeface="+mn-cs"/>
              </a:rPr>
              <a:t>A</a:t>
            </a:r>
            <a:r>
              <a:rPr lang="pt-PT" sz="1200" b="1" kern="1200" baseline="0" dirty="0">
                <a:solidFill>
                  <a:schemeClr val="tx1"/>
                </a:solidFill>
                <a:effectLst/>
                <a:latin typeface="+mn-lt"/>
                <a:ea typeface="+mn-ea"/>
                <a:cs typeface="+mn-cs"/>
              </a:rPr>
              <a:t> DOENÇA RENAL  </a:t>
            </a:r>
            <a:r>
              <a:rPr lang="pt-PT" dirty="0"/>
              <a:t>Definida como a diminuição da TFG em 5 ml/min por ano durante ≥3 anos consecutivos ou diminuição do valor inicial de TFG em 25%</a:t>
            </a:r>
          </a:p>
          <a:p>
            <a:r>
              <a:rPr lang="pt-PT" dirty="0"/>
              <a:t>Para TFG: usar a fórmula CKD-EPI baseada na creatinina sérica, género, idade e etnia, uma vez que a quantificação é válida &gt;60ml/ min. Como alternativa pode-se usar modificação abreviada da dieta na doença renal (</a:t>
            </a:r>
            <a:r>
              <a:rPr lang="pt-PT" dirty="0" err="1"/>
              <a:t>aMDRD</a:t>
            </a:r>
            <a:r>
              <a:rPr lang="pt-PT" dirty="0"/>
              <a:t>) ou a equação </a:t>
            </a:r>
            <a:r>
              <a:rPr lang="pt-PT" dirty="0" err="1"/>
              <a:t>Cockcroft-Gault</a:t>
            </a:r>
            <a:r>
              <a:rPr lang="pt-PT" dirty="0"/>
              <a:t> (CG)</a:t>
            </a:r>
          </a:p>
          <a:p>
            <a:endParaRPr lang="pt-PT" dirty="0"/>
          </a:p>
          <a:p>
            <a:endParaRPr lang="pt-PT" sz="1200" kern="1200" dirty="0">
              <a:solidFill>
                <a:schemeClr val="tx1"/>
              </a:solidFill>
              <a:effectLst/>
              <a:latin typeface="+mn-lt"/>
              <a:ea typeface="+mn-ea"/>
              <a:cs typeface="+mn-cs"/>
            </a:endParaRPr>
          </a:p>
          <a:p>
            <a:r>
              <a:rPr lang="pt-PT" sz="1200" kern="1200" dirty="0">
                <a:solidFill>
                  <a:schemeClr val="tx1"/>
                </a:solidFill>
                <a:effectLst/>
                <a:latin typeface="+mn-lt"/>
                <a:ea typeface="+mn-ea"/>
                <a:cs typeface="+mn-cs"/>
              </a:rPr>
              <a:t>DRC: TFG &lt; 60 ml/min durante mais de 3 meses; se DRC anterior desconhecida, confirmar TFG patológica após 2 semanas.  </a:t>
            </a:r>
          </a:p>
          <a:p>
            <a:r>
              <a:rPr lang="pt-PT" sz="1200" kern="1200" dirty="0">
                <a:solidFill>
                  <a:schemeClr val="tx1"/>
                </a:solidFill>
                <a:effectLst/>
                <a:latin typeface="+mn-lt"/>
                <a:ea typeface="+mn-ea"/>
                <a:cs typeface="+mn-cs"/>
              </a:rPr>
              <a:t>Proteinúria persistente: quando confirmada em ≥ 2 ocasiões, separadas por &gt; 2-3 semanas.</a:t>
            </a:r>
          </a:p>
          <a:p>
            <a:r>
              <a:rPr lang="pt-PT" sz="1200" kern="1200" dirty="0">
                <a:solidFill>
                  <a:schemeClr val="tx1"/>
                </a:solidFill>
                <a:effectLst/>
                <a:latin typeface="+mn-lt"/>
                <a:ea typeface="+mn-ea"/>
                <a:cs typeface="+mn-cs"/>
              </a:rPr>
              <a:t>RPC é preferível à RAC, uma vez que deteta as proteínas totais na urina causadas por doença tubular ou glomerular. RAC deteta sobretudo doenças glomerulares, podendo ser usada no rastreio de HIVAN sempre que a RPC não está disponível mas não é a mais adequada para detetar proteinúria tubular secundária a </a:t>
            </a:r>
            <a:r>
              <a:rPr lang="pt-PT" sz="1200" kern="1200" dirty="0" err="1">
                <a:solidFill>
                  <a:schemeClr val="tx1"/>
                </a:solidFill>
                <a:effectLst/>
                <a:latin typeface="+mn-lt"/>
                <a:ea typeface="+mn-ea"/>
                <a:cs typeface="+mn-cs"/>
              </a:rPr>
              <a:t>nefrotoxicidade</a:t>
            </a:r>
            <a:r>
              <a:rPr lang="pt-PT" sz="1200" kern="1200" dirty="0">
                <a:solidFill>
                  <a:schemeClr val="tx1"/>
                </a:solidFill>
                <a:effectLst/>
                <a:latin typeface="+mn-lt"/>
                <a:ea typeface="+mn-ea"/>
                <a:cs typeface="+mn-cs"/>
              </a:rPr>
              <a:t> farmacológica (ex. TDF). </a:t>
            </a:r>
          </a:p>
          <a:p>
            <a:r>
              <a:rPr lang="pt-PT" sz="1200" kern="1200" dirty="0">
                <a:solidFill>
                  <a:schemeClr val="tx1"/>
                </a:solidFill>
                <a:effectLst/>
                <a:latin typeface="+mn-lt"/>
                <a:ea typeface="+mn-ea"/>
                <a:cs typeface="+mn-cs"/>
              </a:rPr>
              <a:t>Se ambas as relações são medidas, RPC &gt; RAC (ou RAC/RPC&lt;0.4)</a:t>
            </a:r>
            <a:r>
              <a:rPr lang="pt-PT" sz="1200" kern="1200" baseline="0" dirty="0">
                <a:solidFill>
                  <a:schemeClr val="tx1"/>
                </a:solidFill>
                <a:effectLst/>
                <a:latin typeface="+mn-lt"/>
                <a:ea typeface="+mn-ea"/>
                <a:cs typeface="+mn-cs"/>
              </a:rPr>
              <a:t> </a:t>
            </a:r>
            <a:r>
              <a:rPr lang="pt-PT" sz="1200" kern="1200" dirty="0">
                <a:solidFill>
                  <a:schemeClr val="tx1"/>
                </a:solidFill>
                <a:effectLst/>
                <a:latin typeface="+mn-lt"/>
                <a:ea typeface="+mn-ea"/>
                <a:cs typeface="+mn-cs"/>
              </a:rPr>
              <a:t>sugere proteinúria tubular.</a:t>
            </a:r>
          </a:p>
          <a:p>
            <a:r>
              <a:rPr lang="pt-PT" sz="1200" kern="1200" dirty="0">
                <a:solidFill>
                  <a:schemeClr val="tx1"/>
                </a:solidFill>
                <a:effectLst/>
                <a:latin typeface="+mn-lt"/>
                <a:ea typeface="+mn-ea"/>
                <a:cs typeface="+mn-cs"/>
              </a:rPr>
              <a:t> </a:t>
            </a:r>
          </a:p>
          <a:p>
            <a:r>
              <a:rPr lang="pt-PT" sz="1200" kern="1200" dirty="0">
                <a:solidFill>
                  <a:schemeClr val="tx1"/>
                </a:solidFill>
                <a:effectLst/>
                <a:latin typeface="+mn-lt"/>
                <a:ea typeface="+mn-ea"/>
                <a:cs typeface="+mn-cs"/>
              </a:rPr>
              <a:t>RAC &lt;30mg/g (N), 30-300mg/g (</a:t>
            </a:r>
            <a:r>
              <a:rPr lang="pt-PT" sz="1200" kern="1200" dirty="0" err="1">
                <a:solidFill>
                  <a:schemeClr val="tx1"/>
                </a:solidFill>
                <a:effectLst/>
                <a:latin typeface="+mn-lt"/>
                <a:ea typeface="+mn-ea"/>
                <a:cs typeface="+mn-cs"/>
              </a:rPr>
              <a:t>microalbuminúria</a:t>
            </a:r>
            <a:r>
              <a:rPr lang="pt-PT" sz="1200" kern="1200" dirty="0">
                <a:solidFill>
                  <a:schemeClr val="tx1"/>
                </a:solidFill>
                <a:effectLst/>
                <a:latin typeface="+mn-lt"/>
                <a:ea typeface="+mn-ea"/>
                <a:cs typeface="+mn-cs"/>
              </a:rPr>
              <a:t>), &gt;300mg/g</a:t>
            </a:r>
          </a:p>
          <a:p>
            <a:r>
              <a:rPr lang="pt-PT" sz="1200" kern="1200" dirty="0">
                <a:solidFill>
                  <a:schemeClr val="tx1"/>
                </a:solidFill>
                <a:effectLst/>
                <a:latin typeface="+mn-lt"/>
                <a:ea typeface="+mn-ea"/>
                <a:cs typeface="+mn-cs"/>
              </a:rPr>
              <a:t>RAP ≤ 200mg/g (N)</a:t>
            </a:r>
          </a:p>
          <a:p>
            <a:r>
              <a:rPr lang="pt-PT" sz="1200" kern="1200" dirty="0">
                <a:solidFill>
                  <a:schemeClr val="tx1"/>
                </a:solidFill>
                <a:effectLst/>
                <a:latin typeface="+mn-lt"/>
                <a:ea typeface="+mn-ea"/>
                <a:cs typeface="+mn-cs"/>
              </a:rPr>
              <a:t> </a:t>
            </a:r>
          </a:p>
          <a:p>
            <a:endParaRPr lang="pt-PT" dirty="0"/>
          </a:p>
        </p:txBody>
      </p:sp>
      <p:sp>
        <p:nvSpPr>
          <p:cNvPr id="4" name="Slide Number Placeholder 3"/>
          <p:cNvSpPr>
            <a:spLocks noGrp="1"/>
          </p:cNvSpPr>
          <p:nvPr>
            <p:ph type="sldNum" sz="quarter" idx="10"/>
          </p:nvPr>
        </p:nvSpPr>
        <p:spPr/>
        <p:txBody>
          <a:bodyPr/>
          <a:lstStyle/>
          <a:p>
            <a:fld id="{327E4B52-0AB4-9744-AAE5-03C07E6AA874}" type="slidenum">
              <a:rPr lang="pt-PT" smtClean="0"/>
              <a:pPr/>
              <a:t>26</a:t>
            </a:fld>
            <a:endParaRPr lang="pt-PT"/>
          </a:p>
        </p:txBody>
      </p:sp>
    </p:spTree>
    <p:extLst>
      <p:ext uri="{BB962C8B-B14F-4D97-AF65-F5344CB8AC3E}">
        <p14:creationId xmlns:p14="http://schemas.microsoft.com/office/powerpoint/2010/main" val="20819757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pt-PT" sz="1200" kern="1200" dirty="0">
                <a:solidFill>
                  <a:schemeClr val="tx1"/>
                </a:solidFill>
                <a:effectLst/>
                <a:latin typeface="+mn-lt"/>
                <a:ea typeface="+mn-ea"/>
                <a:cs typeface="+mn-cs"/>
              </a:rPr>
              <a:t>Os </a:t>
            </a:r>
            <a:r>
              <a:rPr lang="pt-PT" sz="1200" kern="1200" dirty="0" err="1">
                <a:solidFill>
                  <a:schemeClr val="tx1"/>
                </a:solidFill>
                <a:effectLst/>
                <a:latin typeface="+mn-lt"/>
                <a:ea typeface="+mn-ea"/>
                <a:cs typeface="+mn-cs"/>
              </a:rPr>
              <a:t>factores</a:t>
            </a:r>
            <a:r>
              <a:rPr lang="pt-PT" sz="1200" kern="1200" dirty="0">
                <a:solidFill>
                  <a:schemeClr val="tx1"/>
                </a:solidFill>
                <a:effectLst/>
                <a:latin typeface="+mn-lt"/>
                <a:ea typeface="+mn-ea"/>
                <a:cs typeface="+mn-cs"/>
              </a:rPr>
              <a:t> de risco identificados para o desenvolvimento de doença renal terminal na população infetada pelo VIH incluíram a idade, raça negra, diabetes </a:t>
            </a:r>
            <a:r>
              <a:rPr lang="pt-PT" sz="1200" i="1" kern="1200" dirty="0" err="1">
                <a:solidFill>
                  <a:schemeClr val="tx1"/>
                </a:solidFill>
                <a:effectLst/>
                <a:latin typeface="+mn-lt"/>
                <a:ea typeface="+mn-ea"/>
                <a:cs typeface="+mn-cs"/>
              </a:rPr>
              <a:t>mellitus</a:t>
            </a:r>
            <a:r>
              <a:rPr lang="pt-PT" sz="1200" kern="1200" dirty="0">
                <a:solidFill>
                  <a:schemeClr val="tx1"/>
                </a:solidFill>
                <a:effectLst/>
                <a:latin typeface="+mn-lt"/>
                <a:ea typeface="+mn-ea"/>
                <a:cs typeface="+mn-cs"/>
              </a:rPr>
              <a:t>, hipertensão, contagem de linfócitos CD4 reduzidas, carga viral elevada, presença de marcadores inflamatórios e a utilização de algumas TAR (como o </a:t>
            </a:r>
            <a:r>
              <a:rPr lang="pt-PT" sz="1200" kern="1200" dirty="0" err="1">
                <a:solidFill>
                  <a:schemeClr val="tx1"/>
                </a:solidFill>
                <a:effectLst/>
                <a:latin typeface="+mn-lt"/>
                <a:ea typeface="+mn-ea"/>
                <a:cs typeface="+mn-cs"/>
              </a:rPr>
              <a:t>tenofovir</a:t>
            </a:r>
            <a:r>
              <a:rPr lang="pt-PT" sz="1200" kern="1200" dirty="0">
                <a:solidFill>
                  <a:schemeClr val="tx1"/>
                </a:solidFill>
                <a:effectLst/>
                <a:latin typeface="+mn-lt"/>
                <a:ea typeface="+mn-ea"/>
                <a:cs typeface="+mn-cs"/>
              </a:rPr>
              <a:t>) (Abraham </a:t>
            </a:r>
            <a:r>
              <a:rPr lang="pt-PT" sz="1200" kern="1200" dirty="0" err="1">
                <a:solidFill>
                  <a:schemeClr val="tx1"/>
                </a:solidFill>
                <a:effectLst/>
                <a:latin typeface="+mn-lt"/>
                <a:ea typeface="+mn-ea"/>
                <a:cs typeface="+mn-cs"/>
              </a:rPr>
              <a:t>et</a:t>
            </a:r>
            <a:r>
              <a:rPr lang="pt-PT" sz="1200" kern="1200" dirty="0">
                <a:solidFill>
                  <a:schemeClr val="tx1"/>
                </a:solidFill>
                <a:effectLst/>
                <a:latin typeface="+mn-lt"/>
                <a:ea typeface="+mn-ea"/>
                <a:cs typeface="+mn-cs"/>
              </a:rPr>
              <a:t> al., 2015).</a:t>
            </a:r>
          </a:p>
          <a:p>
            <a:endParaRPr lang="pt-PT" dirty="0"/>
          </a:p>
        </p:txBody>
      </p:sp>
      <p:sp>
        <p:nvSpPr>
          <p:cNvPr id="4" name="Slide Number Placeholder 3"/>
          <p:cNvSpPr>
            <a:spLocks noGrp="1"/>
          </p:cNvSpPr>
          <p:nvPr>
            <p:ph type="sldNum" sz="quarter" idx="10"/>
          </p:nvPr>
        </p:nvSpPr>
        <p:spPr/>
        <p:txBody>
          <a:bodyPr/>
          <a:lstStyle/>
          <a:p>
            <a:fld id="{327E4B52-0AB4-9744-AAE5-03C07E6AA874}" type="slidenum">
              <a:rPr lang="pt-PT" smtClean="0"/>
              <a:pPr/>
              <a:t>27</a:t>
            </a:fld>
            <a:endParaRPr lang="pt-PT"/>
          </a:p>
        </p:txBody>
      </p:sp>
    </p:spTree>
    <p:extLst>
      <p:ext uri="{BB962C8B-B14F-4D97-AF65-F5344CB8AC3E}">
        <p14:creationId xmlns:p14="http://schemas.microsoft.com/office/powerpoint/2010/main" val="3912449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solidFill>
                <a:srgbClr val="595959"/>
              </a:solidFill>
            </a:endParaRPr>
          </a:p>
          <a:p>
            <a:endParaRPr lang="pt-PT" dirty="0"/>
          </a:p>
          <a:p>
            <a:r>
              <a:rPr lang="pt-PT" sz="1200" kern="1200" dirty="0">
                <a:solidFill>
                  <a:schemeClr val="tx1"/>
                </a:solidFill>
                <a:effectLst/>
                <a:latin typeface="+mn-lt"/>
                <a:ea typeface="+mn-ea"/>
                <a:cs typeface="+mn-cs"/>
              </a:rPr>
              <a:t>DRC e proteinúria são fatores de risco independentes para DCV.</a:t>
            </a:r>
          </a:p>
          <a:p>
            <a:r>
              <a:rPr lang="pt-PT" sz="1200" kern="1200" dirty="0">
                <a:solidFill>
                  <a:schemeClr val="tx1"/>
                </a:solidFill>
                <a:effectLst/>
                <a:latin typeface="+mn-lt"/>
                <a:ea typeface="+mn-ea"/>
                <a:cs typeface="+mn-cs"/>
              </a:rPr>
              <a:t>Foram desenvolvidos diferentes modelos para calcular o score de risco de DCV a 5 anos, utilizando diferentes ARV nefrotóxicos, integrando fatores de risco dependentes e independentes da infeção por VIH.</a:t>
            </a:r>
          </a:p>
          <a:p>
            <a:endParaRPr lang="pt-PT" dirty="0"/>
          </a:p>
          <a:p>
            <a:r>
              <a:rPr lang="pt-PT" dirty="0"/>
              <a:t>https://www.chip.dk/Resources/Clinical-risk-scores,</a:t>
            </a:r>
            <a:r>
              <a:rPr lang="pt-PT" baseline="0" dirty="0"/>
              <a:t> o link presente é uma calculadora </a:t>
            </a:r>
            <a:endParaRPr lang="pt-PT" dirty="0"/>
          </a:p>
          <a:p>
            <a:endParaRPr lang="pt-PT"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solidFill>
                <a:srgbClr val="595959"/>
              </a:solidFill>
            </a:endParaRPr>
          </a:p>
        </p:txBody>
      </p:sp>
      <p:sp>
        <p:nvSpPr>
          <p:cNvPr id="4" name="Slide Number Placeholder 3"/>
          <p:cNvSpPr>
            <a:spLocks noGrp="1"/>
          </p:cNvSpPr>
          <p:nvPr>
            <p:ph type="sldNum" sz="quarter" idx="10"/>
          </p:nvPr>
        </p:nvSpPr>
        <p:spPr/>
        <p:txBody>
          <a:bodyPr/>
          <a:lstStyle/>
          <a:p>
            <a:fld id="{25CAD5B1-5DD2-EB41-A37B-2EAED5DDE609}" type="slidenum">
              <a:rPr lang="pt-PT" smtClean="0"/>
              <a:pPr/>
              <a:t>28</a:t>
            </a:fld>
            <a:endParaRPr lang="pt-PT"/>
          </a:p>
        </p:txBody>
      </p:sp>
    </p:spTree>
    <p:extLst>
      <p:ext uri="{BB962C8B-B14F-4D97-AF65-F5344CB8AC3E}">
        <p14:creationId xmlns:p14="http://schemas.microsoft.com/office/powerpoint/2010/main" val="33496576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GB" b="1" dirty="0" err="1"/>
              <a:t>Tratamento</a:t>
            </a:r>
            <a:endParaRPr lang="en-GB" b="1" dirty="0"/>
          </a:p>
          <a:p>
            <a:pPr lvl="1"/>
            <a:r>
              <a:rPr lang="pt-PT" sz="2800" b="1" dirty="0" err="1"/>
              <a:t>IECAs</a:t>
            </a:r>
            <a:r>
              <a:rPr lang="pt-PT" sz="2800" b="1" dirty="0"/>
              <a:t> ou </a:t>
            </a:r>
            <a:r>
              <a:rPr lang="pt-PT" sz="2800" b="1" dirty="0" err="1"/>
              <a:t>ARAs</a:t>
            </a:r>
            <a:r>
              <a:rPr lang="pt-PT" sz="2800" dirty="0"/>
              <a:t> se HTA e/ou Proteinúria</a:t>
            </a:r>
          </a:p>
          <a:p>
            <a:pPr lvl="1"/>
            <a:r>
              <a:rPr lang="pt-PT" sz="2800" dirty="0"/>
              <a:t>Evitar fármacos nefrotóxicos</a:t>
            </a:r>
          </a:p>
          <a:p>
            <a:pPr lvl="1"/>
            <a:r>
              <a:rPr lang="pt-PT" sz="2800" dirty="0"/>
              <a:t>Mudança de hábitos (tabagismo, dieta)</a:t>
            </a:r>
          </a:p>
          <a:p>
            <a:pPr lvl="1"/>
            <a:r>
              <a:rPr lang="pt-PT" sz="2800" dirty="0"/>
              <a:t>Controlar </a:t>
            </a:r>
            <a:r>
              <a:rPr lang="pt-PT" sz="2800" dirty="0" err="1"/>
              <a:t>dislipidémia</a:t>
            </a:r>
            <a:r>
              <a:rPr lang="pt-PT" sz="2800" dirty="0"/>
              <a:t> e diabetes</a:t>
            </a:r>
          </a:p>
          <a:p>
            <a:pPr lvl="1"/>
            <a:r>
              <a:rPr lang="pt-PT" sz="2800" dirty="0"/>
              <a:t>Ajustar doses de fármacos sempre que necessário</a:t>
            </a:r>
          </a:p>
          <a:p>
            <a:pPr marL="0" indent="0">
              <a:buNone/>
            </a:pPr>
            <a:endParaRPr lang="en-GB" dirty="0"/>
          </a:p>
          <a:p>
            <a:r>
              <a:rPr lang="en-GB" b="1" dirty="0" err="1"/>
              <a:t>Ajuste</a:t>
            </a:r>
            <a:r>
              <a:rPr lang="en-GB" b="1" dirty="0"/>
              <a:t> da </a:t>
            </a:r>
            <a:r>
              <a:rPr lang="en-GB" b="1" dirty="0" err="1"/>
              <a:t>TARc</a:t>
            </a:r>
            <a:endParaRPr lang="en-GB" dirty="0"/>
          </a:p>
          <a:p>
            <a:endParaRPr lang="pt-PT" dirty="0"/>
          </a:p>
        </p:txBody>
      </p:sp>
      <p:sp>
        <p:nvSpPr>
          <p:cNvPr id="4" name="Marcador de Posição do Número do Diapositivo 3"/>
          <p:cNvSpPr>
            <a:spLocks noGrp="1"/>
          </p:cNvSpPr>
          <p:nvPr>
            <p:ph type="sldNum" sz="quarter" idx="10"/>
          </p:nvPr>
        </p:nvSpPr>
        <p:spPr/>
        <p:txBody>
          <a:bodyPr/>
          <a:lstStyle/>
          <a:p>
            <a:fld id="{327E4B52-0AB4-9744-AAE5-03C07E6AA874}" type="slidenum">
              <a:rPr lang="pt-PT" smtClean="0"/>
              <a:pPr/>
              <a:t>29</a:t>
            </a:fld>
            <a:endParaRPr lang="pt-PT"/>
          </a:p>
        </p:txBody>
      </p:sp>
    </p:spTree>
    <p:extLst>
      <p:ext uri="{BB962C8B-B14F-4D97-AF65-F5344CB8AC3E}">
        <p14:creationId xmlns:p14="http://schemas.microsoft.com/office/powerpoint/2010/main" val="2523966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sz="1600" dirty="0"/>
              <a:t>Este</a:t>
            </a:r>
            <a:r>
              <a:rPr lang="pt-PT" sz="1600"/>
              <a:t> é o nosso conflito de interesses.</a:t>
            </a:r>
            <a:endParaRPr lang="pt-PT"/>
          </a:p>
        </p:txBody>
      </p:sp>
      <p:sp>
        <p:nvSpPr>
          <p:cNvPr id="4" name="Slide Number Placeholder 3"/>
          <p:cNvSpPr>
            <a:spLocks noGrp="1"/>
          </p:cNvSpPr>
          <p:nvPr>
            <p:ph type="sldNum" sz="quarter" idx="5"/>
          </p:nvPr>
        </p:nvSpPr>
        <p:spPr/>
        <p:txBody>
          <a:bodyPr/>
          <a:lstStyle/>
          <a:p>
            <a:fld id="{CB330AE9-0CD1-4B96-B121-BF2595A3515B}" type="slidenum">
              <a:rPr lang="pt-PT" smtClean="0"/>
              <a:pPr/>
              <a:t>3</a:t>
            </a:fld>
            <a:endParaRPr lang="pt-PT"/>
          </a:p>
        </p:txBody>
      </p:sp>
    </p:spTree>
    <p:extLst>
      <p:ext uri="{BB962C8B-B14F-4D97-AF65-F5344CB8AC3E}">
        <p14:creationId xmlns:p14="http://schemas.microsoft.com/office/powerpoint/2010/main" val="5180168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baseline="0" dirty="0"/>
              <a:t>E entrando no ponto central, deste tema com a segurança da Terapêutica VIH a nível renal.</a:t>
            </a:r>
          </a:p>
          <a:p>
            <a:endParaRPr lang="pt-PT" baseline="0" dirty="0"/>
          </a:p>
          <a:p>
            <a:r>
              <a:rPr lang="pt-PT" baseline="0" dirty="0"/>
              <a:t>Sabemos que um grande vilão é o TDF , pois f</a:t>
            </a:r>
            <a:r>
              <a:rPr lang="pt-PT" dirty="0"/>
              <a:t>oi significativamente associado com a toxicidade mitocondrial pela disfunção tubular renal e, mais raramente, com disfunção tubular e glomerular, processos nem sempre reversíveis.</a:t>
            </a:r>
          </a:p>
          <a:p>
            <a:r>
              <a:rPr lang="pt-PT" dirty="0"/>
              <a:t>Consequentemente, para o diagnóstico precoce dos efeitos renais associados e para permitir a recuperação após a administração de TDF , é necessária uma monitorização </a:t>
            </a:r>
            <a:r>
              <a:rPr lang="pt-PT" baseline="0" dirty="0"/>
              <a:t>da função renal </a:t>
            </a:r>
            <a:r>
              <a:rPr lang="pt-PT" dirty="0"/>
              <a:t>de rotina.</a:t>
            </a:r>
          </a:p>
          <a:p>
            <a:r>
              <a:rPr lang="pt-PT" dirty="0"/>
              <a:t>Por outro lado, o tratamento com TDF também tem sido relacionado com maiores taxas de </a:t>
            </a:r>
            <a:r>
              <a:rPr lang="pt-PT" dirty="0" err="1"/>
              <a:t>Sindrome</a:t>
            </a:r>
            <a:r>
              <a:rPr lang="pt-PT" baseline="0" dirty="0"/>
              <a:t> de </a:t>
            </a:r>
            <a:r>
              <a:rPr lang="pt-PT" dirty="0" err="1"/>
              <a:t>Fanconi</a:t>
            </a:r>
            <a:r>
              <a:rPr lang="pt-PT" dirty="0"/>
              <a:t>  e sobretudo</a:t>
            </a:r>
            <a:r>
              <a:rPr lang="pt-PT" baseline="0" dirty="0"/>
              <a:t> </a:t>
            </a:r>
            <a:r>
              <a:rPr lang="pt-PT" dirty="0"/>
              <a:t>descontinuações da terapia devido a Efeitos 2ºs renais.</a:t>
            </a:r>
          </a:p>
          <a:p>
            <a:r>
              <a:rPr lang="pt-PT" dirty="0"/>
              <a:t>Em termos de toxicidade renal grave, não foram demonstradas diferenças entre TDF e TAF em regimes não potenciados (sem /</a:t>
            </a:r>
            <a:r>
              <a:rPr lang="pt-PT" dirty="0" err="1"/>
              <a:t>cobicistate</a:t>
            </a:r>
            <a:r>
              <a:rPr lang="pt-PT" dirty="0"/>
              <a:t> e /</a:t>
            </a:r>
            <a:r>
              <a:rPr lang="pt-PT" dirty="0" err="1"/>
              <a:t>ritonavir</a:t>
            </a:r>
            <a:r>
              <a:rPr lang="pt-PT" dirty="0"/>
              <a:t>)</a:t>
            </a:r>
            <a:r>
              <a:rPr lang="pt-PT" baseline="0" dirty="0"/>
              <a:t> mas sim nos </a:t>
            </a:r>
            <a:r>
              <a:rPr lang="pt-PT" dirty="0"/>
              <a:t>regimes potenciados</a:t>
            </a:r>
            <a:r>
              <a:rPr lang="pt-PT" baseline="0" dirty="0"/>
              <a:t> com TDF. </a:t>
            </a:r>
          </a:p>
          <a:p>
            <a:endParaRPr lang="pt-PT" baseline="0" dirty="0"/>
          </a:p>
          <a:p>
            <a:r>
              <a:rPr lang="pt-PT" sz="1200" kern="1200" dirty="0">
                <a:solidFill>
                  <a:schemeClr val="tx1"/>
                </a:solidFill>
                <a:effectLst/>
                <a:latin typeface="+mn-lt"/>
                <a:ea typeface="+mn-ea"/>
                <a:cs typeface="+mn-cs"/>
              </a:rPr>
              <a:t>Considerar substituir TDF por TAF ou outros agentes se:</a:t>
            </a:r>
          </a:p>
          <a:p>
            <a:pPr lvl="0"/>
            <a:r>
              <a:rPr lang="pt-PT" sz="1200" kern="1200" dirty="0">
                <a:solidFill>
                  <a:schemeClr val="tx1"/>
                </a:solidFill>
                <a:effectLst/>
                <a:latin typeface="+mn-lt"/>
                <a:ea typeface="+mn-ea"/>
                <a:cs typeface="+mn-cs"/>
              </a:rPr>
              <a:t>- RPC 15-50 mg/</a:t>
            </a:r>
            <a:r>
              <a:rPr lang="pt-PT" sz="1200" kern="1200" dirty="0" err="1">
                <a:solidFill>
                  <a:schemeClr val="tx1"/>
                </a:solidFill>
                <a:effectLst/>
                <a:latin typeface="+mn-lt"/>
                <a:ea typeface="+mn-ea"/>
                <a:cs typeface="+mn-cs"/>
              </a:rPr>
              <a:t>mmol</a:t>
            </a:r>
            <a:r>
              <a:rPr lang="pt-PT" sz="1200" kern="1200" dirty="0">
                <a:solidFill>
                  <a:schemeClr val="tx1"/>
                </a:solidFill>
                <a:effectLst/>
                <a:latin typeface="+mn-lt"/>
                <a:ea typeface="+mn-ea"/>
                <a:cs typeface="+mn-cs"/>
              </a:rPr>
              <a:t> (suspeita de </a:t>
            </a:r>
            <a:r>
              <a:rPr lang="pt-PT" sz="1200" kern="1200" dirty="0" err="1">
                <a:solidFill>
                  <a:schemeClr val="tx1"/>
                </a:solidFill>
                <a:effectLst/>
                <a:latin typeface="+mn-lt"/>
                <a:ea typeface="+mn-ea"/>
                <a:cs typeface="+mn-cs"/>
              </a:rPr>
              <a:t>tubulopatia</a:t>
            </a:r>
            <a:r>
              <a:rPr lang="pt-PT" sz="1200" kern="1200" dirty="0">
                <a:solidFill>
                  <a:schemeClr val="tx1"/>
                </a:solidFill>
                <a:effectLst/>
                <a:latin typeface="+mn-lt"/>
                <a:ea typeface="+mn-ea"/>
                <a:cs typeface="+mn-cs"/>
              </a:rPr>
              <a:t>)</a:t>
            </a:r>
          </a:p>
          <a:p>
            <a:pPr lvl="0"/>
            <a:r>
              <a:rPr lang="pt-PT" sz="1200" kern="1200" dirty="0">
                <a:solidFill>
                  <a:schemeClr val="tx1"/>
                </a:solidFill>
                <a:effectLst/>
                <a:latin typeface="+mn-lt"/>
                <a:ea typeface="+mn-ea"/>
                <a:cs typeface="+mn-cs"/>
              </a:rPr>
              <a:t>- </a:t>
            </a:r>
            <a:r>
              <a:rPr lang="pt-PT" sz="1200" kern="1200" dirty="0" err="1">
                <a:solidFill>
                  <a:schemeClr val="tx1"/>
                </a:solidFill>
                <a:effectLst/>
                <a:latin typeface="+mn-lt"/>
                <a:ea typeface="+mn-ea"/>
                <a:cs typeface="+mn-cs"/>
              </a:rPr>
              <a:t>TFGe</a:t>
            </a:r>
            <a:r>
              <a:rPr lang="pt-PT" sz="1200" kern="1200" dirty="0">
                <a:solidFill>
                  <a:schemeClr val="tx1"/>
                </a:solidFill>
                <a:effectLst/>
                <a:latin typeface="+mn-lt"/>
                <a:ea typeface="+mn-ea"/>
                <a:cs typeface="+mn-cs"/>
              </a:rPr>
              <a:t> &gt; 60 ml/min mas diminuição anual de 5 ml/m em pelo menos 3 anos consecutivos, ou confirmação da diminuição de 25% da </a:t>
            </a:r>
            <a:r>
              <a:rPr lang="pt-PT" sz="1200" kern="1200" dirty="0" err="1">
                <a:solidFill>
                  <a:schemeClr val="tx1"/>
                </a:solidFill>
                <a:effectLst/>
                <a:latin typeface="+mn-lt"/>
                <a:ea typeface="+mn-ea"/>
                <a:cs typeface="+mn-cs"/>
              </a:rPr>
              <a:t>TFGe</a:t>
            </a:r>
            <a:r>
              <a:rPr lang="pt-PT" sz="1200" kern="1200" dirty="0">
                <a:solidFill>
                  <a:schemeClr val="tx1"/>
                </a:solidFill>
                <a:effectLst/>
                <a:latin typeface="+mn-lt"/>
                <a:ea typeface="+mn-ea"/>
                <a:cs typeface="+mn-cs"/>
              </a:rPr>
              <a:t> desde o início da </a:t>
            </a:r>
            <a:r>
              <a:rPr lang="pt-PT" sz="1200" kern="1200" dirty="0" err="1">
                <a:solidFill>
                  <a:schemeClr val="tx1"/>
                </a:solidFill>
                <a:effectLst/>
                <a:latin typeface="+mn-lt"/>
                <a:ea typeface="+mn-ea"/>
                <a:cs typeface="+mn-cs"/>
              </a:rPr>
              <a:t>TARc</a:t>
            </a:r>
            <a:r>
              <a:rPr lang="pt-PT" sz="1200" kern="1200" dirty="0">
                <a:solidFill>
                  <a:schemeClr val="tx1"/>
                </a:solidFill>
                <a:effectLst/>
                <a:latin typeface="+mn-lt"/>
                <a:ea typeface="+mn-ea"/>
                <a:cs typeface="+mn-cs"/>
              </a:rPr>
              <a:t> </a:t>
            </a:r>
          </a:p>
          <a:p>
            <a:pPr lvl="0"/>
            <a:r>
              <a:rPr lang="pt-PT" sz="1200" kern="1200" dirty="0">
                <a:solidFill>
                  <a:schemeClr val="tx1"/>
                </a:solidFill>
                <a:effectLst/>
                <a:latin typeface="+mn-lt"/>
                <a:ea typeface="+mn-ea"/>
                <a:cs typeface="+mn-cs"/>
              </a:rPr>
              <a:t>- </a:t>
            </a:r>
            <a:r>
              <a:rPr lang="pt-PT" sz="1200" kern="1200" dirty="0" err="1">
                <a:solidFill>
                  <a:schemeClr val="tx1"/>
                </a:solidFill>
                <a:effectLst/>
                <a:latin typeface="+mn-lt"/>
                <a:ea typeface="+mn-ea"/>
                <a:cs typeface="+mn-cs"/>
              </a:rPr>
              <a:t>TFGe</a:t>
            </a:r>
            <a:r>
              <a:rPr lang="pt-PT" sz="1200" kern="1200" dirty="0">
                <a:solidFill>
                  <a:schemeClr val="tx1"/>
                </a:solidFill>
                <a:effectLst/>
                <a:latin typeface="+mn-lt"/>
                <a:ea typeface="+mn-ea"/>
                <a:cs typeface="+mn-cs"/>
              </a:rPr>
              <a:t> ≤ 60 ml/min</a:t>
            </a:r>
          </a:p>
          <a:p>
            <a:pPr lvl="0"/>
            <a:r>
              <a:rPr lang="pt-PT" sz="1200" kern="1200" dirty="0">
                <a:solidFill>
                  <a:schemeClr val="tx1"/>
                </a:solidFill>
                <a:effectLst/>
                <a:latin typeface="+mn-lt"/>
                <a:ea typeface="+mn-ea"/>
                <a:cs typeface="+mn-cs"/>
              </a:rPr>
              <a:t>- Comorbilidades com elevado risco de DRC (ex. diabetes e hipertensão)</a:t>
            </a:r>
          </a:p>
          <a:p>
            <a:pPr lvl="0"/>
            <a:r>
              <a:rPr lang="pt-PT" sz="1200" kern="1200" dirty="0">
                <a:solidFill>
                  <a:schemeClr val="tx1"/>
                </a:solidFill>
                <a:effectLst/>
                <a:latin typeface="+mn-lt"/>
                <a:ea typeface="+mn-ea"/>
                <a:cs typeface="+mn-cs"/>
              </a:rPr>
              <a:t>- Peso corporal &lt; 60 kg</a:t>
            </a:r>
          </a:p>
          <a:p>
            <a:pPr lvl="0"/>
            <a:r>
              <a:rPr lang="pt-PT" sz="1200" kern="1200" dirty="0">
                <a:solidFill>
                  <a:schemeClr val="tx1"/>
                </a:solidFill>
                <a:effectLst/>
                <a:latin typeface="+mn-lt"/>
                <a:ea typeface="+mn-ea"/>
                <a:cs typeface="+mn-cs"/>
              </a:rPr>
              <a:t>- Uso de IP potenciado como terceiro agente</a:t>
            </a:r>
          </a:p>
          <a:p>
            <a:pPr marL="0" lvl="0" indent="0">
              <a:buFontTx/>
              <a:buNone/>
            </a:pPr>
            <a:r>
              <a:rPr lang="pt-PT" sz="1200" kern="1200" dirty="0">
                <a:solidFill>
                  <a:schemeClr val="tx1"/>
                </a:solidFill>
                <a:effectLst/>
                <a:latin typeface="+mn-lt"/>
                <a:ea typeface="+mn-ea"/>
                <a:cs typeface="+mn-cs"/>
              </a:rPr>
              <a:t>- Outra medicação nefrotóxica</a:t>
            </a:r>
          </a:p>
          <a:p>
            <a:pPr marL="0" lvl="0" indent="0">
              <a:buFontTx/>
              <a:buNone/>
            </a:pPr>
            <a:r>
              <a:rPr lang="pt-PT" sz="1200" kern="1200" dirty="0">
                <a:solidFill>
                  <a:schemeClr val="tx1"/>
                </a:solidFill>
                <a:effectLst/>
                <a:latin typeface="+mn-lt"/>
                <a:ea typeface="+mn-ea"/>
                <a:cs typeface="+mn-cs"/>
              </a:rPr>
              <a:t>- Toxicidade a TDF prévia (</a:t>
            </a:r>
            <a:r>
              <a:rPr lang="pt-PT" sz="1200" kern="1200" dirty="0" err="1">
                <a:solidFill>
                  <a:schemeClr val="tx1"/>
                </a:solidFill>
                <a:effectLst/>
                <a:latin typeface="+mn-lt"/>
                <a:ea typeface="+mn-ea"/>
                <a:cs typeface="+mn-cs"/>
              </a:rPr>
              <a:t>tubulopatia</a:t>
            </a:r>
            <a:r>
              <a:rPr lang="pt-PT" sz="1200" kern="1200" dirty="0">
                <a:solidFill>
                  <a:schemeClr val="tx1"/>
                </a:solidFill>
                <a:effectLst/>
                <a:latin typeface="+mn-lt"/>
                <a:ea typeface="+mn-ea"/>
                <a:cs typeface="+mn-cs"/>
              </a:rPr>
              <a:t> proximal renal)</a:t>
            </a:r>
          </a:p>
          <a:p>
            <a:pPr marL="0" lvl="0" indent="0">
              <a:buFontTx/>
              <a:buNone/>
            </a:pPr>
            <a:endParaRPr lang="pt-PT" sz="1200" kern="1200" dirty="0">
              <a:solidFill>
                <a:schemeClr val="tx1"/>
              </a:solidFill>
              <a:effectLst/>
              <a:latin typeface="+mn-lt"/>
              <a:ea typeface="+mn-ea"/>
              <a:cs typeface="+mn-cs"/>
            </a:endParaRPr>
          </a:p>
          <a:p>
            <a:pPr marL="0" lvl="0" indent="0">
              <a:buFontTx/>
              <a:buNone/>
            </a:pPr>
            <a:r>
              <a:rPr lang="pt-PT" dirty="0"/>
              <a:t>O uso de COBI, DTG, BIC, RPV e </a:t>
            </a:r>
            <a:r>
              <a:rPr lang="pt-PT" dirty="0" err="1"/>
              <a:t>IPs</a:t>
            </a:r>
            <a:r>
              <a:rPr lang="pt-PT" dirty="0"/>
              <a:t> está associado a um aumento da creatinina séria / redução da TFG devido a inibição dos transportadores de creatinina no túbulo contornado proximal, sem alterarem a filtração glomerular pelo que recomendam considerar estabelecer um novo ponto de equilíbrio dentro de 1-2 meses</a:t>
            </a:r>
          </a:p>
          <a:p>
            <a:pPr marL="0" lvl="0" indent="0">
              <a:buFontTx/>
              <a:buNone/>
            </a:pPr>
            <a:endParaRPr lang="pt-PT" dirty="0"/>
          </a:p>
        </p:txBody>
      </p:sp>
      <p:sp>
        <p:nvSpPr>
          <p:cNvPr id="4" name="Slide Number Placeholder 3"/>
          <p:cNvSpPr>
            <a:spLocks noGrp="1"/>
          </p:cNvSpPr>
          <p:nvPr>
            <p:ph type="sldNum" sz="quarter" idx="10"/>
          </p:nvPr>
        </p:nvSpPr>
        <p:spPr/>
        <p:txBody>
          <a:bodyPr/>
          <a:lstStyle/>
          <a:p>
            <a:fld id="{327E4B52-0AB4-9744-AAE5-03C07E6AA874}" type="slidenum">
              <a:rPr lang="pt-PT" smtClean="0"/>
              <a:pPr/>
              <a:t>30</a:t>
            </a:fld>
            <a:endParaRPr lang="pt-PT"/>
          </a:p>
        </p:txBody>
      </p:sp>
    </p:spTree>
    <p:extLst>
      <p:ext uri="{BB962C8B-B14F-4D97-AF65-F5344CB8AC3E}">
        <p14:creationId xmlns:p14="http://schemas.microsoft.com/office/powerpoint/2010/main" val="41138684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a:t>Agora,</a:t>
            </a:r>
            <a:r>
              <a:rPr lang="pt-PT" baseline="0" dirty="0"/>
              <a:t> vamos ver alguns estudos que foram apresentados nas conferências mais recentes </a:t>
            </a:r>
          </a:p>
          <a:p>
            <a:r>
              <a:rPr lang="pt-PT" baseline="0" dirty="0"/>
              <a:t>Já falado anteriormente, este estudo apresentado n</a:t>
            </a:r>
            <a:r>
              <a:rPr lang="pt-PT" dirty="0"/>
              <a:t>a</a:t>
            </a:r>
            <a:r>
              <a:rPr lang="pt-PT" baseline="0" dirty="0"/>
              <a:t> última conferência da EACS em Outubro/2021, alertou ao uso de </a:t>
            </a:r>
            <a:r>
              <a:rPr lang="pt-PT" baseline="0" dirty="0" err="1"/>
              <a:t>Abacavir</a:t>
            </a:r>
            <a:r>
              <a:rPr lang="pt-PT" baseline="0" dirty="0"/>
              <a:t> em pessoas com doença renal que era sumamente utilizado nos últimos anos evitando assim a </a:t>
            </a:r>
            <a:r>
              <a:rPr lang="pt-PT" baseline="0" dirty="0" err="1"/>
              <a:t>nefrotoxicidade</a:t>
            </a:r>
            <a:r>
              <a:rPr lang="pt-PT" baseline="0" dirty="0"/>
              <a:t> do TDF, antes da chegada do TAF. Devemos lembrar-nos que estes doentes renais partilham muitos </a:t>
            </a:r>
            <a:r>
              <a:rPr lang="pt-PT" baseline="0" dirty="0" err="1"/>
              <a:t>factores</a:t>
            </a:r>
            <a:r>
              <a:rPr lang="pt-PT" baseline="0" dirty="0"/>
              <a:t> de risco cardiovasculares, aumentando assim o risco de eventos cardiovasculares.</a:t>
            </a:r>
          </a:p>
          <a:p>
            <a:pPr marL="0" marR="0" indent="0" algn="l" defTabSz="457200" rtl="0" eaLnBrk="1" fontAlgn="auto" latinLnBrk="0" hangingPunct="1">
              <a:lnSpc>
                <a:spcPct val="100000"/>
              </a:lnSpc>
              <a:spcBef>
                <a:spcPts val="0"/>
              </a:spcBef>
              <a:spcAft>
                <a:spcPts val="0"/>
              </a:spcAft>
              <a:buClrTx/>
              <a:buSzTx/>
              <a:buFontTx/>
              <a:buNone/>
              <a:tabLst/>
              <a:defRPr/>
            </a:pPr>
            <a:endParaRPr lang="pt-PT" b="1" baseline="0" dirty="0"/>
          </a:p>
          <a:p>
            <a:pPr marL="0" marR="0" indent="0" algn="l" defTabSz="457200" rtl="0" eaLnBrk="1" fontAlgn="auto" latinLnBrk="0" hangingPunct="1">
              <a:lnSpc>
                <a:spcPct val="100000"/>
              </a:lnSpc>
              <a:spcBef>
                <a:spcPts val="0"/>
              </a:spcBef>
              <a:spcAft>
                <a:spcPts val="0"/>
              </a:spcAft>
              <a:buClrTx/>
              <a:buSzTx/>
              <a:buFontTx/>
              <a:buNone/>
              <a:tabLst/>
              <a:defRPr/>
            </a:pPr>
            <a:endParaRPr lang="pt-PT" b="1" dirty="0"/>
          </a:p>
        </p:txBody>
      </p:sp>
      <p:sp>
        <p:nvSpPr>
          <p:cNvPr id="4" name="Slide Number Placeholder 3"/>
          <p:cNvSpPr>
            <a:spLocks noGrp="1"/>
          </p:cNvSpPr>
          <p:nvPr>
            <p:ph type="sldNum" sz="quarter" idx="10"/>
          </p:nvPr>
        </p:nvSpPr>
        <p:spPr/>
        <p:txBody>
          <a:bodyPr/>
          <a:lstStyle/>
          <a:p>
            <a:fld id="{327E4B52-0AB4-9744-AAE5-03C07E6AA874}" type="slidenum">
              <a:rPr lang="pt-PT" smtClean="0"/>
              <a:pPr/>
              <a:t>31</a:t>
            </a:fld>
            <a:endParaRPr lang="pt-PT"/>
          </a:p>
        </p:txBody>
      </p:sp>
    </p:spTree>
    <p:extLst>
      <p:ext uri="{BB962C8B-B14F-4D97-AF65-F5344CB8AC3E}">
        <p14:creationId xmlns:p14="http://schemas.microsoft.com/office/powerpoint/2010/main" val="14788543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r>
              <a:rPr lang="pt-PT" dirty="0"/>
              <a:t>Apresentando </a:t>
            </a:r>
            <a:r>
              <a:rPr lang="pt-PT" baseline="0" dirty="0"/>
              <a:t>dois estudos realizados em pessoais mais velhas:</a:t>
            </a:r>
          </a:p>
          <a:p>
            <a:r>
              <a:rPr lang="pt-PT" baseline="0" dirty="0"/>
              <a:t>- O 1º do italiano  </a:t>
            </a:r>
            <a:r>
              <a:rPr lang="pt-PT" baseline="0" dirty="0" err="1"/>
              <a:t>Lazzaro</a:t>
            </a:r>
            <a:r>
              <a:rPr lang="pt-PT" baseline="0" dirty="0"/>
              <a:t>, publicado em Dezembro de 2021, que acompanharam durante 48 semanas, 147 pacientes dos quais 93, tinham idades superiores aos 55 anos </a:t>
            </a:r>
          </a:p>
          <a:p>
            <a:r>
              <a:rPr lang="pt-PT" baseline="0" dirty="0"/>
              <a:t>Ocorreu a mesma situação que apesar do aumento dos níveis de Creatinina (0.8%) (0.93mg/dl » 1.00mg/dl  com uma variabilidade 0.84-1.12) não houve alteração da taxa de filtração  estimada pela CKD-EPI score mostrando segurança do fármaco na idade. </a:t>
            </a:r>
          </a:p>
          <a:p>
            <a:endParaRPr lang="pt-PT" dirty="0"/>
          </a:p>
          <a:p>
            <a:r>
              <a:rPr lang="pt-PT" dirty="0"/>
              <a:t>Apresentado</a:t>
            </a:r>
            <a:r>
              <a:rPr lang="pt-PT" baseline="0" dirty="0"/>
              <a:t> no IAS 2021, este estudo de </a:t>
            </a:r>
            <a:r>
              <a:rPr lang="pt-PT" baseline="0" dirty="0" err="1"/>
              <a:t>Maggiolo</a:t>
            </a:r>
            <a:r>
              <a:rPr lang="pt-PT" baseline="0" dirty="0"/>
              <a:t> multicêntrico onde acompanhou 86 doentes, tendo uma média de idade de 69 anos (65-80 anos) e avaliaram  a eficácia e segurança da terapêutica BIC/FTC/TAF nestes doentes e que a descida inicial associada à já conhecida inibição da OCT2 que depois das 1ª semanas estabiliza. </a:t>
            </a:r>
          </a:p>
          <a:p>
            <a:endParaRPr lang="pt-PT" baseline="0" dirty="0"/>
          </a:p>
          <a:p>
            <a:endParaRPr lang="pt-PT" baseline="0" dirty="0"/>
          </a:p>
        </p:txBody>
      </p:sp>
      <p:sp>
        <p:nvSpPr>
          <p:cNvPr id="4" name="Marcador de Posição do Número do Diapositivo 3"/>
          <p:cNvSpPr>
            <a:spLocks noGrp="1"/>
          </p:cNvSpPr>
          <p:nvPr>
            <p:ph type="sldNum" sz="quarter" idx="10"/>
          </p:nvPr>
        </p:nvSpPr>
        <p:spPr/>
        <p:txBody>
          <a:bodyPr/>
          <a:lstStyle/>
          <a:p>
            <a:fld id="{1B321539-BBEC-4E0D-BF7E-F6E542FB4B70}" type="slidenum">
              <a:rPr lang="pt-PT" smtClean="0"/>
              <a:pPr/>
              <a:t>32</a:t>
            </a:fld>
            <a:endParaRPr lang="pt-PT"/>
          </a:p>
        </p:txBody>
      </p:sp>
    </p:spTree>
    <p:extLst>
      <p:ext uri="{BB962C8B-B14F-4D97-AF65-F5344CB8AC3E}">
        <p14:creationId xmlns:p14="http://schemas.microsoft.com/office/powerpoint/2010/main" val="29675320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a:t>Apresentado</a:t>
            </a:r>
            <a:r>
              <a:rPr lang="pt-PT" baseline="0" dirty="0"/>
              <a:t> no ID </a:t>
            </a:r>
            <a:r>
              <a:rPr lang="pt-PT" baseline="0" dirty="0" err="1"/>
              <a:t>Week</a:t>
            </a:r>
            <a:r>
              <a:rPr lang="pt-PT" baseline="0" dirty="0"/>
              <a:t> 2020, este estudo de fase 3 de Indira </a:t>
            </a:r>
            <a:r>
              <a:rPr lang="pt-PT" baseline="0" dirty="0" err="1"/>
              <a:t>Brar</a:t>
            </a:r>
            <a:r>
              <a:rPr lang="pt-PT" baseline="0" dirty="0"/>
              <a:t>,</a:t>
            </a:r>
            <a:r>
              <a:rPr lang="pt-PT" i="1" baseline="0" dirty="0"/>
              <a:t> </a:t>
            </a:r>
            <a:r>
              <a:rPr lang="pt-PT" i="1" baseline="0" dirty="0" err="1"/>
              <a:t>et</a:t>
            </a:r>
            <a:r>
              <a:rPr lang="pt-PT" i="1" baseline="0" dirty="0"/>
              <a:t> al.</a:t>
            </a:r>
            <a:r>
              <a:rPr lang="pt-PT" baseline="0" dirty="0"/>
              <a:t> tendo mostrado que pessoas com HIV que fizeram o </a:t>
            </a:r>
            <a:r>
              <a:rPr lang="pt-PT" i="1" baseline="0" dirty="0" err="1"/>
              <a:t>switch</a:t>
            </a:r>
            <a:r>
              <a:rPr lang="pt-PT" baseline="0" dirty="0"/>
              <a:t> de DTG/ABC/3TC demonstraram  boa segurança e tolerabilidade às 168 semanas, sem descontinuações por efeitos secundários renais nem casos de </a:t>
            </a:r>
            <a:r>
              <a:rPr lang="pt-PT" baseline="0" dirty="0" err="1"/>
              <a:t>tubulopatia</a:t>
            </a:r>
            <a:r>
              <a:rPr lang="pt-PT" baseline="0" dirty="0"/>
              <a:t> renal proximal </a:t>
            </a:r>
          </a:p>
          <a:p>
            <a:endParaRPr lang="pt-PT" dirty="0"/>
          </a:p>
        </p:txBody>
      </p:sp>
      <p:sp>
        <p:nvSpPr>
          <p:cNvPr id="4" name="Marcador de Posição do Número do Diapositivo 3"/>
          <p:cNvSpPr>
            <a:spLocks noGrp="1"/>
          </p:cNvSpPr>
          <p:nvPr>
            <p:ph type="sldNum" sz="quarter" idx="10"/>
          </p:nvPr>
        </p:nvSpPr>
        <p:spPr/>
        <p:txBody>
          <a:bodyPr/>
          <a:lstStyle/>
          <a:p>
            <a:fld id="{327E4B52-0AB4-9744-AAE5-03C07E6AA874}" type="slidenum">
              <a:rPr lang="pt-PT" smtClean="0"/>
              <a:pPr/>
              <a:t>33</a:t>
            </a:fld>
            <a:endParaRPr lang="pt-PT"/>
          </a:p>
        </p:txBody>
      </p:sp>
    </p:spTree>
    <p:extLst>
      <p:ext uri="{BB962C8B-B14F-4D97-AF65-F5344CB8AC3E}">
        <p14:creationId xmlns:p14="http://schemas.microsoft.com/office/powerpoint/2010/main" val="2999753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a:t>Também no CROI foram apresentados dados de 5 anos de follow-up de B/F/TAF em doentes </a:t>
            </a:r>
            <a:r>
              <a:rPr lang="pt-PT" i="1" dirty="0"/>
              <a:t>naïve</a:t>
            </a:r>
            <a:r>
              <a:rPr lang="pt-PT" dirty="0"/>
              <a:t> – estudos 1489 e 1490.</a:t>
            </a:r>
          </a:p>
        </p:txBody>
      </p:sp>
      <p:sp>
        <p:nvSpPr>
          <p:cNvPr id="4" name="Slide Number Placeholder 3"/>
          <p:cNvSpPr>
            <a:spLocks noGrp="1"/>
          </p:cNvSpPr>
          <p:nvPr>
            <p:ph type="sldNum" sz="quarter" idx="10"/>
          </p:nvPr>
        </p:nvSpPr>
        <p:spPr/>
        <p:txBody>
          <a:bodyPr/>
          <a:lstStyle/>
          <a:p>
            <a:fld id="{327E4B52-0AB4-9744-AAE5-03C07E6AA874}" type="slidenum">
              <a:rPr lang="pt-PT" smtClean="0"/>
              <a:pPr/>
              <a:t>34</a:t>
            </a:fld>
            <a:endParaRPr lang="pt-PT"/>
          </a:p>
        </p:txBody>
      </p:sp>
    </p:spTree>
    <p:extLst>
      <p:ext uri="{BB962C8B-B14F-4D97-AF65-F5344CB8AC3E}">
        <p14:creationId xmlns:p14="http://schemas.microsoft.com/office/powerpoint/2010/main" val="20749484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7675" y="714375"/>
            <a:ext cx="6365875" cy="35814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1256248">
              <a:defRPr/>
            </a:pPr>
            <a:fld id="{B7F87559-B3B0-45DA-A913-E02DE51FD038}" type="slidenum">
              <a:rPr lang="en-US">
                <a:solidFill>
                  <a:prstClr val="black"/>
                </a:solidFill>
                <a:latin typeface="Calibri"/>
              </a:rPr>
              <a:pPr defTabSz="1256248">
                <a:defRPr/>
              </a:pPr>
              <a:t>35</a:t>
            </a:fld>
            <a:endParaRPr lang="en-US">
              <a:solidFill>
                <a:prstClr val="black"/>
              </a:solidFill>
              <a:latin typeface="Calibri"/>
            </a:endParaRPr>
          </a:p>
        </p:txBody>
      </p:sp>
    </p:spTree>
    <p:extLst>
      <p:ext uri="{BB962C8B-B14F-4D97-AF65-F5344CB8AC3E}">
        <p14:creationId xmlns:p14="http://schemas.microsoft.com/office/powerpoint/2010/main" val="35733514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a:t>Outra</a:t>
            </a:r>
            <a:r>
              <a:rPr lang="pt-PT" baseline="0" dirty="0"/>
              <a:t> problemática nos doentes VIH é a patologia óssea, já que os</a:t>
            </a:r>
            <a:r>
              <a:rPr lang="pt-PT" dirty="0"/>
              <a:t> riscos de qualquer fratura ou a sua fragilidade aumenta 1,5 vezes, enquanto o risco de uma fratura da anca  aumentada 4 vezes em comparação com a</a:t>
            </a:r>
            <a:r>
              <a:rPr lang="pt-PT" baseline="0" dirty="0"/>
              <a:t> restante população segundo o estudo de </a:t>
            </a:r>
            <a:r>
              <a:rPr lang="pt-PT" sz="1200" b="0" i="0" u="none" strike="noStrike" kern="1200" baseline="0" dirty="0" err="1">
                <a:solidFill>
                  <a:schemeClr val="tx1"/>
                </a:solidFill>
                <a:latin typeface="+mn-lt"/>
                <a:ea typeface="+mn-ea"/>
                <a:cs typeface="+mn-cs"/>
              </a:rPr>
              <a:t>Starup</a:t>
            </a:r>
            <a:r>
              <a:rPr lang="pt-PT" sz="1200" b="0" i="0" u="none" strike="noStrike" kern="1200" baseline="0" dirty="0">
                <a:solidFill>
                  <a:schemeClr val="tx1"/>
                </a:solidFill>
                <a:latin typeface="+mn-lt"/>
                <a:ea typeface="+mn-ea"/>
                <a:cs typeface="+mn-cs"/>
              </a:rPr>
              <a:t>-Linde </a:t>
            </a:r>
            <a:r>
              <a:rPr lang="pt-PT" sz="1200" b="0" i="1" u="none" strike="noStrike" kern="1200" baseline="0" dirty="0" err="1">
                <a:solidFill>
                  <a:schemeClr val="tx1"/>
                </a:solidFill>
                <a:latin typeface="+mn-lt"/>
                <a:ea typeface="+mn-ea"/>
                <a:cs typeface="+mn-cs"/>
              </a:rPr>
              <a:t>et</a:t>
            </a:r>
            <a:r>
              <a:rPr lang="pt-PT" sz="1200" b="0" i="1" u="none" strike="noStrike" kern="1200" baseline="0" dirty="0">
                <a:solidFill>
                  <a:schemeClr val="tx1"/>
                </a:solidFill>
                <a:latin typeface="+mn-lt"/>
                <a:ea typeface="+mn-ea"/>
                <a:cs typeface="+mn-cs"/>
              </a:rPr>
              <a:t> al. </a:t>
            </a:r>
            <a:r>
              <a:rPr lang="pt-PT" sz="1200" b="0" i="0" u="none" strike="noStrike" kern="1200" baseline="0" dirty="0">
                <a:solidFill>
                  <a:schemeClr val="tx1"/>
                </a:solidFill>
                <a:latin typeface="+mn-lt"/>
                <a:ea typeface="+mn-ea"/>
                <a:cs typeface="+mn-cs"/>
              </a:rPr>
              <a:t>Management </a:t>
            </a:r>
            <a:r>
              <a:rPr lang="pt-PT" sz="1200" b="0" i="0" u="none" strike="noStrike" kern="1200" baseline="0" dirty="0" err="1">
                <a:solidFill>
                  <a:schemeClr val="tx1"/>
                </a:solidFill>
                <a:latin typeface="+mn-lt"/>
                <a:ea typeface="+mn-ea"/>
                <a:cs typeface="+mn-cs"/>
              </a:rPr>
              <a:t>of</a:t>
            </a:r>
            <a:r>
              <a:rPr lang="pt-PT"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Osteoporosis in Patients Living With HIV-A Systematic Review </a:t>
            </a:r>
            <a:r>
              <a:rPr lang="en-US" sz="1200" b="0" i="0" u="none" strike="noStrike" kern="1200" baseline="0" dirty="0" err="1">
                <a:solidFill>
                  <a:schemeClr val="tx1"/>
                </a:solidFill>
                <a:latin typeface="+mn-lt"/>
                <a:ea typeface="+mn-ea"/>
                <a:cs typeface="+mn-cs"/>
              </a:rPr>
              <a:t>andMeta</a:t>
            </a:r>
            <a:r>
              <a:rPr lang="en-US" sz="1200" b="0" i="0" u="none" strike="noStrike" kern="1200" baseline="0" dirty="0">
                <a:solidFill>
                  <a:schemeClr val="tx1"/>
                </a:solidFill>
                <a:latin typeface="+mn-lt"/>
                <a:ea typeface="+mn-ea"/>
                <a:cs typeface="+mn-cs"/>
              </a:rPr>
              <a:t>-analysis, </a:t>
            </a:r>
            <a:r>
              <a:rPr lang="en-US" sz="1200" b="0" i="0" u="none" strike="noStrike" kern="1200" baseline="0" dirty="0" err="1">
                <a:solidFill>
                  <a:schemeClr val="tx1"/>
                </a:solidFill>
                <a:latin typeface="+mn-lt"/>
                <a:ea typeface="+mn-ea"/>
                <a:cs typeface="+mn-cs"/>
              </a:rPr>
              <a:t>publicado</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em</a:t>
            </a:r>
            <a:r>
              <a:rPr lang="en-US" sz="1200" b="0" i="0" u="none" strike="noStrike" kern="1200" baseline="0" dirty="0">
                <a:solidFill>
                  <a:schemeClr val="tx1"/>
                </a:solidFill>
                <a:latin typeface="+mn-lt"/>
                <a:ea typeface="+mn-ea"/>
                <a:cs typeface="+mn-cs"/>
              </a:rPr>
              <a:t> 2020.</a:t>
            </a:r>
          </a:p>
          <a:p>
            <a:endParaRPr lang="pt-PT" sz="1200" u="none" kern="1200" dirty="0">
              <a:solidFill>
                <a:schemeClr val="tx1"/>
              </a:solidFill>
              <a:effectLst/>
              <a:latin typeface="+mn-lt"/>
              <a:ea typeface="+mn-ea"/>
              <a:cs typeface="+mn-cs"/>
            </a:endParaRPr>
          </a:p>
          <a:p>
            <a:r>
              <a:rPr lang="pt-PT" sz="1200" u="none" kern="1200" dirty="0">
                <a:solidFill>
                  <a:schemeClr val="tx1"/>
                </a:solidFill>
                <a:effectLst/>
                <a:latin typeface="+mn-lt"/>
                <a:ea typeface="+mn-ea"/>
                <a:cs typeface="+mn-cs"/>
              </a:rPr>
              <a:t>T-score:</a:t>
            </a:r>
            <a:r>
              <a:rPr lang="pt-PT" sz="1200" u="none" kern="1200" baseline="0" dirty="0">
                <a:solidFill>
                  <a:schemeClr val="tx1"/>
                </a:solidFill>
                <a:effectLst/>
                <a:latin typeface="+mn-lt"/>
                <a:ea typeface="+mn-ea"/>
                <a:cs typeface="+mn-cs"/>
              </a:rPr>
              <a:t> comparação da DMO com um indivíduo saudável do mesmo sexo e com 30 anos, expressa em desvios-padrão</a:t>
            </a:r>
          </a:p>
          <a:p>
            <a:r>
              <a:rPr lang="pt-PT" sz="1200" u="none" kern="1200" dirty="0">
                <a:solidFill>
                  <a:schemeClr val="tx1"/>
                </a:solidFill>
                <a:effectLst/>
                <a:latin typeface="+mn-lt"/>
                <a:ea typeface="+mn-ea"/>
                <a:cs typeface="+mn-cs"/>
              </a:rPr>
              <a:t>Z-score:</a:t>
            </a:r>
            <a:r>
              <a:rPr lang="pt-PT" sz="1200" u="none" kern="1200" baseline="0" dirty="0">
                <a:solidFill>
                  <a:schemeClr val="tx1"/>
                </a:solidFill>
                <a:effectLst/>
                <a:latin typeface="+mn-lt"/>
                <a:ea typeface="+mn-ea"/>
                <a:cs typeface="+mn-cs"/>
              </a:rPr>
              <a:t> comparação da DMO com um indivíduo do mesmo sexo e idade, expressa em desvios-padrão</a:t>
            </a:r>
          </a:p>
          <a:p>
            <a:endParaRPr lang="pt-PT" sz="1200" u="none"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pt-PT" sz="1200" b="0" u="none" kern="1200" dirty="0" err="1">
                <a:solidFill>
                  <a:schemeClr val="tx1"/>
                </a:solidFill>
                <a:effectLst/>
                <a:latin typeface="+mn-lt"/>
                <a:ea typeface="+mn-ea"/>
                <a:cs typeface="+mn-cs"/>
              </a:rPr>
              <a:t>Osteopénia</a:t>
            </a:r>
            <a:r>
              <a:rPr lang="pt-PT" sz="1200" b="0" u="none" kern="1200" dirty="0">
                <a:solidFill>
                  <a:schemeClr val="tx1"/>
                </a:solidFill>
                <a:effectLst/>
                <a:latin typeface="+mn-lt"/>
                <a:ea typeface="+mn-ea"/>
                <a:cs typeface="+mn-cs"/>
              </a:rPr>
              <a:t>:</a:t>
            </a:r>
            <a:r>
              <a:rPr lang="pt-PT" sz="1200" u="none" kern="1200" baseline="0" dirty="0">
                <a:solidFill>
                  <a:schemeClr val="tx1"/>
                </a:solidFill>
                <a:effectLst/>
                <a:latin typeface="+mn-lt"/>
                <a:ea typeface="+mn-ea"/>
                <a:cs typeface="+mn-cs"/>
              </a:rPr>
              <a:t> T-</a:t>
            </a:r>
            <a:r>
              <a:rPr lang="pt-PT" sz="1200" kern="1200" dirty="0">
                <a:solidFill>
                  <a:schemeClr val="tx1"/>
                </a:solidFill>
                <a:effectLst/>
                <a:latin typeface="+mn-lt"/>
                <a:ea typeface="+mn-ea"/>
                <a:cs typeface="+mn-cs"/>
              </a:rPr>
              <a:t>score DMO entre -1,0 e -2,5</a:t>
            </a:r>
            <a:endParaRPr lang="pt-PT" sz="1200" u="none" kern="1200" dirty="0">
              <a:solidFill>
                <a:schemeClr val="tx1"/>
              </a:solidFill>
              <a:effectLst/>
              <a:latin typeface="+mn-lt"/>
              <a:ea typeface="+mn-ea"/>
              <a:cs typeface="+mn-cs"/>
            </a:endParaRPr>
          </a:p>
          <a:p>
            <a:endParaRPr lang="pt-PT" sz="1200" u="none" kern="1200" dirty="0">
              <a:solidFill>
                <a:schemeClr val="tx1"/>
              </a:solidFill>
              <a:effectLst/>
              <a:latin typeface="+mn-lt"/>
              <a:ea typeface="+mn-ea"/>
              <a:cs typeface="+mn-cs"/>
            </a:endParaRPr>
          </a:p>
          <a:p>
            <a:endParaRPr lang="pt-PT" sz="1200" u="none" kern="1200" dirty="0">
              <a:solidFill>
                <a:schemeClr val="tx1"/>
              </a:solidFill>
              <a:effectLst/>
              <a:latin typeface="+mn-lt"/>
              <a:ea typeface="+mn-ea"/>
              <a:cs typeface="+mn-cs"/>
            </a:endParaRPr>
          </a:p>
          <a:p>
            <a:r>
              <a:rPr lang="pt-PT" sz="1200" u="none" kern="1200" dirty="0">
                <a:solidFill>
                  <a:schemeClr val="tx1"/>
                </a:solidFill>
                <a:effectLst/>
                <a:latin typeface="+mn-lt"/>
                <a:ea typeface="+mn-ea"/>
                <a:cs typeface="+mn-cs"/>
              </a:rPr>
              <a:t>Características:</a:t>
            </a:r>
          </a:p>
          <a:p>
            <a:pPr marL="171450" lvl="0" indent="-171450">
              <a:buFontTx/>
              <a:buChar char="-"/>
            </a:pPr>
            <a:r>
              <a:rPr lang="pt-PT" sz="1200" kern="1200" dirty="0">
                <a:solidFill>
                  <a:schemeClr val="tx1"/>
                </a:solidFill>
                <a:effectLst/>
                <a:latin typeface="+mn-lt"/>
                <a:ea typeface="+mn-ea"/>
                <a:cs typeface="+mn-cs"/>
              </a:rPr>
              <a:t>Massa óssea reduzida</a:t>
            </a:r>
          </a:p>
          <a:p>
            <a:pPr marL="171450" lvl="0" indent="-171450">
              <a:buFontTx/>
              <a:buChar char="-"/>
            </a:pPr>
            <a:r>
              <a:rPr lang="pt-PT" sz="1200" kern="1200" dirty="0">
                <a:solidFill>
                  <a:schemeClr val="tx1"/>
                </a:solidFill>
                <a:effectLst/>
                <a:latin typeface="+mn-lt"/>
                <a:ea typeface="+mn-ea"/>
                <a:cs typeface="+mn-cs"/>
              </a:rPr>
              <a:t>Etiologia multifatorial</a:t>
            </a:r>
          </a:p>
          <a:p>
            <a:pPr marL="171450" lvl="0" indent="-171450">
              <a:buFontTx/>
              <a:buChar char="-"/>
            </a:pPr>
            <a:r>
              <a:rPr lang="pt-PT" sz="1200" kern="1200" dirty="0">
                <a:solidFill>
                  <a:schemeClr val="tx1"/>
                </a:solidFill>
                <a:effectLst/>
                <a:latin typeface="+mn-lt"/>
                <a:ea typeface="+mn-ea"/>
                <a:cs typeface="+mn-cs"/>
              </a:rPr>
              <a:t>Perda de DMO observada com o início de </a:t>
            </a:r>
            <a:r>
              <a:rPr lang="pt-PT" sz="1200" kern="1200" dirty="0" err="1">
                <a:solidFill>
                  <a:schemeClr val="tx1"/>
                </a:solidFill>
                <a:effectLst/>
                <a:latin typeface="+mn-lt"/>
                <a:ea typeface="+mn-ea"/>
                <a:cs typeface="+mn-cs"/>
              </a:rPr>
              <a:t>TARc</a:t>
            </a:r>
            <a:r>
              <a:rPr lang="pt-PT" sz="1200" kern="1200" dirty="0">
                <a:solidFill>
                  <a:schemeClr val="tx1"/>
                </a:solidFill>
                <a:effectLst/>
                <a:latin typeface="+mn-lt"/>
                <a:ea typeface="+mn-ea"/>
                <a:cs typeface="+mn-cs"/>
              </a:rPr>
              <a:t> (nomeadamente durante o 1º ano), maior perda de DMO com o início de alguns </a:t>
            </a:r>
            <a:r>
              <a:rPr lang="pt-PT" sz="1200" kern="1200" dirty="0" err="1">
                <a:solidFill>
                  <a:schemeClr val="tx1"/>
                </a:solidFill>
                <a:effectLst/>
                <a:latin typeface="+mn-lt"/>
                <a:ea typeface="+mn-ea"/>
                <a:cs typeface="+mn-cs"/>
              </a:rPr>
              <a:t>TARc</a:t>
            </a:r>
            <a:endParaRPr lang="pt-PT" sz="1200" kern="1200" dirty="0">
              <a:solidFill>
                <a:schemeClr val="tx1"/>
              </a:solidFill>
              <a:effectLst/>
              <a:latin typeface="+mn-lt"/>
              <a:ea typeface="+mn-ea"/>
              <a:cs typeface="+mn-cs"/>
            </a:endParaRPr>
          </a:p>
        </p:txBody>
      </p:sp>
      <p:sp>
        <p:nvSpPr>
          <p:cNvPr id="4" name="Marcador de Posição do Número do Diapositivo 3"/>
          <p:cNvSpPr>
            <a:spLocks noGrp="1"/>
          </p:cNvSpPr>
          <p:nvPr>
            <p:ph type="sldNum" sz="quarter" idx="10"/>
          </p:nvPr>
        </p:nvSpPr>
        <p:spPr/>
        <p:txBody>
          <a:bodyPr/>
          <a:lstStyle/>
          <a:p>
            <a:fld id="{327E4B52-0AB4-9744-AAE5-03C07E6AA874}" type="slidenum">
              <a:rPr lang="pt-PT" smtClean="0"/>
              <a:pPr/>
              <a:t>36</a:t>
            </a:fld>
            <a:endParaRPr lang="pt-PT"/>
          </a:p>
        </p:txBody>
      </p:sp>
    </p:spTree>
    <p:extLst>
      <p:ext uri="{BB962C8B-B14F-4D97-AF65-F5344CB8AC3E}">
        <p14:creationId xmlns:p14="http://schemas.microsoft.com/office/powerpoint/2010/main" val="5224870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t-PT" sz="1200" kern="1200" dirty="0">
                <a:solidFill>
                  <a:schemeClr val="tx1"/>
                </a:solidFill>
                <a:effectLst/>
                <a:latin typeface="+mn-lt"/>
                <a:ea typeface="+mn-ea"/>
                <a:cs typeface="+mn-cs"/>
              </a:rPr>
              <a:t>Podemos</a:t>
            </a:r>
            <a:r>
              <a:rPr lang="pt-PT" sz="1200" kern="1200" baseline="0" dirty="0">
                <a:solidFill>
                  <a:schemeClr val="tx1"/>
                </a:solidFill>
                <a:effectLst/>
                <a:latin typeface="+mn-lt"/>
                <a:ea typeface="+mn-ea"/>
                <a:cs typeface="+mn-cs"/>
              </a:rPr>
              <a:t> e</a:t>
            </a:r>
            <a:r>
              <a:rPr lang="pt-PT" sz="1200" kern="1200" dirty="0">
                <a:solidFill>
                  <a:schemeClr val="tx1"/>
                </a:solidFill>
                <a:effectLst/>
                <a:latin typeface="+mn-lt"/>
                <a:ea typeface="+mn-ea"/>
                <a:cs typeface="+mn-cs"/>
              </a:rPr>
              <a:t>stimar o risco de fractura utilizando o </a:t>
            </a:r>
            <a:r>
              <a:rPr lang="pt-PT" sz="1200" b="1" kern="1200" dirty="0">
                <a:solidFill>
                  <a:schemeClr val="tx1"/>
                </a:solidFill>
                <a:effectLst/>
                <a:latin typeface="+mn-lt"/>
                <a:ea typeface="+mn-ea"/>
                <a:cs typeface="+mn-cs"/>
              </a:rPr>
              <a:t>FRAX</a:t>
            </a:r>
            <a:r>
              <a:rPr lang="pt-PT" sz="1200" kern="1200" dirty="0">
                <a:solidFill>
                  <a:schemeClr val="tx1"/>
                </a:solidFill>
                <a:effectLst/>
                <a:latin typeface="+mn-lt"/>
                <a:ea typeface="+mn-ea"/>
                <a:cs typeface="+mn-cs"/>
              </a:rPr>
              <a:t> em pessoas &gt; 40 anos, baseando-se na história clínica e exame objectivo</a:t>
            </a:r>
          </a:p>
          <a:p>
            <a:pPr marL="0" marR="0" lvl="0" indent="0" algn="l" defTabSz="457200" rtl="0" eaLnBrk="1" fontAlgn="auto" latinLnBrk="0" hangingPunct="1">
              <a:lnSpc>
                <a:spcPct val="100000"/>
              </a:lnSpc>
              <a:spcBef>
                <a:spcPts val="0"/>
              </a:spcBef>
              <a:spcAft>
                <a:spcPts val="0"/>
              </a:spcAft>
              <a:buClrTx/>
              <a:buSzTx/>
              <a:buFontTx/>
              <a:buNone/>
              <a:tabLst/>
              <a:defRPr/>
            </a:pPr>
            <a:r>
              <a:rPr lang="pt-PT" sz="1200" kern="1200" dirty="0">
                <a:solidFill>
                  <a:schemeClr val="tx1"/>
                </a:solidFill>
                <a:effectLst/>
                <a:latin typeface="+mn-lt"/>
                <a:ea typeface="+mn-ea"/>
                <a:cs typeface="+mn-cs"/>
              </a:rPr>
              <a:t>https://www.sheffield.ac.uk/FRAX/tool.aspx?country=53</a:t>
            </a:r>
          </a:p>
          <a:p>
            <a:pPr marL="0" marR="0" lvl="0" indent="0" algn="l" defTabSz="457200" rtl="0" eaLnBrk="1" fontAlgn="auto" latinLnBrk="0" hangingPunct="1">
              <a:lnSpc>
                <a:spcPct val="100000"/>
              </a:lnSpc>
              <a:spcBef>
                <a:spcPts val="0"/>
              </a:spcBef>
              <a:spcAft>
                <a:spcPts val="0"/>
              </a:spcAft>
              <a:buClrTx/>
              <a:buSzTx/>
              <a:buFontTx/>
              <a:buNone/>
              <a:tabLst/>
              <a:defRPr/>
            </a:pPr>
            <a:endParaRPr lang="pt-PT"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pt-PT" sz="1200" kern="1200" dirty="0">
                <a:solidFill>
                  <a:schemeClr val="tx1"/>
                </a:solidFill>
                <a:effectLst/>
                <a:latin typeface="+mn-lt"/>
                <a:ea typeface="+mn-ea"/>
                <a:cs typeface="+mn-cs"/>
              </a:rPr>
              <a:t>Esta ferramenta que inclui os factores de risco clássicos: idade avançada, sexo feminino, hipogonadismo, história familiar de fratura da anca, baixo IMC (≤ 19 kg/m2), défice vitamina D, tabagismo, sedentarismo, história de fraturas de baixo impacto, excesso de álcool (&gt; 3 unidades/dia), exposição a corticóides (minimo PDN 5 mg/dia ou equivalente por &gt; 3 meses)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pt-PT"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pt-PT" sz="1200" kern="1200" dirty="0">
                <a:solidFill>
                  <a:schemeClr val="tx1"/>
                </a:solidFill>
                <a:effectLst/>
                <a:latin typeface="+mn-lt"/>
                <a:ea typeface="+mn-ea"/>
                <a:cs typeface="+mn-cs"/>
              </a:rPr>
              <a:t>O</a:t>
            </a:r>
            <a:r>
              <a:rPr lang="pt-PT" sz="1200" kern="1200" baseline="0" dirty="0">
                <a:solidFill>
                  <a:schemeClr val="tx1"/>
                </a:solidFill>
                <a:effectLst/>
                <a:latin typeface="+mn-lt"/>
                <a:ea typeface="+mn-ea"/>
                <a:cs typeface="+mn-cs"/>
              </a:rPr>
              <a:t> cálculo traduz-se </a:t>
            </a:r>
            <a:r>
              <a:rPr lang="pt-PT" sz="1200" kern="1200" dirty="0">
                <a:solidFill>
                  <a:schemeClr val="tx1"/>
                </a:solidFill>
                <a:effectLst/>
                <a:latin typeface="+mn-lt"/>
                <a:ea typeface="+mn-ea"/>
                <a:cs typeface="+mn-cs"/>
              </a:rPr>
              <a:t>numa </a:t>
            </a:r>
            <a:r>
              <a:rPr lang="pt-PT" sz="1200" kern="1200" baseline="0" dirty="0">
                <a:solidFill>
                  <a:schemeClr val="tx1"/>
                </a:solidFill>
                <a:effectLst/>
                <a:latin typeface="+mn-lt"/>
                <a:ea typeface="+mn-ea"/>
                <a:cs typeface="+mn-cs"/>
              </a:rPr>
              <a:t>percentagem de risco de desenvolver uma fractura osteoporótica major e fractura da anca a 10 anos. </a:t>
            </a:r>
            <a:r>
              <a:rPr lang="pt-PT" sz="1200" kern="1200" dirty="0">
                <a:solidFill>
                  <a:schemeClr val="tx1"/>
                </a:solidFill>
                <a:effectLst/>
                <a:latin typeface="+mn-lt"/>
                <a:ea typeface="+mn-ea"/>
                <a:cs typeface="+mn-cs"/>
              </a:rPr>
              <a:t>O risco em pessoas PVVIH poderá estar subestimado </a:t>
            </a:r>
            <a:r>
              <a:rPr lang="pt-PT" sz="1200" kern="1200" dirty="0">
                <a:solidFill>
                  <a:schemeClr val="tx1"/>
                </a:solidFill>
                <a:effectLst/>
                <a:latin typeface="+mn-lt"/>
                <a:ea typeface="+mn-ea"/>
                <a:cs typeface="+mn-cs"/>
                <a:sym typeface="Wingdings"/>
              </a:rPr>
              <a:t> </a:t>
            </a:r>
            <a:r>
              <a:rPr lang="pt-PT" sz="1200" kern="1200" dirty="0">
                <a:solidFill>
                  <a:schemeClr val="tx1"/>
                </a:solidFill>
                <a:effectLst/>
                <a:latin typeface="+mn-lt"/>
                <a:ea typeface="+mn-ea"/>
                <a:cs typeface="+mn-cs"/>
              </a:rPr>
              <a:t>considerar VIH como causa de osteoporose secundária.</a:t>
            </a:r>
          </a:p>
          <a:p>
            <a:pPr marL="0" marR="0" lvl="0" indent="0" algn="l" defTabSz="457200" rtl="0" eaLnBrk="1" fontAlgn="auto" latinLnBrk="0" hangingPunct="1">
              <a:lnSpc>
                <a:spcPct val="100000"/>
              </a:lnSpc>
              <a:spcBef>
                <a:spcPts val="0"/>
              </a:spcBef>
              <a:spcAft>
                <a:spcPts val="0"/>
              </a:spcAft>
              <a:buClrTx/>
              <a:buSzTx/>
              <a:buFontTx/>
              <a:buNone/>
              <a:tabLst/>
              <a:defRPr/>
            </a:pPr>
            <a:endParaRPr lang="pt-PT"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5CAD5B1-5DD2-EB41-A37B-2EAED5DDE609}" type="slidenum">
              <a:rPr lang="pt-PT" smtClean="0"/>
              <a:pPr/>
              <a:t>37</a:t>
            </a:fld>
            <a:endParaRPr lang="pt-PT"/>
          </a:p>
        </p:txBody>
      </p:sp>
    </p:spTree>
    <p:extLst>
      <p:ext uri="{BB962C8B-B14F-4D97-AF65-F5344CB8AC3E}">
        <p14:creationId xmlns:p14="http://schemas.microsoft.com/office/powerpoint/2010/main" val="32780875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t-PT" sz="1200" kern="1200" dirty="0">
                <a:solidFill>
                  <a:schemeClr val="tx1"/>
                </a:solidFill>
                <a:effectLst/>
                <a:latin typeface="+mn-lt"/>
                <a:ea typeface="+mn-ea"/>
                <a:cs typeface="+mn-cs"/>
              </a:rPr>
              <a:t>DEXA: Dual-Energy X-ray Absorptiometry</a:t>
            </a:r>
          </a:p>
          <a:p>
            <a:pPr marL="0" marR="0" lvl="0" indent="0" algn="l" defTabSz="457200" rtl="0" eaLnBrk="1" fontAlgn="auto" latinLnBrk="0" hangingPunct="1">
              <a:lnSpc>
                <a:spcPct val="100000"/>
              </a:lnSpc>
              <a:spcBef>
                <a:spcPts val="0"/>
              </a:spcBef>
              <a:spcAft>
                <a:spcPts val="0"/>
              </a:spcAft>
              <a:buClrTx/>
              <a:buSzTx/>
              <a:buFontTx/>
              <a:buNone/>
              <a:tabLst/>
              <a:defRPr/>
            </a:pPr>
            <a:r>
              <a:rPr lang="pt-PT" sz="1200" kern="1200" dirty="0">
                <a:solidFill>
                  <a:schemeClr val="tx1"/>
                </a:solidFill>
                <a:effectLst/>
                <a:latin typeface="+mn-lt"/>
                <a:ea typeface="+mn-ea"/>
                <a:cs typeface="+mn-cs"/>
              </a:rPr>
              <a:t>FRAT: Falls Risk Assessment Tool</a:t>
            </a:r>
          </a:p>
          <a:p>
            <a:pPr marL="0" marR="0" lvl="0" indent="0" algn="l" defTabSz="457200" rtl="0" eaLnBrk="1" fontAlgn="auto" latinLnBrk="0" hangingPunct="1">
              <a:lnSpc>
                <a:spcPct val="100000"/>
              </a:lnSpc>
              <a:spcBef>
                <a:spcPts val="0"/>
              </a:spcBef>
              <a:spcAft>
                <a:spcPts val="0"/>
              </a:spcAft>
              <a:buClrTx/>
              <a:buSzTx/>
              <a:buFontTx/>
              <a:buNone/>
              <a:tabLst/>
              <a:defRPr/>
            </a:pPr>
            <a:endParaRPr lang="pt-PT"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pt-PT" sz="1200" kern="1200" dirty="0">
                <a:solidFill>
                  <a:schemeClr val="tx1"/>
                </a:solidFill>
                <a:effectLst/>
                <a:latin typeface="+mn-lt"/>
                <a:ea typeface="+mn-ea"/>
                <a:cs typeface="+mn-cs"/>
              </a:rPr>
              <a:t>Devemos ponderar DEXA em todos os que tenham estes factores de risco antes de iniciar a TARc.</a:t>
            </a:r>
          </a:p>
          <a:p>
            <a:pPr marL="0" marR="0" lvl="0" indent="0" algn="l" defTabSz="457200" rtl="0" eaLnBrk="1" fontAlgn="auto" latinLnBrk="0" hangingPunct="1">
              <a:lnSpc>
                <a:spcPct val="100000"/>
              </a:lnSpc>
              <a:spcBef>
                <a:spcPts val="0"/>
              </a:spcBef>
              <a:spcAft>
                <a:spcPts val="0"/>
              </a:spcAft>
              <a:buClrTx/>
              <a:buSzTx/>
              <a:buFontTx/>
              <a:buNone/>
              <a:tabLst/>
              <a:defRPr/>
            </a:pPr>
            <a:r>
              <a:rPr lang="pt-PT" sz="1200" kern="1200" dirty="0">
                <a:solidFill>
                  <a:schemeClr val="tx1"/>
                </a:solidFill>
                <a:effectLst/>
                <a:latin typeface="+mn-lt"/>
                <a:ea typeface="+mn-ea"/>
                <a:cs typeface="+mn-cs"/>
              </a:rPr>
              <a:t>Se DEXA com T-score normal, repetir após 3-5 anos nos grupos de risco 1, 2 e 5; sem necessidade de repetição com DEXA nos grupos de risco 3 e 4 a não ser que haja mudança nos fatores de risco; repetir apenas no grupo 7 se uso continuado de corticóides.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pt-PT"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pt-PT" sz="1200" kern="1200" dirty="0">
                <a:solidFill>
                  <a:schemeClr val="tx1"/>
                </a:solidFill>
                <a:effectLst/>
                <a:latin typeface="+mn-lt"/>
                <a:ea typeface="+mn-ea"/>
                <a:cs typeface="+mn-cs"/>
              </a:rPr>
              <a:t>Adicionar DEXA aos resultados de FRAX® para melhor a avaliação do risco de fracturas.</a:t>
            </a:r>
          </a:p>
          <a:p>
            <a:r>
              <a:rPr lang="pt-PT" sz="1200" kern="1200" dirty="0">
                <a:solidFill>
                  <a:schemeClr val="tx1"/>
                </a:solidFill>
                <a:effectLst/>
                <a:latin typeface="+mn-lt"/>
                <a:ea typeface="+mn-ea"/>
                <a:cs typeface="+mn-cs"/>
              </a:rPr>
              <a:t>Ao incluir a DMO na FRAX, responder sim na opção causa secundária não irá ser considerado no algoritmo FRAX, uma vez que assume que a osteoporose secundária afecta o risco de fratura por si só em função da DMO. Contudo, se a contribuição da infeção por VIH no risco de fratura</a:t>
            </a:r>
            <a:r>
              <a:rPr lang="pt-PT" sz="1200" kern="1200" baseline="0" dirty="0">
                <a:solidFill>
                  <a:schemeClr val="tx1"/>
                </a:solidFill>
                <a:effectLst/>
                <a:latin typeface="+mn-lt"/>
                <a:ea typeface="+mn-ea"/>
                <a:cs typeface="+mn-cs"/>
              </a:rPr>
              <a:t> </a:t>
            </a:r>
            <a:r>
              <a:rPr lang="pt-PT" sz="1200" kern="1200" dirty="0">
                <a:solidFill>
                  <a:schemeClr val="tx1"/>
                </a:solidFill>
                <a:effectLst/>
                <a:latin typeface="+mn-lt"/>
                <a:ea typeface="+mn-ea"/>
                <a:cs typeface="+mn-cs"/>
              </a:rPr>
              <a:t>é parcialmente independente da DMO, a probabilidade de fratura pode ser subestimada pela FRAX.</a:t>
            </a:r>
          </a:p>
          <a:p>
            <a:endParaRPr lang="pt-PT" sz="1200" kern="1200" dirty="0">
              <a:solidFill>
                <a:schemeClr val="tx1"/>
              </a:solidFill>
              <a:effectLst/>
              <a:latin typeface="+mn-lt"/>
              <a:ea typeface="+mn-ea"/>
              <a:cs typeface="+mn-cs"/>
            </a:endParaRPr>
          </a:p>
          <a:p>
            <a:pPr lvl="0"/>
            <a:r>
              <a:rPr lang="pt-PT" sz="1200" kern="1200" dirty="0">
                <a:solidFill>
                  <a:schemeClr val="tx1"/>
                </a:solidFill>
                <a:effectLst/>
                <a:latin typeface="+mn-lt"/>
                <a:ea typeface="+mn-ea"/>
                <a:cs typeface="+mn-cs"/>
              </a:rPr>
              <a:t>Excluir causas secundárias se DMO for baixa:</a:t>
            </a:r>
            <a:r>
              <a:rPr lang="pt-PT" sz="1200" kern="1200" baseline="0" dirty="0">
                <a:solidFill>
                  <a:schemeClr val="tx1"/>
                </a:solidFill>
                <a:effectLst/>
                <a:latin typeface="+mn-lt"/>
                <a:ea typeface="+mn-ea"/>
                <a:cs typeface="+mn-cs"/>
              </a:rPr>
              <a:t> </a:t>
            </a:r>
            <a:r>
              <a:rPr lang="pt-PT" sz="1200" kern="1200" dirty="0">
                <a:solidFill>
                  <a:schemeClr val="tx1"/>
                </a:solidFill>
                <a:effectLst/>
                <a:latin typeface="+mn-lt"/>
                <a:ea typeface="+mn-ea"/>
                <a:cs typeface="+mn-cs"/>
              </a:rPr>
              <a:t>hiperparatiroidismo, hipertiroidismo, má-absorção, hipogonadismo / amenorreia, menopausa prematura (&lt; 45 anos), DM1 e DHC.</a:t>
            </a:r>
            <a:endParaRPr lang="pt-PT" dirty="0"/>
          </a:p>
        </p:txBody>
      </p:sp>
      <p:sp>
        <p:nvSpPr>
          <p:cNvPr id="4" name="Slide Number Placeholder 3"/>
          <p:cNvSpPr>
            <a:spLocks noGrp="1"/>
          </p:cNvSpPr>
          <p:nvPr>
            <p:ph type="sldNum" sz="quarter" idx="10"/>
          </p:nvPr>
        </p:nvSpPr>
        <p:spPr/>
        <p:txBody>
          <a:bodyPr/>
          <a:lstStyle/>
          <a:p>
            <a:fld id="{25CAD5B1-5DD2-EB41-A37B-2EAED5DDE609}" type="slidenum">
              <a:rPr lang="pt-PT" smtClean="0"/>
              <a:pPr/>
              <a:t>38</a:t>
            </a:fld>
            <a:endParaRPr lang="pt-PT"/>
          </a:p>
        </p:txBody>
      </p:sp>
    </p:spTree>
    <p:extLst>
      <p:ext uri="{BB962C8B-B14F-4D97-AF65-F5344CB8AC3E}">
        <p14:creationId xmlns:p14="http://schemas.microsoft.com/office/powerpoint/2010/main" val="8597609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a:t>Em relação aos tratamentos específicos, foi demonstrado que os indivíduos tratados com TDF - perdem significativamente mais densidade mineral óssea (DMO) do que aqueles tratados com </a:t>
            </a:r>
            <a:r>
              <a:rPr lang="pt-PT" dirty="0" err="1"/>
              <a:t>tenofovir</a:t>
            </a:r>
            <a:r>
              <a:rPr lang="pt-PT" dirty="0"/>
              <a:t> </a:t>
            </a:r>
            <a:r>
              <a:rPr lang="pt-PT" dirty="0" err="1"/>
              <a:t>alafenamida</a:t>
            </a:r>
            <a:r>
              <a:rPr lang="pt-PT" dirty="0"/>
              <a:t> ou </a:t>
            </a:r>
            <a:r>
              <a:rPr lang="pt-PT" dirty="0" err="1"/>
              <a:t>abacavir</a:t>
            </a:r>
            <a:r>
              <a:rPr lang="pt-PT" dirty="0"/>
              <a:t> ou </a:t>
            </a:r>
            <a:r>
              <a:rPr lang="pt-PT" dirty="0" err="1"/>
              <a:t>biterapia</a:t>
            </a:r>
            <a:r>
              <a:rPr lang="pt-PT" baseline="0" dirty="0"/>
              <a:t>  </a:t>
            </a:r>
            <a:r>
              <a:rPr lang="pt-PT" sz="1200" b="0" i="0" u="none" strike="noStrike" kern="1200" baseline="0" dirty="0">
                <a:solidFill>
                  <a:schemeClr val="tx1"/>
                </a:solidFill>
                <a:latin typeface="+mn-lt"/>
                <a:ea typeface="+mn-ea"/>
                <a:cs typeface="+mn-cs"/>
              </a:rPr>
              <a:t>) </a:t>
            </a:r>
            <a:r>
              <a:rPr lang="pt-PT" dirty="0"/>
              <a:t>e têm pior arquitetura e qualidade óssea </a:t>
            </a:r>
            <a:r>
              <a:rPr lang="pt-PT" baseline="0" dirty="0"/>
              <a:t>(</a:t>
            </a:r>
            <a:r>
              <a:rPr lang="pt-PT" sz="1200" b="0" i="0" u="none" strike="noStrike" kern="1200" baseline="0" dirty="0" err="1">
                <a:solidFill>
                  <a:schemeClr val="tx1"/>
                </a:solidFill>
                <a:latin typeface="+mn-lt"/>
                <a:ea typeface="+mn-ea"/>
                <a:cs typeface="+mn-cs"/>
              </a:rPr>
              <a:t>Pepperrell</a:t>
            </a:r>
            <a:r>
              <a:rPr lang="pt-PT" sz="1200" b="0" i="0" u="none" strike="noStrike" kern="1200" baseline="0" dirty="0">
                <a:solidFill>
                  <a:schemeClr val="tx1"/>
                </a:solidFill>
                <a:latin typeface="+mn-lt"/>
                <a:ea typeface="+mn-ea"/>
                <a:cs typeface="+mn-cs"/>
              </a:rPr>
              <a:t> T </a:t>
            </a:r>
            <a:r>
              <a:rPr lang="pt-PT" sz="1200" b="0" i="1" u="none" strike="noStrike" kern="1200" baseline="0" dirty="0" err="1">
                <a:solidFill>
                  <a:schemeClr val="tx1"/>
                </a:solidFill>
                <a:latin typeface="+mn-lt"/>
                <a:ea typeface="+mn-ea"/>
                <a:cs typeface="+mn-cs"/>
              </a:rPr>
              <a:t>et</a:t>
            </a:r>
            <a:r>
              <a:rPr lang="pt-PT" sz="1200" b="0" i="1" u="none" strike="noStrike" kern="1200" baseline="0" dirty="0">
                <a:solidFill>
                  <a:schemeClr val="tx1"/>
                </a:solidFill>
                <a:latin typeface="+mn-lt"/>
                <a:ea typeface="+mn-ea"/>
                <a:cs typeface="+mn-cs"/>
              </a:rPr>
              <a:t>  al</a:t>
            </a:r>
            <a:r>
              <a:rPr lang="pt-PT" sz="1200" b="0" i="0" u="none" strike="noStrike" kern="1200" baseline="0" dirty="0">
                <a:solidFill>
                  <a:schemeClr val="tx1"/>
                </a:solidFill>
                <a:latin typeface="+mn-lt"/>
                <a:ea typeface="+mn-ea"/>
                <a:cs typeface="+mn-cs"/>
              </a:rPr>
              <a:t>. </a:t>
            </a:r>
            <a:r>
              <a:rPr lang="pt-PT" sz="1200" b="0" i="0" u="none" strike="noStrike" kern="1200" baseline="0" dirty="0" err="1">
                <a:solidFill>
                  <a:schemeClr val="tx1"/>
                </a:solidFill>
                <a:latin typeface="+mn-lt"/>
                <a:ea typeface="+mn-ea"/>
                <a:cs typeface="+mn-cs"/>
              </a:rPr>
              <a:t>Tenofovir</a:t>
            </a:r>
            <a:r>
              <a:rPr lang="pt-PT" sz="1200" b="0" i="0" u="none" strike="noStrike" kern="1200" baseline="0" dirty="0">
                <a:solidFill>
                  <a:schemeClr val="tx1"/>
                </a:solidFill>
                <a:latin typeface="+mn-lt"/>
                <a:ea typeface="+mn-ea"/>
                <a:cs typeface="+mn-cs"/>
              </a:rPr>
              <a:t> </a:t>
            </a:r>
            <a:r>
              <a:rPr lang="pt-PT" sz="1200" b="0" i="0" u="none" strike="noStrike" kern="1200" baseline="0" dirty="0" err="1">
                <a:solidFill>
                  <a:schemeClr val="tx1"/>
                </a:solidFill>
                <a:latin typeface="+mn-lt"/>
                <a:ea typeface="+mn-ea"/>
                <a:cs typeface="+mn-cs"/>
              </a:rPr>
              <a:t>alafenamide</a:t>
            </a:r>
            <a:r>
              <a:rPr lang="pt-PT" sz="1200" b="0" i="0" u="none" strike="noStrike" kern="1200" baseline="0" dirty="0">
                <a:solidFill>
                  <a:schemeClr val="tx1"/>
                </a:solidFill>
                <a:latin typeface="+mn-lt"/>
                <a:ea typeface="+mn-ea"/>
                <a:cs typeface="+mn-cs"/>
              </a:rPr>
              <a:t> versus </a:t>
            </a:r>
            <a:r>
              <a:rPr lang="en-US" sz="1200" b="0" i="0" u="none" strike="noStrike" kern="1200" baseline="0" dirty="0" err="1">
                <a:solidFill>
                  <a:schemeClr val="tx1"/>
                </a:solidFill>
                <a:latin typeface="+mn-lt"/>
                <a:ea typeface="+mn-ea"/>
                <a:cs typeface="+mn-cs"/>
              </a:rPr>
              <a:t>tenofovir</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disoproxil</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fumarate</a:t>
            </a:r>
            <a:r>
              <a:rPr lang="en-US" sz="1200" b="0" i="0" u="none" strike="noStrike" kern="1200" baseline="0" dirty="0">
                <a:solidFill>
                  <a:schemeClr val="tx1"/>
                </a:solidFill>
                <a:latin typeface="+mn-lt"/>
                <a:ea typeface="+mn-ea"/>
                <a:cs typeface="+mn-cs"/>
              </a:rPr>
              <a:t> - is there a true difference in safety? HIV Med </a:t>
            </a:r>
            <a:r>
              <a:rPr lang="pt-PT" sz="1200" b="0" i="0" u="none" strike="noStrike" kern="1200" baseline="0" dirty="0">
                <a:solidFill>
                  <a:schemeClr val="tx1"/>
                </a:solidFill>
                <a:latin typeface="+mn-lt"/>
                <a:ea typeface="+mn-ea"/>
                <a:cs typeface="+mn-cs"/>
              </a:rPr>
              <a:t>2019)</a:t>
            </a:r>
          </a:p>
          <a:p>
            <a:endParaRPr lang="pt-PT" sz="1200" b="0" i="0" u="none" strike="noStrike" kern="1200" baseline="0" dirty="0">
              <a:solidFill>
                <a:schemeClr val="tx1"/>
              </a:solidFill>
              <a:latin typeface="+mn-lt"/>
              <a:ea typeface="+mn-ea"/>
              <a:cs typeface="+mn-cs"/>
            </a:endParaRPr>
          </a:p>
          <a:p>
            <a:r>
              <a:rPr lang="pt-PT" dirty="0"/>
              <a:t>O TDF também está associado ao </a:t>
            </a:r>
            <a:r>
              <a:rPr lang="pt-PT" dirty="0" err="1"/>
              <a:t>hiperparatireoidismo</a:t>
            </a:r>
            <a:r>
              <a:rPr lang="pt-PT" dirty="0"/>
              <a:t> secundário, fosfatúria e alterações significativas nos </a:t>
            </a:r>
            <a:r>
              <a:rPr lang="pt-PT" dirty="0" err="1"/>
              <a:t>biomarcadores</a:t>
            </a:r>
            <a:r>
              <a:rPr lang="pt-PT" dirty="0"/>
              <a:t> do metabolismo ósseo. As diferenças são ampliadas quando o TDF é combinado com regimes de ART potencializados.</a:t>
            </a:r>
          </a:p>
          <a:p>
            <a:endParaRPr lang="en-GB" sz="1200" b="0" kern="800" dirty="0">
              <a:solidFill>
                <a:schemeClr val="tx1">
                  <a:lumMod val="65000"/>
                  <a:lumOff val="35000"/>
                </a:schemeClr>
              </a:solidFill>
            </a:endParaRPr>
          </a:p>
          <a:p>
            <a:r>
              <a:rPr lang="en-GB" sz="1200" b="0" kern="800" dirty="0" err="1">
                <a:solidFill>
                  <a:schemeClr val="tx1">
                    <a:lumMod val="65000"/>
                    <a:lumOff val="35000"/>
                  </a:schemeClr>
                </a:solidFill>
              </a:rPr>
              <a:t>Vários</a:t>
            </a:r>
            <a:r>
              <a:rPr lang="en-GB" sz="1200" b="0" kern="800" dirty="0">
                <a:solidFill>
                  <a:schemeClr val="tx1">
                    <a:lumMod val="65000"/>
                    <a:lumOff val="35000"/>
                  </a:schemeClr>
                </a:solidFill>
              </a:rPr>
              <a:t> </a:t>
            </a:r>
            <a:r>
              <a:rPr lang="en-GB" sz="1200" b="0" kern="800" dirty="0" err="1">
                <a:solidFill>
                  <a:schemeClr val="tx1">
                    <a:lumMod val="65000"/>
                    <a:lumOff val="35000"/>
                  </a:schemeClr>
                </a:solidFill>
              </a:rPr>
              <a:t>estudos</a:t>
            </a:r>
            <a:r>
              <a:rPr lang="en-GB" sz="1200" b="0" kern="800" dirty="0">
                <a:solidFill>
                  <a:schemeClr val="tx1">
                    <a:lumMod val="65000"/>
                    <a:lumOff val="35000"/>
                  </a:schemeClr>
                </a:solidFill>
              </a:rPr>
              <a:t> </a:t>
            </a:r>
            <a:r>
              <a:rPr lang="en-GB" sz="1200" b="0" kern="800" dirty="0" err="1">
                <a:solidFill>
                  <a:schemeClr val="tx1">
                    <a:lumMod val="65000"/>
                    <a:lumOff val="35000"/>
                  </a:schemeClr>
                </a:solidFill>
              </a:rPr>
              <a:t>demonstraram</a:t>
            </a:r>
            <a:r>
              <a:rPr lang="en-GB" sz="1200" b="0" kern="800" baseline="0" dirty="0">
                <a:solidFill>
                  <a:schemeClr val="tx1">
                    <a:lumMod val="65000"/>
                    <a:lumOff val="35000"/>
                  </a:schemeClr>
                </a:solidFill>
              </a:rPr>
              <a:t> um </a:t>
            </a:r>
            <a:r>
              <a:rPr lang="en-GB" sz="1200" b="0" kern="800" baseline="0" dirty="0" err="1">
                <a:solidFill>
                  <a:schemeClr val="tx1">
                    <a:lumMod val="65000"/>
                    <a:lumOff val="35000"/>
                  </a:schemeClr>
                </a:solidFill>
              </a:rPr>
              <a:t>melhor</a:t>
            </a:r>
            <a:r>
              <a:rPr lang="en-GB" sz="1200" b="0" kern="800" baseline="0" dirty="0">
                <a:solidFill>
                  <a:schemeClr val="tx1">
                    <a:lumMod val="65000"/>
                    <a:lumOff val="35000"/>
                  </a:schemeClr>
                </a:solidFill>
              </a:rPr>
              <a:t> </a:t>
            </a:r>
            <a:r>
              <a:rPr lang="en-GB" sz="1200" b="0" kern="800" baseline="0" dirty="0" err="1">
                <a:solidFill>
                  <a:schemeClr val="tx1">
                    <a:lumMod val="65000"/>
                    <a:lumOff val="35000"/>
                  </a:schemeClr>
                </a:solidFill>
              </a:rPr>
              <a:t>perfil</a:t>
            </a:r>
            <a:r>
              <a:rPr lang="en-GB" sz="1200" b="0" kern="800" baseline="0" dirty="0">
                <a:solidFill>
                  <a:schemeClr val="tx1">
                    <a:lumMod val="65000"/>
                    <a:lumOff val="35000"/>
                  </a:schemeClr>
                </a:solidFill>
              </a:rPr>
              <a:t> </a:t>
            </a:r>
            <a:r>
              <a:rPr lang="en-GB" sz="1200" b="0" kern="800" baseline="0" dirty="0" err="1">
                <a:solidFill>
                  <a:schemeClr val="tx1">
                    <a:lumMod val="65000"/>
                    <a:lumOff val="35000"/>
                  </a:schemeClr>
                </a:solidFill>
              </a:rPr>
              <a:t>ósseo</a:t>
            </a:r>
            <a:r>
              <a:rPr lang="en-GB" sz="1200" b="0" kern="800" baseline="0" dirty="0">
                <a:solidFill>
                  <a:schemeClr val="tx1">
                    <a:lumMod val="65000"/>
                    <a:lumOff val="35000"/>
                  </a:schemeClr>
                </a:solidFill>
              </a:rPr>
              <a:t> dos regimes </a:t>
            </a:r>
            <a:r>
              <a:rPr lang="en-GB" sz="1200" b="0" kern="800" baseline="0" dirty="0" err="1">
                <a:solidFill>
                  <a:schemeClr val="tx1">
                    <a:lumMod val="65000"/>
                    <a:lumOff val="35000"/>
                  </a:schemeClr>
                </a:solidFill>
              </a:rPr>
              <a:t>baseados</a:t>
            </a:r>
            <a:r>
              <a:rPr lang="en-GB" sz="1200" b="0" kern="800" baseline="0" dirty="0">
                <a:solidFill>
                  <a:schemeClr val="tx1">
                    <a:lumMod val="65000"/>
                    <a:lumOff val="35000"/>
                  </a:schemeClr>
                </a:solidFill>
              </a:rPr>
              <a:t> </a:t>
            </a:r>
            <a:r>
              <a:rPr lang="en-GB" sz="1200" b="0" kern="800" baseline="0" dirty="0" err="1">
                <a:solidFill>
                  <a:schemeClr val="tx1">
                    <a:lumMod val="65000"/>
                    <a:lumOff val="35000"/>
                  </a:schemeClr>
                </a:solidFill>
              </a:rPr>
              <a:t>em</a:t>
            </a:r>
            <a:r>
              <a:rPr lang="en-GB" sz="1200" b="0" kern="800" baseline="0" dirty="0">
                <a:solidFill>
                  <a:schemeClr val="tx1">
                    <a:lumMod val="65000"/>
                    <a:lumOff val="35000"/>
                  </a:schemeClr>
                </a:solidFill>
              </a:rPr>
              <a:t> TAF vs TDF.</a:t>
            </a:r>
          </a:p>
          <a:p>
            <a:pPr marL="0" marR="0" indent="0" algn="l" defTabSz="457200" rtl="0" eaLnBrk="1" fontAlgn="auto" latinLnBrk="0" hangingPunct="1">
              <a:lnSpc>
                <a:spcPct val="100000"/>
              </a:lnSpc>
              <a:spcBef>
                <a:spcPts val="0"/>
              </a:spcBef>
              <a:spcAft>
                <a:spcPts val="0"/>
              </a:spcAft>
              <a:buClrTx/>
              <a:buSzTx/>
              <a:buFontTx/>
              <a:buNone/>
              <a:tabLst/>
              <a:defRPr/>
            </a:pPr>
            <a:r>
              <a:rPr lang="pt-PT" sz="1200" kern="1200" dirty="0">
                <a:solidFill>
                  <a:schemeClr val="tx1"/>
                </a:solidFill>
                <a:effectLst/>
                <a:latin typeface="+mn-lt"/>
                <a:ea typeface="+mn-ea"/>
                <a:cs typeface="+mn-cs"/>
              </a:rPr>
              <a:t>Perdas e ganhos adicionais de DMO observados com início e suspensão de esquemas contendo TDF, respetivamente. </a:t>
            </a:r>
            <a:endParaRPr lang="en-GB" sz="1200" b="0" kern="800" dirty="0">
              <a:solidFill>
                <a:schemeClr val="tx1">
                  <a:lumMod val="65000"/>
                  <a:lumOff val="35000"/>
                </a:schemeClr>
              </a:solidFill>
            </a:endParaRPr>
          </a:p>
          <a:p>
            <a:endParaRPr lang="en-GB" sz="1200" b="0" kern="800" dirty="0">
              <a:solidFill>
                <a:schemeClr val="tx1">
                  <a:lumMod val="65000"/>
                  <a:lumOff val="35000"/>
                </a:schemeClr>
              </a:solidFill>
            </a:endParaRPr>
          </a:p>
          <a:p>
            <a:r>
              <a:rPr lang="pt-PT" sz="1200" kern="1200" dirty="0">
                <a:solidFill>
                  <a:schemeClr val="tx1"/>
                </a:solidFill>
                <a:effectLst/>
                <a:latin typeface="+mn-lt"/>
                <a:ea typeface="+mn-ea"/>
                <a:cs typeface="+mn-cs"/>
              </a:rPr>
              <a:t>Considerar substituir TDF por TAF ou outro fármaco se:</a:t>
            </a:r>
          </a:p>
          <a:p>
            <a:pPr marL="171450" indent="-171450">
              <a:buFontTx/>
              <a:buChar char="-"/>
            </a:pPr>
            <a:r>
              <a:rPr lang="pt-PT" sz="1200" kern="1200" dirty="0">
                <a:solidFill>
                  <a:schemeClr val="tx1"/>
                </a:solidFill>
                <a:effectLst/>
                <a:latin typeface="+mn-lt"/>
                <a:ea typeface="+mn-ea"/>
                <a:cs typeface="+mn-cs"/>
              </a:rPr>
              <a:t>Osteoporose/</a:t>
            </a:r>
            <a:r>
              <a:rPr lang="pt-PT" sz="1200" kern="1200" dirty="0" err="1">
                <a:solidFill>
                  <a:schemeClr val="tx1"/>
                </a:solidFill>
                <a:effectLst/>
                <a:latin typeface="+mn-lt"/>
                <a:ea typeface="+mn-ea"/>
                <a:cs typeface="+mn-cs"/>
              </a:rPr>
              <a:t>Osteopénia</a:t>
            </a:r>
            <a:r>
              <a:rPr lang="pt-PT" sz="1200" kern="1200" dirty="0">
                <a:solidFill>
                  <a:schemeClr val="tx1"/>
                </a:solidFill>
                <a:effectLst/>
                <a:latin typeface="+mn-lt"/>
                <a:ea typeface="+mn-ea"/>
                <a:cs typeface="+mn-cs"/>
              </a:rPr>
              <a:t> progressiva</a:t>
            </a:r>
          </a:p>
          <a:p>
            <a:pPr marL="171450" indent="-171450">
              <a:buFontTx/>
              <a:buChar char="-"/>
            </a:pPr>
            <a:r>
              <a:rPr lang="pt-PT" sz="1200" kern="1200" dirty="0">
                <a:solidFill>
                  <a:schemeClr val="tx1"/>
                </a:solidFill>
                <a:effectLst/>
                <a:latin typeface="+mn-lt"/>
                <a:ea typeface="+mn-ea"/>
                <a:cs typeface="+mn-cs"/>
              </a:rPr>
              <a:t>História de fraturas de fragilidade</a:t>
            </a:r>
          </a:p>
          <a:p>
            <a:pPr marL="171450" indent="-171450">
              <a:buFontTx/>
              <a:buChar char="-"/>
            </a:pPr>
            <a:r>
              <a:rPr lang="pt-PT" sz="1200" kern="1200" dirty="0">
                <a:solidFill>
                  <a:schemeClr val="tx1"/>
                </a:solidFill>
                <a:effectLst/>
                <a:latin typeface="+mn-lt"/>
                <a:ea typeface="+mn-ea"/>
                <a:cs typeface="+mn-cs"/>
              </a:rPr>
              <a:t>Score FRAX &gt;10% para </a:t>
            </a:r>
            <a:r>
              <a:rPr lang="pt-PT" sz="1200" kern="1200" dirty="0" err="1">
                <a:solidFill>
                  <a:schemeClr val="tx1"/>
                </a:solidFill>
                <a:effectLst/>
                <a:latin typeface="+mn-lt"/>
                <a:ea typeface="+mn-ea"/>
                <a:cs typeface="+mn-cs"/>
              </a:rPr>
              <a:t>fractura</a:t>
            </a:r>
            <a:r>
              <a:rPr lang="pt-PT" sz="1200" kern="1200" dirty="0">
                <a:solidFill>
                  <a:schemeClr val="tx1"/>
                </a:solidFill>
                <a:effectLst/>
                <a:latin typeface="+mn-lt"/>
                <a:ea typeface="+mn-ea"/>
                <a:cs typeface="+mn-cs"/>
              </a:rPr>
              <a:t> osteoporótica major</a:t>
            </a:r>
            <a:endParaRPr kumimoji="0" lang="en-GB" sz="1200" b="0" i="0" u="none" strike="noStrike" kern="1200" cap="none" spc="0" normalizeH="0" baseline="0" noProof="0" dirty="0">
              <a:ln>
                <a:noFill/>
              </a:ln>
              <a:solidFill>
                <a:schemeClr val="bg2">
                  <a:lumMod val="25000"/>
                </a:schemeClr>
              </a:solidFill>
              <a:effectLst/>
              <a:uLnTx/>
              <a:uFillTx/>
              <a:latin typeface="Arial"/>
              <a:ea typeface="+mn-ea"/>
              <a:cs typeface="+mn-cs"/>
              <a:sym typeface="Wingdings"/>
            </a:endParaRPr>
          </a:p>
          <a:p>
            <a:pPr lvl="0">
              <a:spcAft>
                <a:spcPts val="0"/>
              </a:spcAft>
            </a:pPr>
            <a:endParaRPr lang="en-US" sz="1200" dirty="0"/>
          </a:p>
          <a:p>
            <a:pPr lvl="0">
              <a:spcAft>
                <a:spcPts val="0"/>
              </a:spcAft>
            </a:pPr>
            <a:endParaRPr lang="en-US" sz="1200" dirty="0"/>
          </a:p>
          <a:p>
            <a:pPr lvl="0">
              <a:spcAft>
                <a:spcPts val="0"/>
              </a:spcAft>
            </a:pPr>
            <a:r>
              <a:rPr lang="en-US" sz="1200" dirty="0"/>
              <a:t>Durante</a:t>
            </a:r>
            <a:r>
              <a:rPr lang="en-US" sz="1200" baseline="0" dirty="0"/>
              <a:t> o</a:t>
            </a:r>
            <a:r>
              <a:rPr lang="en-US" sz="1200" dirty="0"/>
              <a:t> </a:t>
            </a:r>
            <a:r>
              <a:rPr lang="en-US" sz="1200" i="1" dirty="0"/>
              <a:t>follow-up</a:t>
            </a:r>
            <a:r>
              <a:rPr lang="en-US" sz="1200" dirty="0"/>
              <a:t> de 5 </a:t>
            </a:r>
            <a:r>
              <a:rPr lang="en-US" sz="1200" dirty="0" err="1"/>
              <a:t>anos</a:t>
            </a:r>
            <a:r>
              <a:rPr lang="en-US" sz="1200" dirty="0"/>
              <a:t> de  </a:t>
            </a:r>
            <a:r>
              <a:rPr lang="pt-PT" dirty="0"/>
              <a:t>B/F/TAF em doentes </a:t>
            </a:r>
            <a:r>
              <a:rPr lang="pt-PT" i="1" dirty="0"/>
              <a:t>naïve</a:t>
            </a:r>
            <a:r>
              <a:rPr lang="pt-PT" dirty="0"/>
              <a:t> – estudos 1489 e 1490, houve</a:t>
            </a:r>
            <a:r>
              <a:rPr lang="pt-PT" baseline="0" dirty="0"/>
              <a:t> um i</a:t>
            </a:r>
            <a:r>
              <a:rPr lang="pt-PT" dirty="0"/>
              <a:t>mpacto mínimo nas tendências longitudinais da Densidade mineral óssea (DMO</a:t>
            </a:r>
            <a:r>
              <a:rPr lang="pt-PT" baseline="0" dirty="0"/>
              <a:t> </a:t>
            </a:r>
            <a:r>
              <a:rPr lang="pt-PT" dirty="0"/>
              <a:t>da coluna e da anca desde a linha de base, com reduções médias que não excederam 0,29% à Semana 240)</a:t>
            </a:r>
          </a:p>
        </p:txBody>
      </p:sp>
      <p:sp>
        <p:nvSpPr>
          <p:cNvPr id="4" name="Slide Number Placeholder 3"/>
          <p:cNvSpPr>
            <a:spLocks noGrp="1"/>
          </p:cNvSpPr>
          <p:nvPr>
            <p:ph type="sldNum" sz="quarter" idx="10"/>
          </p:nvPr>
        </p:nvSpPr>
        <p:spPr/>
        <p:txBody>
          <a:bodyPr/>
          <a:lstStyle/>
          <a:p>
            <a:fld id="{327E4B52-0AB4-9744-AAE5-03C07E6AA874}" type="slidenum">
              <a:rPr lang="pt-PT" smtClean="0"/>
              <a:pPr/>
              <a:t>39</a:t>
            </a:fld>
            <a:endParaRPr lang="pt-PT"/>
          </a:p>
        </p:txBody>
      </p:sp>
    </p:spTree>
    <p:extLst>
      <p:ext uri="{BB962C8B-B14F-4D97-AF65-F5344CB8AC3E}">
        <p14:creationId xmlns:p14="http://schemas.microsoft.com/office/powerpoint/2010/main" val="1160732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a:t>O HIV </a:t>
            </a:r>
            <a:r>
              <a:rPr lang="pt-PT" dirty="0" err="1"/>
              <a:t>Collective</a:t>
            </a:r>
            <a:r>
              <a:rPr lang="pt-PT" dirty="0"/>
              <a:t> é um </a:t>
            </a:r>
            <a:r>
              <a:rPr lang="pt-PT" dirty="0" err="1"/>
              <a:t>projecto</a:t>
            </a:r>
            <a:r>
              <a:rPr lang="pt-PT" dirty="0"/>
              <a:t> da Gilead inspirado por um modelo conceptual proposto pelo Dr. António Antela e outros colegas espanhóis, num artigo publicado no ano passado no </a:t>
            </a:r>
            <a:r>
              <a:rPr lang="pt-PT" dirty="0" err="1"/>
              <a:t>Journal</a:t>
            </a:r>
            <a:r>
              <a:rPr lang="pt-PT" dirty="0"/>
              <a:t> </a:t>
            </a:r>
            <a:r>
              <a:rPr lang="pt-PT" dirty="0" err="1"/>
              <a:t>of</a:t>
            </a:r>
            <a:r>
              <a:rPr lang="pt-PT" dirty="0"/>
              <a:t> </a:t>
            </a:r>
            <a:r>
              <a:rPr lang="pt-PT" dirty="0" err="1"/>
              <a:t>Antimicrobial</a:t>
            </a:r>
            <a:r>
              <a:rPr lang="pt-PT" dirty="0"/>
              <a:t> </a:t>
            </a:r>
            <a:r>
              <a:rPr lang="pt-PT" dirty="0" err="1"/>
              <a:t>Chemotherapy</a:t>
            </a:r>
            <a:r>
              <a:rPr lang="pt-PT" dirty="0"/>
              <a:t>, sobre a </a:t>
            </a:r>
            <a:r>
              <a:rPr lang="pt-PT" b="1" dirty="0"/>
              <a:t>redefinição do sucesso terapêutico das pessoas que vivem com VIH</a:t>
            </a:r>
            <a:r>
              <a:rPr lang="pt-PT" dirty="0"/>
              <a:t>.</a:t>
            </a:r>
          </a:p>
          <a:p>
            <a:pPr>
              <a:defRPr/>
            </a:pPr>
            <a:r>
              <a:rPr lang="pt-PT" dirty="0"/>
              <a:t>Tradicionalmente, uma terapêutica de sucesso era aquela que se associava à recuperação imunológica, à supressão virológica, à não emergência de mutações de resistência, nem de toxicidade grave. Tendo a infecção VIH se transformado numa doença crónica, </a:t>
            </a:r>
            <a:r>
              <a:rPr lang="pt-PT" dirty="0" err="1"/>
              <a:t>actualmente</a:t>
            </a:r>
            <a:r>
              <a:rPr lang="pt-PT" dirty="0"/>
              <a:t> temos que considerar outros </a:t>
            </a:r>
            <a:r>
              <a:rPr lang="pt-PT" dirty="0" err="1"/>
              <a:t>factores</a:t>
            </a:r>
            <a:r>
              <a:rPr lang="pt-PT" dirty="0"/>
              <a:t>. E, portanto, este modelo assenta em 5 pilares essenciais: eficácia, simplicidade, início rápido, segurança e qualidade de vida. </a:t>
            </a:r>
          </a:p>
          <a:p>
            <a:endParaRPr lang="pt-PT" dirty="0"/>
          </a:p>
          <a:p>
            <a:r>
              <a:rPr lang="pt-PT" dirty="0"/>
              <a:t>Nesta apresentação vamos abordar o pilar da </a:t>
            </a:r>
            <a:r>
              <a:rPr lang="pt-PT" sz="1200" b="1" kern="1200" dirty="0">
                <a:solidFill>
                  <a:schemeClr val="tx1"/>
                </a:solidFill>
                <a:latin typeface="+mn-lt"/>
                <a:ea typeface="+mn-ea"/>
                <a:cs typeface="+mn-cs"/>
              </a:rPr>
              <a:t>SEGURANÇA</a:t>
            </a:r>
            <a:r>
              <a:rPr lang="pt-PT" dirty="0"/>
              <a:t>, que engloba conceitos como:</a:t>
            </a:r>
            <a:endParaRPr lang="pt-PT" b="1" dirty="0"/>
          </a:p>
          <a:p>
            <a:pPr marL="171450" indent="-171450">
              <a:buFontTx/>
              <a:buChar char="-"/>
            </a:pPr>
            <a:r>
              <a:rPr lang="pt-PT" dirty="0"/>
              <a:t>P</a:t>
            </a:r>
            <a:r>
              <a:rPr lang="pt-PT" baseline="0" dirty="0"/>
              <a:t>erfil de segurança dos fármacos</a:t>
            </a:r>
          </a:p>
          <a:p>
            <a:pPr marL="171450" indent="-171450">
              <a:buFontTx/>
              <a:buChar char="-"/>
            </a:pPr>
            <a:r>
              <a:rPr lang="pt-PT" baseline="0" dirty="0"/>
              <a:t>Toxicidades relacionadas com a TARc, incluindo: cardiovascular, renal, óssea, </a:t>
            </a:r>
            <a:r>
              <a:rPr lang="pt-PT" dirty="0"/>
              <a:t>metabólica ( </a:t>
            </a:r>
            <a:r>
              <a:rPr lang="pt-PT" baseline="0" dirty="0"/>
              <a:t>aumento ponderal, NAFLD</a:t>
            </a:r>
            <a:r>
              <a:rPr lang="pt-PT" dirty="0"/>
              <a:t>), neuropsiquiátrica </a:t>
            </a:r>
            <a:r>
              <a:rPr lang="pt-PT" baseline="0" dirty="0"/>
              <a:t>,...</a:t>
            </a:r>
          </a:p>
          <a:p>
            <a:pPr marL="171450" indent="-171450">
              <a:buFontTx/>
              <a:buChar char="-"/>
            </a:pPr>
            <a:r>
              <a:rPr lang="pt-PT" dirty="0"/>
              <a:t>Potencial </a:t>
            </a:r>
            <a:r>
              <a:rPr lang="pt-PT" baseline="0" dirty="0"/>
              <a:t>de interacções medicamentosas</a:t>
            </a:r>
          </a:p>
          <a:p>
            <a:endParaRPr lang="pt-PT" dirty="0"/>
          </a:p>
          <a:p>
            <a:r>
              <a:rPr lang="pt-PT" dirty="0"/>
              <a:t>Portanto, vamos procurar apresentar algumas recomendações das </a:t>
            </a:r>
            <a:r>
              <a:rPr lang="pt-PT" dirty="0" err="1"/>
              <a:t>guidelines</a:t>
            </a:r>
            <a:r>
              <a:rPr lang="pt-PT" dirty="0"/>
              <a:t> internacionais nesta área e também dados de estudos apresentados em reuniões internacionais no último ano, e de que forma é que estes podem ter impacto na nossa prática clínica.</a:t>
            </a:r>
          </a:p>
        </p:txBody>
      </p:sp>
      <p:sp>
        <p:nvSpPr>
          <p:cNvPr id="4" name="Slide Number Placeholder 3"/>
          <p:cNvSpPr>
            <a:spLocks noGrp="1"/>
          </p:cNvSpPr>
          <p:nvPr>
            <p:ph type="sldNum" sz="quarter" idx="10"/>
          </p:nvPr>
        </p:nvSpPr>
        <p:spPr/>
        <p:txBody>
          <a:bodyPr/>
          <a:lstStyle/>
          <a:p>
            <a:fld id="{327E4B52-0AB4-9744-AAE5-03C07E6AA874}" type="slidenum">
              <a:rPr lang="pt-PT" smtClean="0"/>
              <a:pPr/>
              <a:t>4</a:t>
            </a:fld>
            <a:endParaRPr lang="pt-PT"/>
          </a:p>
        </p:txBody>
      </p:sp>
    </p:spTree>
    <p:extLst>
      <p:ext uri="{BB962C8B-B14F-4D97-AF65-F5344CB8AC3E}">
        <p14:creationId xmlns:p14="http://schemas.microsoft.com/office/powerpoint/2010/main" val="916723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a:t>Também</a:t>
            </a:r>
            <a:r>
              <a:rPr lang="pt-PT" baseline="0" dirty="0"/>
              <a:t> no CROI foi apresentado este trabalho do</a:t>
            </a:r>
            <a:r>
              <a:rPr lang="pt-PT" sz="1200" b="0" i="0" kern="1200" dirty="0">
                <a:solidFill>
                  <a:schemeClr val="tx1"/>
                </a:solidFill>
                <a:effectLst/>
                <a:latin typeface="+mn-lt"/>
                <a:ea typeface="+mn-ea"/>
                <a:cs typeface="+mn-cs"/>
              </a:rPr>
              <a:t> Moore e colaboradores sobre o turnover ósseo após a mudança de regimes baseados em TDF para TAF, tendo</a:t>
            </a:r>
            <a:r>
              <a:rPr lang="pt-PT" sz="1200" b="0" i="0" kern="1200" baseline="0" dirty="0">
                <a:solidFill>
                  <a:schemeClr val="tx1"/>
                </a:solidFill>
                <a:effectLst/>
                <a:latin typeface="+mn-lt"/>
                <a:ea typeface="+mn-ea"/>
                <a:cs typeface="+mn-cs"/>
              </a:rPr>
              <a:t> sido acompanhado com PET-Scan </a:t>
            </a:r>
            <a:r>
              <a:rPr lang="pt-PT" sz="1200" b="0" i="0" kern="1200" baseline="0" dirty="0" err="1">
                <a:solidFill>
                  <a:schemeClr val="tx1"/>
                </a:solidFill>
                <a:effectLst/>
                <a:latin typeface="+mn-lt"/>
                <a:ea typeface="+mn-ea"/>
                <a:cs typeface="+mn-cs"/>
              </a:rPr>
              <a:t>radiomarcado</a:t>
            </a:r>
            <a:r>
              <a:rPr lang="pt-PT" sz="1200" b="0" i="0" kern="1200" baseline="0" dirty="0">
                <a:solidFill>
                  <a:schemeClr val="tx1"/>
                </a:solidFill>
                <a:effectLst/>
                <a:latin typeface="+mn-lt"/>
                <a:ea typeface="+mn-ea"/>
                <a:cs typeface="+mn-cs"/>
              </a:rPr>
              <a:t> 18F-NaFluoride em 30 doentes. </a:t>
            </a:r>
          </a:p>
          <a:p>
            <a:r>
              <a:rPr lang="pt-PT" sz="1200" b="0" i="0" kern="1200" baseline="0" dirty="0">
                <a:solidFill>
                  <a:schemeClr val="tx1"/>
                </a:solidFill>
                <a:effectLst/>
                <a:latin typeface="+mn-lt"/>
                <a:ea typeface="+mn-ea"/>
                <a:cs typeface="+mn-cs"/>
              </a:rPr>
              <a:t>Incluídos homens, 40 aos 65 anos, sem história de osteoporose, com TARV em combinação fixa com TDF/FTC/</a:t>
            </a:r>
            <a:r>
              <a:rPr lang="pt-PT" sz="1200" b="0" i="0" kern="1200" baseline="0" dirty="0" err="1">
                <a:solidFill>
                  <a:schemeClr val="tx1"/>
                </a:solidFill>
                <a:effectLst/>
                <a:latin typeface="+mn-lt"/>
                <a:ea typeface="+mn-ea"/>
                <a:cs typeface="+mn-cs"/>
              </a:rPr>
              <a:t>Rilpivirina</a:t>
            </a:r>
            <a:r>
              <a:rPr lang="pt-PT" sz="1200" b="0" i="0" kern="1200" baseline="0" dirty="0">
                <a:solidFill>
                  <a:schemeClr val="tx1"/>
                </a:solidFill>
                <a:effectLst/>
                <a:latin typeface="+mn-lt"/>
                <a:ea typeface="+mn-ea"/>
                <a:cs typeface="+mn-cs"/>
              </a:rPr>
              <a:t> há mais de 24 semanas.   mostrado , que </a:t>
            </a:r>
            <a:r>
              <a:rPr lang="pt-PT" dirty="0"/>
              <a:t>a redução dos </a:t>
            </a:r>
            <a:r>
              <a:rPr lang="pt-PT" dirty="0" err="1"/>
              <a:t>biomarcadores</a:t>
            </a:r>
            <a:r>
              <a:rPr lang="pt-PT" dirty="0"/>
              <a:t> ósseos no braço dos doentes sob</a:t>
            </a:r>
            <a:r>
              <a:rPr lang="pt-PT" baseline="0" dirty="0"/>
              <a:t> TAF </a:t>
            </a:r>
            <a:r>
              <a:rPr lang="pt-PT" dirty="0"/>
              <a:t>, particularmente CTX, sugere que os participantes estão a passar de um estado de alta renovação óssea após o</a:t>
            </a:r>
            <a:r>
              <a:rPr lang="pt-PT" baseline="0" dirty="0"/>
              <a:t> </a:t>
            </a:r>
            <a:r>
              <a:rPr lang="pt-PT" i="1" baseline="0" dirty="0" err="1"/>
              <a:t>swicth</a:t>
            </a:r>
            <a:r>
              <a:rPr lang="pt-PT" baseline="0" dirty="0"/>
              <a:t> do TDF. Excluídos os que tinham </a:t>
            </a:r>
            <a:r>
              <a:rPr lang="pt-PT" dirty="0"/>
              <a:t>tratamento atual/anterior nos últimos 12 meses que pudessem afetar o metabolismo ósseo</a:t>
            </a:r>
          </a:p>
          <a:p>
            <a:endParaRPr lang="pt-PT" baseline="0" dirty="0"/>
          </a:p>
          <a:p>
            <a:r>
              <a:rPr lang="pt-PT" baseline="0" dirty="0"/>
              <a:t>Marcadores ósseos: PINP (</a:t>
            </a:r>
            <a:r>
              <a:rPr lang="pt-PT" baseline="0" dirty="0" err="1"/>
              <a:t>propeptideo</a:t>
            </a:r>
            <a:r>
              <a:rPr lang="pt-PT" baseline="0" dirty="0"/>
              <a:t> pro colagénio tipo I N ) e CTX (cross-</a:t>
            </a:r>
            <a:r>
              <a:rPr lang="pt-PT" baseline="0" dirty="0" err="1"/>
              <a:t>linked</a:t>
            </a:r>
            <a:r>
              <a:rPr lang="pt-PT" baseline="0" dirty="0"/>
              <a:t> C </a:t>
            </a:r>
            <a:r>
              <a:rPr lang="pt-PT" baseline="0" dirty="0" err="1"/>
              <a:t>telopeptideos</a:t>
            </a:r>
            <a:r>
              <a:rPr lang="pt-PT" baseline="0" dirty="0"/>
              <a:t> do colagénio tipo I)</a:t>
            </a:r>
          </a:p>
          <a:p>
            <a:endParaRPr lang="pt-PT" sz="1200" b="0" i="0" kern="1200" baseline="0" dirty="0">
              <a:solidFill>
                <a:schemeClr val="tx1"/>
              </a:solidFill>
              <a:effectLst/>
              <a:latin typeface="+mn-lt"/>
              <a:ea typeface="+mn-ea"/>
              <a:cs typeface="+mn-cs"/>
            </a:endParaRPr>
          </a:p>
          <a:p>
            <a:r>
              <a:rPr lang="pt-PT" dirty="0"/>
              <a:t>A análise exploratória de </a:t>
            </a:r>
            <a:r>
              <a:rPr lang="pt-PT" dirty="0" err="1"/>
              <a:t>biomarcadores</a:t>
            </a:r>
            <a:r>
              <a:rPr lang="pt-PT" dirty="0"/>
              <a:t> ósseos mostrou grandes reduções no braço TAF em comparação com TDF, para CTX [-28,2% (-43,5, 13,0, p0,006)]  mais do que PINP [-10,6 (-29,3; 8,1, p = 0,31)]</a:t>
            </a:r>
          </a:p>
          <a:p>
            <a:endParaRPr lang="pt-PT" sz="1200" b="0" i="0" kern="1200" baseline="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pt-PT" dirty="0"/>
              <a:t>A redução dos </a:t>
            </a:r>
            <a:r>
              <a:rPr lang="pt-PT" dirty="0" err="1"/>
              <a:t>biomarcadores</a:t>
            </a:r>
            <a:r>
              <a:rPr lang="pt-PT" dirty="0"/>
              <a:t> ósseos no braço dos doentes sob TAF , particularmente CTX, sugere que os participantes estão a passar de um estado de alta renovação óssea após o </a:t>
            </a:r>
            <a:r>
              <a:rPr lang="pt-PT" dirty="0" err="1"/>
              <a:t>swicth</a:t>
            </a:r>
            <a:r>
              <a:rPr lang="pt-PT" dirty="0"/>
              <a:t> do TDF.  Padrão similar a um individuo que inicie </a:t>
            </a:r>
            <a:r>
              <a:rPr lang="pt-PT" dirty="0" err="1"/>
              <a:t>bifosfonatos</a:t>
            </a:r>
            <a:r>
              <a:rPr lang="pt-PT" dirty="0"/>
              <a:t> com elevado período de remodelação óssea. </a:t>
            </a:r>
          </a:p>
          <a:p>
            <a:endParaRPr lang="pt-PT" sz="1200" b="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27E4B52-0AB4-9744-AAE5-03C07E6AA874}" type="slidenum">
              <a:rPr lang="pt-PT" smtClean="0"/>
              <a:pPr/>
              <a:t>40</a:t>
            </a:fld>
            <a:endParaRPr lang="pt-PT"/>
          </a:p>
        </p:txBody>
      </p:sp>
    </p:spTree>
    <p:extLst>
      <p:ext uri="{BB962C8B-B14F-4D97-AF65-F5344CB8AC3E}">
        <p14:creationId xmlns:p14="http://schemas.microsoft.com/office/powerpoint/2010/main" val="3408505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sz="1200" b="1" kern="1200" dirty="0">
                <a:solidFill>
                  <a:schemeClr val="tx1"/>
                </a:solidFill>
                <a:effectLst/>
                <a:latin typeface="+mn-lt"/>
                <a:ea typeface="+mn-ea"/>
                <a:cs typeface="+mn-cs"/>
              </a:rPr>
              <a:t>PREVENÇÃO DE FRACTURAS EM PVVIH</a:t>
            </a:r>
            <a:endParaRPr lang="pt-PT" sz="1200" kern="1200" dirty="0">
              <a:solidFill>
                <a:schemeClr val="tx1"/>
              </a:solidFill>
              <a:effectLst/>
              <a:latin typeface="+mn-lt"/>
              <a:ea typeface="+mn-ea"/>
              <a:cs typeface="+mn-cs"/>
            </a:endParaRPr>
          </a:p>
          <a:p>
            <a:endParaRPr lang="pt-PT"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pt-PT" sz="1200" kern="1200" dirty="0">
                <a:solidFill>
                  <a:schemeClr val="tx1"/>
                </a:solidFill>
                <a:effectLst/>
                <a:latin typeface="+mn-lt"/>
                <a:ea typeface="+mn-ea"/>
                <a:cs typeface="+mn-cs"/>
              </a:rPr>
              <a:t>- Assegurar consumo adequado de cálcio (1-1,2 g/dia) e vitamina D (800-2.000 UI/dia) </a:t>
            </a:r>
          </a:p>
          <a:p>
            <a:pPr lvl="0"/>
            <a:r>
              <a:rPr lang="pt-PT" sz="1200" kern="1200" dirty="0">
                <a:solidFill>
                  <a:schemeClr val="tx1"/>
                </a:solidFill>
                <a:effectLst/>
                <a:latin typeface="+mn-lt"/>
                <a:ea typeface="+mn-ea"/>
                <a:cs typeface="+mn-cs"/>
              </a:rPr>
              <a:t>- Procurar reduzir as quedas, abordando os fatores de risco para quedas (</a:t>
            </a:r>
            <a:r>
              <a:rPr lang="pt-PT" sz="1200" b="1" kern="1200" dirty="0">
                <a:solidFill>
                  <a:schemeClr val="tx1"/>
                </a:solidFill>
                <a:effectLst/>
                <a:latin typeface="+mn-lt"/>
                <a:ea typeface="+mn-ea"/>
                <a:cs typeface="+mn-cs"/>
              </a:rPr>
              <a:t>FRAT</a:t>
            </a:r>
            <a:r>
              <a:rPr lang="pt-PT" sz="1200" kern="1200" dirty="0">
                <a:solidFill>
                  <a:schemeClr val="tx1"/>
                </a:solidFill>
                <a:effectLst/>
                <a:latin typeface="+mn-lt"/>
                <a:ea typeface="+mn-ea"/>
                <a:cs typeface="+mn-cs"/>
              </a:rPr>
              <a:t>)</a:t>
            </a:r>
          </a:p>
          <a:p>
            <a:pPr lvl="0"/>
            <a:r>
              <a:rPr lang="pt-PT" sz="1200" kern="1200" dirty="0">
                <a:solidFill>
                  <a:schemeClr val="tx1"/>
                </a:solidFill>
                <a:effectLst/>
                <a:latin typeface="+mn-lt"/>
                <a:ea typeface="+mn-ea"/>
                <a:cs typeface="+mn-cs"/>
              </a:rPr>
              <a:t>- Considerar DEXA</a:t>
            </a:r>
          </a:p>
          <a:p>
            <a:pPr lvl="0"/>
            <a:r>
              <a:rPr lang="pt-PT" sz="1200" kern="1200" dirty="0">
                <a:solidFill>
                  <a:schemeClr val="tx1"/>
                </a:solidFill>
                <a:effectLst/>
                <a:latin typeface="+mn-lt"/>
                <a:ea typeface="+mn-ea"/>
                <a:cs typeface="+mn-cs"/>
              </a:rPr>
              <a:t>- Excluir osteoporose secundária se DMO baixa</a:t>
            </a:r>
          </a:p>
          <a:p>
            <a:pPr lvl="0"/>
            <a:endParaRPr lang="pt-PT" sz="1200" kern="1200" dirty="0">
              <a:solidFill>
                <a:schemeClr val="tx1"/>
              </a:solidFill>
              <a:effectLst/>
              <a:latin typeface="+mn-lt"/>
              <a:ea typeface="+mn-ea"/>
              <a:cs typeface="+mn-cs"/>
            </a:endParaRPr>
          </a:p>
          <a:p>
            <a:pPr lvl="0"/>
            <a:r>
              <a:rPr lang="pt-PT" sz="1200" b="1" kern="1200" dirty="0">
                <a:solidFill>
                  <a:schemeClr val="tx1"/>
                </a:solidFill>
                <a:effectLst/>
                <a:latin typeface="+mn-lt"/>
                <a:ea typeface="+mn-ea"/>
                <a:cs typeface="+mn-cs"/>
              </a:rPr>
              <a:t>TRATAMENTO OSTEOPOROSE</a:t>
            </a:r>
          </a:p>
          <a:p>
            <a:pPr marL="0" marR="0" lvl="0" indent="0" algn="l" defTabSz="457200" rtl="0" eaLnBrk="1" fontAlgn="auto" latinLnBrk="0" hangingPunct="1">
              <a:lnSpc>
                <a:spcPct val="100000"/>
              </a:lnSpc>
              <a:spcBef>
                <a:spcPts val="0"/>
              </a:spcBef>
              <a:spcAft>
                <a:spcPts val="0"/>
              </a:spcAft>
              <a:buClrTx/>
              <a:buSzTx/>
              <a:buFontTx/>
              <a:buNone/>
              <a:tabLst/>
              <a:defRPr/>
            </a:pPr>
            <a:r>
              <a:rPr lang="pt-PT" sz="1200" kern="1200" dirty="0">
                <a:solidFill>
                  <a:schemeClr val="tx1"/>
                </a:solidFill>
                <a:effectLst/>
                <a:latin typeface="+mn-lt"/>
                <a:ea typeface="+mn-ea"/>
                <a:cs typeface="+mn-cs"/>
              </a:rPr>
              <a:t>Tratamento baseado no score FRAX</a:t>
            </a:r>
          </a:p>
          <a:p>
            <a:pPr marL="171450" lvl="0" indent="-171450">
              <a:buFontTx/>
              <a:buChar char="-"/>
            </a:pPr>
            <a:r>
              <a:rPr lang="pt-PT" sz="1200" kern="1200" dirty="0">
                <a:solidFill>
                  <a:schemeClr val="tx1"/>
                </a:solidFill>
                <a:effectLst/>
                <a:latin typeface="+mn-lt"/>
                <a:ea typeface="+mn-ea"/>
                <a:cs typeface="+mn-cs"/>
              </a:rPr>
              <a:t>Bifosfonato (não existem interacções significativas com TARc)</a:t>
            </a:r>
          </a:p>
          <a:p>
            <a:pPr marL="628650" lvl="1" indent="-171450">
              <a:buFont typeface="Arial"/>
              <a:buChar char="•"/>
            </a:pPr>
            <a:r>
              <a:rPr lang="pt-PT" sz="1200" kern="1200" dirty="0">
                <a:solidFill>
                  <a:schemeClr val="tx1"/>
                </a:solidFill>
                <a:effectLst/>
                <a:latin typeface="+mn-lt"/>
                <a:ea typeface="+mn-ea"/>
                <a:cs typeface="+mn-cs"/>
              </a:rPr>
              <a:t>Alendronato 70 mg 1 x semana </a:t>
            </a:r>
            <a:r>
              <a:rPr lang="pt-PT" sz="1200" kern="1200" dirty="0" err="1">
                <a:solidFill>
                  <a:schemeClr val="tx1"/>
                </a:solidFill>
                <a:effectLst/>
                <a:latin typeface="+mn-lt"/>
                <a:ea typeface="+mn-ea"/>
                <a:cs typeface="+mn-cs"/>
              </a:rPr>
              <a:t>po</a:t>
            </a:r>
            <a:endParaRPr lang="pt-PT" sz="1200" kern="1200" dirty="0">
              <a:solidFill>
                <a:schemeClr val="tx1"/>
              </a:solidFill>
              <a:effectLst/>
              <a:latin typeface="+mn-lt"/>
              <a:ea typeface="+mn-ea"/>
              <a:cs typeface="+mn-cs"/>
            </a:endParaRPr>
          </a:p>
          <a:p>
            <a:pPr marL="628650" lvl="1" indent="-171450">
              <a:buFont typeface="Arial"/>
              <a:buChar char="•"/>
            </a:pPr>
            <a:r>
              <a:rPr lang="pt-PT" sz="1200" kern="1200" dirty="0">
                <a:solidFill>
                  <a:schemeClr val="tx1"/>
                </a:solidFill>
                <a:effectLst/>
                <a:latin typeface="+mn-lt"/>
                <a:ea typeface="+mn-ea"/>
                <a:cs typeface="+mn-cs"/>
              </a:rPr>
              <a:t>Risedronato 35 mg 1 x semana </a:t>
            </a:r>
            <a:r>
              <a:rPr lang="pt-PT" sz="1200" kern="1200" dirty="0" err="1">
                <a:solidFill>
                  <a:schemeClr val="tx1"/>
                </a:solidFill>
                <a:effectLst/>
                <a:latin typeface="+mn-lt"/>
                <a:ea typeface="+mn-ea"/>
                <a:cs typeface="+mn-cs"/>
              </a:rPr>
              <a:t>po</a:t>
            </a:r>
            <a:endParaRPr lang="pt-PT" sz="1200" kern="1200" dirty="0">
              <a:solidFill>
                <a:schemeClr val="tx1"/>
              </a:solidFill>
              <a:effectLst/>
              <a:latin typeface="+mn-lt"/>
              <a:ea typeface="+mn-ea"/>
              <a:cs typeface="+mn-cs"/>
            </a:endParaRPr>
          </a:p>
          <a:p>
            <a:pPr marL="628650" lvl="1" indent="-171450">
              <a:buFont typeface="Arial"/>
              <a:buChar char="•"/>
            </a:pPr>
            <a:r>
              <a:rPr lang="pt-PT" sz="1200" kern="1200" dirty="0">
                <a:solidFill>
                  <a:schemeClr val="tx1"/>
                </a:solidFill>
                <a:effectLst/>
                <a:latin typeface="+mn-lt"/>
                <a:ea typeface="+mn-ea"/>
                <a:cs typeface="+mn-cs"/>
              </a:rPr>
              <a:t>Ibandronato 150 mg oral mensalmente ou 3 mg EV a cada 3 meses</a:t>
            </a:r>
          </a:p>
          <a:p>
            <a:pPr marL="628650" lvl="1" indent="-171450">
              <a:buFont typeface="Arial"/>
              <a:buChar char="•"/>
            </a:pPr>
            <a:r>
              <a:rPr lang="pt-PT" sz="1200" kern="1200" dirty="0">
                <a:solidFill>
                  <a:schemeClr val="tx1"/>
                </a:solidFill>
                <a:effectLst/>
                <a:latin typeface="+mn-lt"/>
                <a:ea typeface="+mn-ea"/>
                <a:cs typeface="+mn-cs"/>
              </a:rPr>
              <a:t>Ácido zolendrónico 5 mg EV 1 x ano</a:t>
            </a:r>
          </a:p>
          <a:p>
            <a:pPr marL="171450" lvl="0" indent="-171450">
              <a:buFontTx/>
              <a:buChar char="-"/>
            </a:pPr>
            <a:r>
              <a:rPr lang="pt-PT" sz="1200" kern="1200" dirty="0">
                <a:solidFill>
                  <a:schemeClr val="tx1"/>
                </a:solidFill>
                <a:effectLst/>
                <a:latin typeface="+mn-lt"/>
                <a:ea typeface="+mn-ea"/>
                <a:cs typeface="+mn-cs"/>
              </a:rPr>
              <a:t>Optimizar TARc para preservar o melhorar DMO</a:t>
            </a:r>
          </a:p>
          <a:p>
            <a:pPr marL="171450" lvl="0" indent="-171450">
              <a:buFontTx/>
              <a:buChar char="-"/>
            </a:pPr>
            <a:r>
              <a:rPr lang="pt-PT" sz="1200" kern="1200" dirty="0">
                <a:solidFill>
                  <a:schemeClr val="tx1"/>
                </a:solidFill>
                <a:effectLst/>
                <a:latin typeface="+mn-lt"/>
                <a:ea typeface="+mn-ea"/>
                <a:cs typeface="+mn-cs"/>
              </a:rPr>
              <a:t>A perda de DMO é maior no primeiro ano de TAR, com a maior perda sendo registada em esquemas contendo TDF e alguns IP</a:t>
            </a:r>
          </a:p>
          <a:p>
            <a:pPr marL="171450" lvl="0" indent="-171450">
              <a:buFontTx/>
              <a:buChar char="-"/>
            </a:pPr>
            <a:r>
              <a:rPr lang="pt-PT" sz="1200" kern="1200" dirty="0">
                <a:solidFill>
                  <a:schemeClr val="tx1"/>
                </a:solidFill>
                <a:effectLst/>
                <a:latin typeface="+mn-lt"/>
                <a:ea typeface="+mn-ea"/>
                <a:cs typeface="+mn-cs"/>
              </a:rPr>
              <a:t>Suplemento de Vitamina D pode reduzir a perda de massa óssea com o início da TARc</a:t>
            </a:r>
          </a:p>
          <a:p>
            <a:pPr lvl="0"/>
            <a:endParaRPr lang="pt-PT" sz="1200" kern="1200" dirty="0">
              <a:solidFill>
                <a:schemeClr val="tx1"/>
              </a:solidFill>
              <a:effectLst/>
              <a:latin typeface="+mn-lt"/>
              <a:ea typeface="+mn-ea"/>
              <a:cs typeface="+mn-cs"/>
            </a:endParaRPr>
          </a:p>
          <a:p>
            <a:pPr lvl="0"/>
            <a:r>
              <a:rPr lang="pt-PT" sz="1200" kern="1200" dirty="0">
                <a:solidFill>
                  <a:schemeClr val="tx1"/>
                </a:solidFill>
                <a:effectLst/>
                <a:latin typeface="+mn-lt"/>
                <a:ea typeface="+mn-ea"/>
                <a:cs typeface="+mn-cs"/>
              </a:rPr>
              <a:t>Terapêutica adequada para fragilidade e sarcopénia:</a:t>
            </a:r>
          </a:p>
          <a:p>
            <a:pPr lvl="0"/>
            <a:r>
              <a:rPr lang="pt-PT" sz="1200" kern="1200" dirty="0">
                <a:solidFill>
                  <a:schemeClr val="tx1"/>
                </a:solidFill>
                <a:effectLst/>
                <a:latin typeface="+mn-lt"/>
                <a:ea typeface="+mn-ea"/>
                <a:cs typeface="+mn-cs"/>
              </a:rPr>
              <a:t>- Melhor nutrição</a:t>
            </a:r>
          </a:p>
          <a:p>
            <a:pPr lvl="0"/>
            <a:r>
              <a:rPr lang="pt-PT" sz="1200" kern="1200" dirty="0">
                <a:solidFill>
                  <a:schemeClr val="tx1"/>
                </a:solidFill>
                <a:effectLst/>
                <a:latin typeface="+mn-lt"/>
                <a:ea typeface="+mn-ea"/>
                <a:cs typeface="+mn-cs"/>
              </a:rPr>
              <a:t>- Exercício (aeróbico e treino de resistência)</a:t>
            </a:r>
          </a:p>
          <a:p>
            <a:pPr lvl="0"/>
            <a:r>
              <a:rPr lang="pt-PT" sz="1200" kern="1200" dirty="0">
                <a:solidFill>
                  <a:schemeClr val="tx1"/>
                </a:solidFill>
                <a:effectLst/>
                <a:latin typeface="+mn-lt"/>
                <a:ea typeface="+mn-ea"/>
                <a:cs typeface="+mn-cs"/>
              </a:rPr>
              <a:t>- Substituição hormonal em casos de défice</a:t>
            </a:r>
          </a:p>
          <a:p>
            <a:pPr lvl="0"/>
            <a:endParaRPr lang="pt-PT"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pt-PT" sz="1200" kern="1200" dirty="0">
                <a:solidFill>
                  <a:schemeClr val="tx1"/>
                </a:solidFill>
                <a:effectLst/>
                <a:latin typeface="+mn-lt"/>
                <a:ea typeface="+mn-ea"/>
                <a:cs typeface="+mn-cs"/>
              </a:rPr>
              <a:t>Doentes sob terapêutica com bifosfonato, devem repetir DEXA aos 2 anos e reavaliar a necessidade de tratamento ao final de 3-5 anos</a:t>
            </a:r>
            <a:endParaRPr lang="pt-PT" sz="1200" b="1" kern="1200" dirty="0">
              <a:solidFill>
                <a:schemeClr val="tx1"/>
              </a:solidFill>
              <a:effectLst/>
              <a:latin typeface="+mn-lt"/>
              <a:ea typeface="+mn-ea"/>
              <a:cs typeface="+mn-cs"/>
            </a:endParaRPr>
          </a:p>
          <a:p>
            <a:pPr lvl="0"/>
            <a:endParaRPr lang="pt-PT" sz="1200" kern="1200" dirty="0">
              <a:solidFill>
                <a:schemeClr val="tx1"/>
              </a:solidFill>
              <a:effectLst/>
              <a:latin typeface="+mn-lt"/>
              <a:ea typeface="+mn-ea"/>
              <a:cs typeface="+mn-cs"/>
            </a:endParaRPr>
          </a:p>
          <a:p>
            <a:pPr lvl="0"/>
            <a:r>
              <a:rPr lang="pt-PT" sz="1200" kern="1200" dirty="0">
                <a:solidFill>
                  <a:schemeClr val="tx1"/>
                </a:solidFill>
                <a:effectLst/>
                <a:latin typeface="+mn-lt"/>
                <a:ea typeface="+mn-ea"/>
                <a:cs typeface="+mn-cs"/>
              </a:rPr>
              <a:t>Em casos complexos (ex. homens jovens, mulheres pré-menopausa, fraturas recorrentes em doente já sob tratamento), referenciar a especialista</a:t>
            </a:r>
          </a:p>
          <a:p>
            <a:pPr lvl="0"/>
            <a:endParaRPr lang="pt-PT" sz="1200" kern="1200" dirty="0">
              <a:solidFill>
                <a:schemeClr val="tx1"/>
              </a:solidFill>
              <a:effectLst/>
              <a:latin typeface="+mn-lt"/>
              <a:ea typeface="+mn-ea"/>
              <a:cs typeface="+mn-cs"/>
            </a:endParaRPr>
          </a:p>
          <a:p>
            <a:pPr lvl="0"/>
            <a:r>
              <a:rPr lang="pt-PT" sz="1200" kern="1200" dirty="0">
                <a:solidFill>
                  <a:schemeClr val="tx1"/>
                </a:solidFill>
                <a:effectLst/>
                <a:latin typeface="+mn-lt"/>
                <a:ea typeface="+mn-ea"/>
                <a:cs typeface="+mn-cs"/>
              </a:rPr>
              <a:t>VITAMINA</a:t>
            </a:r>
            <a:r>
              <a:rPr lang="pt-PT" sz="1200" kern="1200" baseline="0" dirty="0">
                <a:solidFill>
                  <a:schemeClr val="tx1"/>
                </a:solidFill>
                <a:effectLst/>
                <a:latin typeface="+mn-lt"/>
                <a:ea typeface="+mn-ea"/>
                <a:cs typeface="+mn-cs"/>
              </a:rPr>
              <a:t> DA </a:t>
            </a:r>
            <a:endParaRPr lang="pt-PT" sz="1200" kern="1200" dirty="0">
              <a:solidFill>
                <a:schemeClr val="tx1"/>
              </a:solidFill>
              <a:effectLst/>
              <a:latin typeface="+mn-lt"/>
              <a:ea typeface="+mn-ea"/>
              <a:cs typeface="+mn-cs"/>
            </a:endParaRPr>
          </a:p>
          <a:p>
            <a:r>
              <a:rPr lang="pt-PT" sz="1200" u="sng" kern="1200" dirty="0">
                <a:solidFill>
                  <a:schemeClr val="tx1"/>
                </a:solidFill>
                <a:effectLst/>
                <a:latin typeface="+mn-lt"/>
                <a:ea typeface="+mn-ea"/>
                <a:cs typeface="+mn-cs"/>
              </a:rPr>
              <a:t>Tratamento</a:t>
            </a:r>
            <a:endParaRPr lang="pt-PT" sz="1200" kern="1200" dirty="0">
              <a:solidFill>
                <a:schemeClr val="tx1"/>
              </a:solidFill>
              <a:effectLst/>
              <a:latin typeface="+mn-lt"/>
              <a:ea typeface="+mn-ea"/>
              <a:cs typeface="+mn-cs"/>
            </a:endParaRPr>
          </a:p>
          <a:p>
            <a:pPr marL="171450" lvl="0" indent="-171450">
              <a:buFont typeface="Arial"/>
              <a:buChar char="•"/>
            </a:pPr>
            <a:r>
              <a:rPr lang="pt-PT" sz="1200" kern="1200" dirty="0">
                <a:solidFill>
                  <a:schemeClr val="tx1"/>
                </a:solidFill>
                <a:effectLst/>
                <a:latin typeface="+mn-lt"/>
                <a:ea typeface="+mn-ea"/>
                <a:cs typeface="+mn-cs"/>
              </a:rPr>
              <a:t>Se </a:t>
            </a:r>
            <a:r>
              <a:rPr lang="pt-PT" sz="1200" b="1" kern="1200" dirty="0">
                <a:solidFill>
                  <a:schemeClr val="tx1"/>
                </a:solidFill>
                <a:effectLst/>
                <a:latin typeface="+mn-lt"/>
                <a:ea typeface="+mn-ea"/>
                <a:cs typeface="+mn-cs"/>
              </a:rPr>
              <a:t>défice</a:t>
            </a:r>
            <a:r>
              <a:rPr lang="pt-PT" sz="1200" kern="1200" dirty="0">
                <a:solidFill>
                  <a:schemeClr val="tx1"/>
                </a:solidFill>
                <a:effectLst/>
                <a:latin typeface="+mn-lt"/>
                <a:ea typeface="+mn-ea"/>
                <a:cs typeface="+mn-cs"/>
              </a:rPr>
              <a:t>: reposição</a:t>
            </a:r>
            <a:r>
              <a:rPr lang="pt-PT" sz="1200" kern="1200" baseline="0" dirty="0">
                <a:solidFill>
                  <a:schemeClr val="tx1"/>
                </a:solidFill>
                <a:effectLst/>
                <a:latin typeface="+mn-lt"/>
                <a:ea typeface="+mn-ea"/>
                <a:cs typeface="+mn-cs"/>
              </a:rPr>
              <a:t> 10.000UI/dia durante 8-10 semanas e reavaliar aos 3 meses </a:t>
            </a:r>
            <a:r>
              <a:rPr lang="pt-PT" sz="1200" kern="1200" baseline="0" dirty="0">
                <a:solidFill>
                  <a:schemeClr val="tx1"/>
                </a:solidFill>
                <a:effectLst/>
                <a:latin typeface="+mn-lt"/>
                <a:ea typeface="+mn-ea"/>
                <a:cs typeface="+mn-cs"/>
                <a:sym typeface="Wingdings"/>
              </a:rPr>
              <a:t> </a:t>
            </a:r>
            <a:r>
              <a:rPr lang="pt-PT" sz="1200" kern="1200" dirty="0">
                <a:solidFill>
                  <a:schemeClr val="tx1"/>
                </a:solidFill>
                <a:effectLst/>
                <a:latin typeface="+mn-lt"/>
                <a:ea typeface="+mn-ea"/>
                <a:cs typeface="+mn-cs"/>
              </a:rPr>
              <a:t>manutenção com 800-2000 UI/dia</a:t>
            </a:r>
          </a:p>
          <a:p>
            <a:pPr marL="171450" lvl="0" indent="-171450">
              <a:buFont typeface="Arial"/>
              <a:buChar char="•"/>
            </a:pPr>
            <a:r>
              <a:rPr lang="pt-PT" sz="1200" kern="1200" dirty="0">
                <a:solidFill>
                  <a:schemeClr val="tx1"/>
                </a:solidFill>
                <a:effectLst/>
                <a:latin typeface="+mn-lt"/>
                <a:ea typeface="+mn-ea"/>
                <a:cs typeface="+mn-cs"/>
              </a:rPr>
              <a:t>Se </a:t>
            </a:r>
            <a:r>
              <a:rPr lang="pt-PT" sz="1200" b="1" kern="1200" dirty="0">
                <a:solidFill>
                  <a:schemeClr val="tx1"/>
                </a:solidFill>
                <a:effectLst/>
                <a:latin typeface="+mn-lt"/>
                <a:ea typeface="+mn-ea"/>
                <a:cs typeface="+mn-cs"/>
              </a:rPr>
              <a:t>insuficiência</a:t>
            </a:r>
            <a:r>
              <a:rPr lang="pt-PT" sz="1200" kern="1200" dirty="0">
                <a:solidFill>
                  <a:schemeClr val="tx1"/>
                </a:solidFill>
                <a:effectLst/>
                <a:latin typeface="+mn-lt"/>
                <a:ea typeface="+mn-ea"/>
                <a:cs typeface="+mn-cs"/>
              </a:rPr>
              <a:t> +</a:t>
            </a:r>
            <a:r>
              <a:rPr lang="pt-PT" sz="1200" kern="1200" baseline="0" dirty="0">
                <a:solidFill>
                  <a:schemeClr val="tx1"/>
                </a:solidFill>
                <a:effectLst/>
                <a:latin typeface="+mn-lt"/>
                <a:ea typeface="+mn-ea"/>
                <a:cs typeface="+mn-cs"/>
              </a:rPr>
              <a:t> 1 dos seguintes (osteoporose, </a:t>
            </a:r>
            <a:r>
              <a:rPr lang="pt-PT" sz="1200" kern="1200" dirty="0">
                <a:solidFill>
                  <a:schemeClr val="tx1"/>
                </a:solidFill>
                <a:effectLst/>
                <a:latin typeface="+mn-lt"/>
                <a:ea typeface="+mn-ea"/>
                <a:cs typeface="+mn-cs"/>
              </a:rPr>
              <a:t>osteomalácia, hiperparatiroidismo secundário): suplementação e reavaliar aos 6 meses</a:t>
            </a:r>
          </a:p>
          <a:p>
            <a:pPr lvl="0"/>
            <a:endParaRPr lang="pt-PT" sz="1200" kern="1200" dirty="0">
              <a:solidFill>
                <a:schemeClr val="tx1"/>
              </a:solidFill>
              <a:effectLst/>
              <a:latin typeface="+mn-lt"/>
              <a:ea typeface="+mn-ea"/>
              <a:cs typeface="+mn-cs"/>
            </a:endParaRPr>
          </a:p>
          <a:p>
            <a:pPr lvl="0"/>
            <a:r>
              <a:rPr lang="pt-PT" sz="1200" kern="1200" dirty="0">
                <a:solidFill>
                  <a:schemeClr val="tx1"/>
                </a:solidFill>
                <a:effectLst/>
                <a:latin typeface="+mn-lt"/>
                <a:ea typeface="+mn-ea"/>
                <a:cs typeface="+mn-cs"/>
              </a:rPr>
              <a:t>O objetivo é atingir níveis séricos &gt; 20 </a:t>
            </a:r>
            <a:r>
              <a:rPr lang="pt-PT" sz="1200" kern="1200" dirty="0" err="1">
                <a:solidFill>
                  <a:schemeClr val="tx1"/>
                </a:solidFill>
                <a:effectLst/>
                <a:latin typeface="+mn-lt"/>
                <a:ea typeface="+mn-ea"/>
                <a:cs typeface="+mn-cs"/>
              </a:rPr>
              <a:t>ng</a:t>
            </a:r>
            <a:r>
              <a:rPr lang="pt-PT" sz="1200" kern="1200" dirty="0">
                <a:solidFill>
                  <a:schemeClr val="tx1"/>
                </a:solidFill>
                <a:effectLst/>
                <a:latin typeface="+mn-lt"/>
                <a:ea typeface="+mn-ea"/>
                <a:cs typeface="+mn-cs"/>
              </a:rPr>
              <a:t>/ml (50 </a:t>
            </a:r>
            <a:r>
              <a:rPr lang="pt-PT" sz="1200" kern="1200" dirty="0" err="1">
                <a:solidFill>
                  <a:schemeClr val="tx1"/>
                </a:solidFill>
                <a:effectLst/>
                <a:latin typeface="+mn-lt"/>
                <a:ea typeface="+mn-ea"/>
                <a:cs typeface="+mn-cs"/>
              </a:rPr>
              <a:t>nmol</a:t>
            </a:r>
            <a:r>
              <a:rPr lang="pt-PT" sz="1200" kern="1200" dirty="0">
                <a:solidFill>
                  <a:schemeClr val="tx1"/>
                </a:solidFill>
                <a:effectLst/>
                <a:latin typeface="+mn-lt"/>
                <a:ea typeface="+mn-ea"/>
                <a:cs typeface="+mn-cs"/>
              </a:rPr>
              <a:t>/L) e manter valores normais de PTH. </a:t>
            </a:r>
          </a:p>
          <a:p>
            <a:pPr lvl="0"/>
            <a:r>
              <a:rPr lang="pt-PT" sz="1200" kern="1200" dirty="0">
                <a:solidFill>
                  <a:schemeClr val="tx1"/>
                </a:solidFill>
                <a:effectLst/>
                <a:latin typeface="+mn-lt"/>
                <a:ea typeface="+mn-ea"/>
                <a:cs typeface="+mn-cs"/>
              </a:rPr>
              <a:t>Combinar com cálcio sempre que existir potencial quebra no consumo de cálcio.</a:t>
            </a:r>
          </a:p>
          <a:p>
            <a:pPr lvl="0"/>
            <a:endParaRPr lang="pt-PT" sz="1200" kern="1200" dirty="0">
              <a:solidFill>
                <a:schemeClr val="tx1"/>
              </a:solidFill>
              <a:effectLst/>
              <a:latin typeface="+mn-lt"/>
              <a:ea typeface="+mn-ea"/>
              <a:cs typeface="+mn-cs"/>
            </a:endParaRPr>
          </a:p>
          <a:p>
            <a:pPr lvl="0"/>
            <a:r>
              <a:rPr lang="pt-PT" sz="1200" b="1" kern="1200" dirty="0">
                <a:solidFill>
                  <a:schemeClr val="tx1"/>
                </a:solidFill>
                <a:effectLst/>
                <a:latin typeface="+mn-lt"/>
                <a:ea typeface="+mn-ea"/>
                <a:cs typeface="+mn-cs"/>
              </a:rPr>
              <a:t>Colecalciferol = Vitamina D3 [Vigantol]</a:t>
            </a:r>
          </a:p>
          <a:p>
            <a:pPr lvl="0"/>
            <a:r>
              <a:rPr lang="pt-PT" sz="1200" kern="1200" dirty="0">
                <a:solidFill>
                  <a:schemeClr val="tx1"/>
                </a:solidFill>
                <a:effectLst/>
                <a:latin typeface="+mn-lt"/>
                <a:ea typeface="+mn-ea"/>
                <a:cs typeface="+mn-cs"/>
              </a:rPr>
              <a:t>. 15 gotas = 10.000 UI/dia</a:t>
            </a:r>
          </a:p>
          <a:p>
            <a:pPr marL="0" marR="0" lvl="0" indent="0" algn="l" defTabSz="457200" rtl="0" eaLnBrk="1" fontAlgn="auto" latinLnBrk="0" hangingPunct="1">
              <a:lnSpc>
                <a:spcPct val="100000"/>
              </a:lnSpc>
              <a:spcBef>
                <a:spcPts val="0"/>
              </a:spcBef>
              <a:spcAft>
                <a:spcPts val="0"/>
              </a:spcAft>
              <a:buClrTx/>
              <a:buSzTx/>
              <a:buFontTx/>
              <a:buNone/>
              <a:tabLst/>
              <a:defRPr/>
            </a:pPr>
            <a:r>
              <a:rPr lang="pt-PT" sz="1200" kern="1200" dirty="0">
                <a:solidFill>
                  <a:schemeClr val="tx1"/>
                </a:solidFill>
                <a:effectLst/>
                <a:latin typeface="+mn-lt"/>
                <a:ea typeface="+mn-ea"/>
                <a:cs typeface="+mn-cs"/>
              </a:rPr>
              <a:t>. 3 gotas = 2.000 UI/dia</a:t>
            </a:r>
          </a:p>
          <a:p>
            <a:pPr lvl="0"/>
            <a:endParaRPr lang="pt-PT" sz="1200" kern="1200" dirty="0">
              <a:solidFill>
                <a:schemeClr val="tx1"/>
              </a:solidFill>
              <a:effectLst/>
              <a:latin typeface="+mn-lt"/>
              <a:ea typeface="+mn-ea"/>
              <a:cs typeface="+mn-cs"/>
            </a:endParaRPr>
          </a:p>
          <a:p>
            <a:pPr lvl="0"/>
            <a:r>
              <a:rPr lang="pt-PT" sz="1200" b="1" kern="1200" dirty="0">
                <a:solidFill>
                  <a:schemeClr val="tx1"/>
                </a:solidFill>
                <a:effectLst/>
                <a:latin typeface="+mn-lt"/>
                <a:ea typeface="+mn-ea"/>
                <a:cs typeface="+mn-cs"/>
              </a:rPr>
              <a:t>Colecalciferol [Egostar]</a:t>
            </a:r>
          </a:p>
          <a:p>
            <a:pPr lvl="0"/>
            <a:r>
              <a:rPr lang="pt-PT" sz="1200" kern="1200" dirty="0">
                <a:solidFill>
                  <a:schemeClr val="tx1"/>
                </a:solidFill>
                <a:effectLst/>
                <a:latin typeface="+mn-lt"/>
                <a:ea typeface="+mn-ea"/>
                <a:cs typeface="+mn-cs"/>
              </a:rPr>
              <a:t>. 1cp</a:t>
            </a:r>
            <a:r>
              <a:rPr lang="pt-PT" sz="1200" kern="1200" baseline="0" dirty="0">
                <a:solidFill>
                  <a:schemeClr val="tx1"/>
                </a:solidFill>
                <a:effectLst/>
                <a:latin typeface="+mn-lt"/>
                <a:ea typeface="+mn-ea"/>
                <a:cs typeface="+mn-cs"/>
              </a:rPr>
              <a:t> a cada 28 dias (800 UI/dia = </a:t>
            </a:r>
            <a:r>
              <a:rPr lang="pt-PT" sz="1200" kern="1200" dirty="0">
                <a:solidFill>
                  <a:schemeClr val="tx1"/>
                </a:solidFill>
                <a:effectLst/>
                <a:latin typeface="+mn-lt"/>
                <a:ea typeface="+mn-ea"/>
                <a:cs typeface="+mn-cs"/>
              </a:rPr>
              <a:t>22.400 UI/28 dias)</a:t>
            </a:r>
          </a:p>
        </p:txBody>
      </p:sp>
      <p:sp>
        <p:nvSpPr>
          <p:cNvPr id="4" name="Slide Number Placeholder 3"/>
          <p:cNvSpPr>
            <a:spLocks noGrp="1"/>
          </p:cNvSpPr>
          <p:nvPr>
            <p:ph type="sldNum" sz="quarter" idx="10"/>
          </p:nvPr>
        </p:nvSpPr>
        <p:spPr/>
        <p:txBody>
          <a:bodyPr/>
          <a:lstStyle/>
          <a:p>
            <a:fld id="{25CAD5B1-5DD2-EB41-A37B-2EAED5DDE609}" type="slidenum">
              <a:rPr lang="pt-PT" smtClean="0"/>
              <a:pPr/>
              <a:t>41</a:t>
            </a:fld>
            <a:endParaRPr lang="pt-PT"/>
          </a:p>
        </p:txBody>
      </p:sp>
    </p:spTree>
    <p:extLst>
      <p:ext uri="{BB962C8B-B14F-4D97-AF65-F5344CB8AC3E}">
        <p14:creationId xmlns:p14="http://schemas.microsoft.com/office/powerpoint/2010/main" val="29091941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pt-PT" sz="1200" b="0" kern="1200" dirty="0">
              <a:solidFill>
                <a:schemeClr val="tx1"/>
              </a:solidFill>
              <a:effectLst/>
              <a:latin typeface="+mn-lt"/>
              <a:ea typeface="+mn-ea"/>
              <a:cs typeface="+mn-cs"/>
            </a:endParaRPr>
          </a:p>
          <a:p>
            <a:r>
              <a:rPr lang="pt-PT" dirty="0"/>
              <a:t>Os</a:t>
            </a:r>
            <a:r>
              <a:rPr lang="pt-PT" baseline="0" dirty="0"/>
              <a:t> d</a:t>
            </a:r>
            <a:r>
              <a:rPr lang="pt-PT" dirty="0"/>
              <a:t>istúrbios psiquiátricos são comuns em indivíduos com infeção por VIH (20%–40%), especialmente em mulheres, nas quais a incidência (30%– 60%) é maior do que na população geral (5%–10%.</a:t>
            </a:r>
          </a:p>
          <a:p>
            <a:r>
              <a:rPr lang="pt-PT" dirty="0"/>
              <a:t>Embora a depressão e a ansiedade sejam as condições mais frequentes, transtornos de dependência, patologia dupla, psicose/esquizofrenia, transtorno bipolar e distúrbios do sono também são prevalentes.</a:t>
            </a:r>
          </a:p>
          <a:p>
            <a:r>
              <a:rPr lang="pt-PT" dirty="0"/>
              <a:t>Alguns desses distúrbios podem estar associados à exposição a certos medicamentos, causando deterioração da qualidade de vida do paciente, o que pode, posteriormente, levar ao comprometimento da adesão à TAR</a:t>
            </a:r>
          </a:p>
          <a:p>
            <a:r>
              <a:rPr lang="pt-PT" dirty="0"/>
              <a:t>Vale a</a:t>
            </a:r>
            <a:r>
              <a:rPr lang="pt-PT" baseline="0" dirty="0"/>
              <a:t> pena </a:t>
            </a:r>
            <a:r>
              <a:rPr lang="pt-PT" dirty="0"/>
              <a:t>ressaltar que esses distúrbios são muitas vezes </a:t>
            </a:r>
            <a:r>
              <a:rPr lang="pt-PT" dirty="0" err="1"/>
              <a:t>subdiagnosticados</a:t>
            </a:r>
            <a:r>
              <a:rPr lang="pt-PT" dirty="0"/>
              <a:t>, especialmente aqueles de menor intensidade, incluindo efeitos </a:t>
            </a:r>
            <a:r>
              <a:rPr lang="pt-PT" baseline="0" dirty="0"/>
              <a:t>adversos </a:t>
            </a:r>
            <a:r>
              <a:rPr lang="pt-PT" dirty="0"/>
              <a:t> neuropsiquiátricos relacionados à TARV, que o doente pode atribuir a outras causas. </a:t>
            </a:r>
          </a:p>
          <a:p>
            <a:endParaRPr lang="pt-PT" sz="1200" b="0" i="0" u="none" strike="noStrike" kern="1200" baseline="0" dirty="0">
              <a:solidFill>
                <a:schemeClr val="tx1"/>
              </a:solidFill>
              <a:latin typeface="+mn-lt"/>
              <a:ea typeface="+mn-ea"/>
              <a:cs typeface="+mn-cs"/>
            </a:endParaRPr>
          </a:p>
          <a:p>
            <a:r>
              <a:rPr lang="pt-PT" sz="1200" b="0" i="0" u="none" strike="noStrike" kern="1200" baseline="0" dirty="0" err="1">
                <a:solidFill>
                  <a:schemeClr val="tx1"/>
                </a:solidFill>
                <a:latin typeface="+mn-lt"/>
                <a:ea typeface="+mn-ea"/>
                <a:cs typeface="+mn-cs"/>
              </a:rPr>
              <a:t>Treisman</a:t>
            </a:r>
            <a:r>
              <a:rPr lang="pt-PT" sz="1200" b="0" i="0" u="none" strike="noStrike" kern="1200" baseline="0" dirty="0">
                <a:solidFill>
                  <a:schemeClr val="tx1"/>
                </a:solidFill>
                <a:latin typeface="+mn-lt"/>
                <a:ea typeface="+mn-ea"/>
                <a:cs typeface="+mn-cs"/>
              </a:rPr>
              <a:t> GJ, </a:t>
            </a:r>
            <a:r>
              <a:rPr lang="pt-PT" sz="1200" b="0" i="0" u="none" strike="noStrike" kern="1200" baseline="0" dirty="0" err="1">
                <a:solidFill>
                  <a:schemeClr val="tx1"/>
                </a:solidFill>
                <a:latin typeface="+mn-lt"/>
                <a:ea typeface="+mn-ea"/>
                <a:cs typeface="+mn-cs"/>
              </a:rPr>
              <a:t>SoudryO</a:t>
            </a:r>
            <a:r>
              <a:rPr lang="pt-PT" sz="1200" b="0" i="0" u="none" strike="noStrike" kern="1200" baseline="0" dirty="0">
                <a:solidFill>
                  <a:schemeClr val="tx1"/>
                </a:solidFill>
                <a:latin typeface="+mn-lt"/>
                <a:ea typeface="+mn-ea"/>
                <a:cs typeface="+mn-cs"/>
              </a:rPr>
              <a:t>. </a:t>
            </a:r>
            <a:r>
              <a:rPr lang="pt-PT" sz="1200" b="0" i="0" u="none" strike="noStrike" kern="1200" baseline="0" dirty="0" err="1">
                <a:solidFill>
                  <a:schemeClr val="tx1"/>
                </a:solidFill>
                <a:latin typeface="+mn-lt"/>
                <a:ea typeface="+mn-ea"/>
                <a:cs typeface="+mn-cs"/>
              </a:rPr>
              <a:t>Neuropsychiatric</a:t>
            </a:r>
            <a:r>
              <a:rPr lang="pt-PT" sz="1200" b="0" i="0" u="none" strike="noStrike" kern="1200" baseline="0" dirty="0">
                <a:solidFill>
                  <a:schemeClr val="tx1"/>
                </a:solidFill>
                <a:latin typeface="+mn-lt"/>
                <a:ea typeface="+mn-ea"/>
                <a:cs typeface="+mn-cs"/>
              </a:rPr>
              <a:t> </a:t>
            </a:r>
            <a:r>
              <a:rPr lang="pt-PT" sz="1200" b="0" i="0" u="none" strike="noStrike" kern="1200" baseline="0" dirty="0" err="1">
                <a:solidFill>
                  <a:schemeClr val="tx1"/>
                </a:solidFill>
                <a:latin typeface="+mn-lt"/>
                <a:ea typeface="+mn-ea"/>
                <a:cs typeface="+mn-cs"/>
              </a:rPr>
              <a:t>effects</a:t>
            </a:r>
            <a:r>
              <a:rPr lang="pt-PT" sz="1200" b="0" i="0" u="none" strike="noStrike" kern="1200" baseline="0" dirty="0">
                <a:solidFill>
                  <a:schemeClr val="tx1"/>
                </a:solidFill>
                <a:latin typeface="+mn-lt"/>
                <a:ea typeface="+mn-ea"/>
                <a:cs typeface="+mn-cs"/>
              </a:rPr>
              <a:t> </a:t>
            </a:r>
            <a:r>
              <a:rPr lang="pt-PT" sz="1200" b="0" i="0" u="none" strike="noStrike" kern="1200" baseline="0" dirty="0" err="1">
                <a:solidFill>
                  <a:schemeClr val="tx1"/>
                </a:solidFill>
                <a:latin typeface="+mn-lt"/>
                <a:ea typeface="+mn-ea"/>
                <a:cs typeface="+mn-cs"/>
              </a:rPr>
              <a:t>of</a:t>
            </a:r>
            <a:r>
              <a:rPr lang="pt-PT" sz="1200" b="0" i="0" u="none" strike="noStrike" kern="1200" baseline="0" dirty="0">
                <a:solidFill>
                  <a:schemeClr val="tx1"/>
                </a:solidFill>
                <a:latin typeface="+mn-lt"/>
                <a:ea typeface="+mn-ea"/>
                <a:cs typeface="+mn-cs"/>
              </a:rPr>
              <a:t> HIV antiviral </a:t>
            </a:r>
            <a:r>
              <a:rPr lang="pt-PT" sz="1200" b="0" i="0" u="none" strike="noStrike" kern="1200" baseline="0" dirty="0" err="1">
                <a:solidFill>
                  <a:schemeClr val="tx1"/>
                </a:solidFill>
                <a:latin typeface="+mn-lt"/>
                <a:ea typeface="+mn-ea"/>
                <a:cs typeface="+mn-cs"/>
              </a:rPr>
              <a:t>medications</a:t>
            </a:r>
            <a:r>
              <a:rPr lang="pt-PT" sz="1200" b="0" i="0" u="none" strike="noStrike" kern="1200" baseline="0" dirty="0">
                <a:solidFill>
                  <a:schemeClr val="tx1"/>
                </a:solidFill>
                <a:latin typeface="+mn-lt"/>
                <a:ea typeface="+mn-ea"/>
                <a:cs typeface="+mn-cs"/>
              </a:rPr>
              <a:t>. </a:t>
            </a:r>
            <a:r>
              <a:rPr lang="pt-PT" sz="1200" b="0" i="0" u="none" strike="noStrike" kern="1200" baseline="0" dirty="0" err="1">
                <a:solidFill>
                  <a:schemeClr val="tx1"/>
                </a:solidFill>
                <a:latin typeface="+mn-lt"/>
                <a:ea typeface="+mn-ea"/>
                <a:cs typeface="+mn-cs"/>
              </a:rPr>
              <a:t>Drug</a:t>
            </a:r>
            <a:r>
              <a:rPr lang="pt-PT" sz="1200" b="0" i="0" u="none" strike="noStrike" kern="1200" baseline="0" dirty="0">
                <a:solidFill>
                  <a:schemeClr val="tx1"/>
                </a:solidFill>
                <a:latin typeface="+mn-lt"/>
                <a:ea typeface="+mn-ea"/>
                <a:cs typeface="+mn-cs"/>
              </a:rPr>
              <a:t> </a:t>
            </a:r>
            <a:r>
              <a:rPr lang="pt-PT" sz="1200" b="0" i="0" u="none" strike="noStrike" kern="1200" baseline="0" dirty="0" err="1">
                <a:solidFill>
                  <a:schemeClr val="tx1"/>
                </a:solidFill>
                <a:latin typeface="+mn-lt"/>
                <a:ea typeface="+mn-ea"/>
                <a:cs typeface="+mn-cs"/>
              </a:rPr>
              <a:t>Saf</a:t>
            </a:r>
            <a:r>
              <a:rPr lang="pt-PT" sz="1200" b="0" i="0" u="none" strike="noStrike" kern="1200" baseline="0" dirty="0">
                <a:solidFill>
                  <a:schemeClr val="tx1"/>
                </a:solidFill>
                <a:latin typeface="+mn-lt"/>
                <a:ea typeface="+mn-ea"/>
                <a:cs typeface="+mn-cs"/>
              </a:rPr>
              <a:t> 2016;</a:t>
            </a:r>
          </a:p>
          <a:p>
            <a:r>
              <a:rPr lang="pt-PT" sz="1200" b="0" i="0" u="none" strike="noStrike" kern="1200" baseline="0" dirty="0">
                <a:solidFill>
                  <a:schemeClr val="tx1"/>
                </a:solidFill>
                <a:latin typeface="+mn-lt"/>
                <a:ea typeface="+mn-ea"/>
                <a:cs typeface="+mn-cs"/>
              </a:rPr>
              <a:t>Hoffmann C, </a:t>
            </a:r>
            <a:r>
              <a:rPr lang="pt-PT" sz="1200" b="0" i="0" u="none" strike="noStrike" kern="1200" baseline="0" dirty="0" err="1">
                <a:solidFill>
                  <a:schemeClr val="tx1"/>
                </a:solidFill>
                <a:latin typeface="+mn-lt"/>
                <a:ea typeface="+mn-ea"/>
                <a:cs typeface="+mn-cs"/>
              </a:rPr>
              <a:t>Llibre</a:t>
            </a:r>
            <a:r>
              <a:rPr lang="pt-PT" sz="1200" b="0" i="0" u="none" strike="noStrike" kern="1200" baseline="0" dirty="0">
                <a:solidFill>
                  <a:schemeClr val="tx1"/>
                </a:solidFill>
                <a:latin typeface="+mn-lt"/>
                <a:ea typeface="+mn-ea"/>
                <a:cs typeface="+mn-cs"/>
              </a:rPr>
              <a:t> JM. </a:t>
            </a:r>
            <a:r>
              <a:rPr lang="pt-PT" sz="1200" b="0" i="0" u="none" strike="noStrike" kern="1200" baseline="0" dirty="0" err="1">
                <a:solidFill>
                  <a:schemeClr val="tx1"/>
                </a:solidFill>
                <a:latin typeface="+mn-lt"/>
                <a:ea typeface="+mn-ea"/>
                <a:cs typeface="+mn-cs"/>
              </a:rPr>
              <a:t>Neuropsychiatric</a:t>
            </a:r>
            <a:r>
              <a:rPr lang="pt-PT" sz="1200" b="0" i="0" u="none" strike="noStrike" kern="1200" baseline="0" dirty="0">
                <a:solidFill>
                  <a:schemeClr val="tx1"/>
                </a:solidFill>
                <a:latin typeface="+mn-lt"/>
                <a:ea typeface="+mn-ea"/>
                <a:cs typeface="+mn-cs"/>
              </a:rPr>
              <a:t> adverse </a:t>
            </a:r>
            <a:r>
              <a:rPr lang="pt-PT" sz="1200" b="0" i="0" u="none" strike="noStrike" kern="1200" baseline="0" dirty="0" err="1">
                <a:solidFill>
                  <a:schemeClr val="tx1"/>
                </a:solidFill>
                <a:latin typeface="+mn-lt"/>
                <a:ea typeface="+mn-ea"/>
                <a:cs typeface="+mn-cs"/>
              </a:rPr>
              <a:t>events</a:t>
            </a:r>
            <a:r>
              <a:rPr lang="pt-PT" sz="1200" b="0" i="0" u="none" strike="noStrike" kern="1200" baseline="0" dirty="0">
                <a:solidFill>
                  <a:schemeClr val="tx1"/>
                </a:solidFill>
                <a:latin typeface="+mn-lt"/>
                <a:ea typeface="+mn-ea"/>
                <a:cs typeface="+mn-cs"/>
              </a:rPr>
              <a:t> </a:t>
            </a:r>
            <a:r>
              <a:rPr lang="pt-PT" sz="1200" b="0" i="0" u="none" strike="noStrike" kern="1200" baseline="0" dirty="0" err="1">
                <a:solidFill>
                  <a:schemeClr val="tx1"/>
                </a:solidFill>
                <a:latin typeface="+mn-lt"/>
                <a:ea typeface="+mn-ea"/>
                <a:cs typeface="+mn-cs"/>
              </a:rPr>
              <a:t>with</a:t>
            </a:r>
            <a:r>
              <a:rPr lang="pt-PT" sz="1200" b="0" i="0" u="none" strike="noStrike" kern="1200" baseline="0" dirty="0">
                <a:solidFill>
                  <a:schemeClr val="tx1"/>
                </a:solidFill>
                <a:latin typeface="+mn-lt"/>
                <a:ea typeface="+mn-ea"/>
                <a:cs typeface="+mn-cs"/>
              </a:rPr>
              <a:t> </a:t>
            </a:r>
            <a:r>
              <a:rPr lang="pt-PT" sz="1200" b="0" i="0" u="none" strike="noStrike" kern="1200" baseline="0" dirty="0" err="1">
                <a:solidFill>
                  <a:schemeClr val="tx1"/>
                </a:solidFill>
                <a:latin typeface="+mn-lt"/>
                <a:ea typeface="+mn-ea"/>
                <a:cs typeface="+mn-cs"/>
              </a:rPr>
              <a:t>dolutegravir</a:t>
            </a:r>
            <a:r>
              <a:rPr lang="pt-PT"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and other </a:t>
            </a:r>
            <a:r>
              <a:rPr lang="en-US" sz="1200" b="0" i="0" u="none" strike="noStrike" kern="1200" baseline="0" dirty="0" err="1">
                <a:solidFill>
                  <a:schemeClr val="tx1"/>
                </a:solidFill>
                <a:latin typeface="+mn-lt"/>
                <a:ea typeface="+mn-ea"/>
                <a:cs typeface="+mn-cs"/>
              </a:rPr>
              <a:t>integrase</a:t>
            </a:r>
            <a:r>
              <a:rPr lang="en-US" sz="1200" b="0" i="0" u="none" strike="noStrike" kern="1200" baseline="0" dirty="0">
                <a:solidFill>
                  <a:schemeClr val="tx1"/>
                </a:solidFill>
                <a:latin typeface="+mn-lt"/>
                <a:ea typeface="+mn-ea"/>
                <a:cs typeface="+mn-cs"/>
              </a:rPr>
              <a:t> strand transfer inhibitors. AIDS Rev 2019</a:t>
            </a:r>
          </a:p>
          <a:p>
            <a:endParaRPr lang="en-US" sz="1200" b="0" i="0" u="none" strike="noStrike" kern="1200" baseline="0" dirty="0">
              <a:solidFill>
                <a:schemeClr val="tx1"/>
              </a:solidFill>
              <a:latin typeface="+mn-lt"/>
              <a:ea typeface="+mn-ea"/>
              <a:cs typeface="+mn-cs"/>
            </a:endParaRPr>
          </a:p>
          <a:p>
            <a:r>
              <a:rPr lang="pt-PT" dirty="0"/>
              <a:t>Dada a prevalência de transtornos psiquiátricos entre pacientes com VIH e seu impacto na qualidade de vida e no sucesso terapêutico, vigilância deve ser mantida para detectar possíveis sintomas, avaliar a adequação do tratamento e, quando presente, avaliar seus supostos relação com a exposição a drogas, incluindo TARV</a:t>
            </a:r>
            <a:r>
              <a:rPr lang="pt-PT" baseline="0" dirty="0"/>
              <a:t> (neste caso,</a:t>
            </a:r>
            <a:r>
              <a:rPr lang="pt-PT" dirty="0"/>
              <a:t> na maioria dos casos, o efeito é reversível com a descontinuação da</a:t>
            </a:r>
            <a:r>
              <a:rPr lang="pt-PT" baseline="0" dirty="0"/>
              <a:t> medicação),</a:t>
            </a:r>
          </a:p>
        </p:txBody>
      </p:sp>
      <p:sp>
        <p:nvSpPr>
          <p:cNvPr id="4" name="Marcador de Posição do Número do Diapositivo 3"/>
          <p:cNvSpPr>
            <a:spLocks noGrp="1"/>
          </p:cNvSpPr>
          <p:nvPr>
            <p:ph type="sldNum" sz="quarter" idx="10"/>
          </p:nvPr>
        </p:nvSpPr>
        <p:spPr/>
        <p:txBody>
          <a:bodyPr/>
          <a:lstStyle/>
          <a:p>
            <a:fld id="{327E4B52-0AB4-9744-AAE5-03C07E6AA874}" type="slidenum">
              <a:rPr lang="pt-PT" smtClean="0"/>
              <a:pPr/>
              <a:t>42</a:t>
            </a:fld>
            <a:endParaRPr lang="pt-PT"/>
          </a:p>
        </p:txBody>
      </p:sp>
    </p:spTree>
    <p:extLst>
      <p:ext uri="{BB962C8B-B14F-4D97-AF65-F5344CB8AC3E}">
        <p14:creationId xmlns:p14="http://schemas.microsoft.com/office/powerpoint/2010/main" val="197813976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a:t>O Rastreio da DEPRESSÃO é recomendado a todas as pessoas que vivem com VIH face à elevada prevalência de depressão. </a:t>
            </a:r>
          </a:p>
          <a:p>
            <a:r>
              <a:rPr lang="pt-PT" dirty="0"/>
              <a:t>População em particular risco: </a:t>
            </a:r>
          </a:p>
          <a:p>
            <a:r>
              <a:rPr lang="pt-PT" dirty="0"/>
              <a:t>• Antecedentes familiares de depressão </a:t>
            </a:r>
          </a:p>
          <a:p>
            <a:r>
              <a:rPr lang="pt-PT" dirty="0"/>
              <a:t>• Antecedentes pessoais de depressão </a:t>
            </a:r>
          </a:p>
          <a:p>
            <a:r>
              <a:rPr lang="pt-PT" dirty="0"/>
              <a:t>• Idade avançada </a:t>
            </a:r>
          </a:p>
          <a:p>
            <a:r>
              <a:rPr lang="pt-PT" dirty="0"/>
              <a:t>• Adolescência </a:t>
            </a:r>
          </a:p>
          <a:p>
            <a:r>
              <a:rPr lang="pt-PT" dirty="0"/>
              <a:t>• História de abuso de drogas, história psiquiátrica, neurológica ou com morbilidade somática grave </a:t>
            </a:r>
          </a:p>
          <a:p>
            <a:r>
              <a:rPr lang="pt-PT" dirty="0"/>
              <a:t>• Uso de EFV </a:t>
            </a:r>
          </a:p>
          <a:p>
            <a:r>
              <a:rPr lang="pt-PT" dirty="0"/>
              <a:t>• Uso de </a:t>
            </a:r>
            <a:r>
              <a:rPr lang="pt-PT" dirty="0" err="1"/>
              <a:t>neurotrópicos</a:t>
            </a:r>
            <a:r>
              <a:rPr lang="pt-PT" dirty="0"/>
              <a:t> e drogas recreativas</a:t>
            </a:r>
          </a:p>
          <a:p>
            <a:pPr marL="0" marR="0" indent="0" algn="l" defTabSz="457200" rtl="0" eaLnBrk="1" fontAlgn="auto" latinLnBrk="0" hangingPunct="1">
              <a:lnSpc>
                <a:spcPct val="100000"/>
              </a:lnSpc>
              <a:spcBef>
                <a:spcPts val="0"/>
              </a:spcBef>
              <a:spcAft>
                <a:spcPts val="0"/>
              </a:spcAft>
              <a:buClrTx/>
              <a:buSzTx/>
              <a:buFontTx/>
              <a:buNone/>
              <a:tabLst/>
              <a:defRPr/>
            </a:pPr>
            <a:r>
              <a:rPr lang="pt-PT" dirty="0"/>
              <a:t>• Como parte de investigação de défice cognitivo</a:t>
            </a:r>
          </a:p>
          <a:p>
            <a:r>
              <a:rPr lang="pt-PT" dirty="0"/>
              <a:t>• Isolamento</a:t>
            </a:r>
            <a:r>
              <a:rPr lang="pt-PT" baseline="0" dirty="0"/>
              <a:t> social sobretudo relevante durante a pandemia por COVID 19</a:t>
            </a:r>
          </a:p>
          <a:p>
            <a:endParaRPr lang="pt-PT" baseline="0" dirty="0"/>
          </a:p>
          <a:p>
            <a:r>
              <a:rPr lang="pt-PT" dirty="0"/>
              <a:t>Rastrear a cada 1-2 anos com</a:t>
            </a:r>
            <a:r>
              <a:rPr lang="pt-PT" baseline="0" dirty="0"/>
              <a:t> 2 </a:t>
            </a:r>
            <a:r>
              <a:rPr lang="pt-PT" dirty="0"/>
              <a:t> perguntas centrais: </a:t>
            </a:r>
          </a:p>
          <a:p>
            <a:pPr marL="228600" indent="-228600">
              <a:buAutoNum type="arabicPeriod"/>
            </a:pPr>
            <a:r>
              <a:rPr lang="pt-PT" dirty="0"/>
              <a:t>Tem-se sentido deprimido, triste e sem esperança nos últimos meses? </a:t>
            </a:r>
          </a:p>
          <a:p>
            <a:pPr marL="228600" indent="-228600">
              <a:buAutoNum type="arabicPeriod"/>
            </a:pPr>
            <a:r>
              <a:rPr lang="pt-PT" dirty="0"/>
              <a:t>Perdeu interesse nas atividades que costumavam proporcionar-lhe prazer?  </a:t>
            </a:r>
          </a:p>
          <a:p>
            <a:pPr marL="0" indent="0">
              <a:buNone/>
            </a:pPr>
            <a:endParaRPr lang="pt-PT" dirty="0"/>
          </a:p>
          <a:p>
            <a:pPr marL="0" indent="0">
              <a:buNone/>
            </a:pPr>
            <a:r>
              <a:rPr lang="pt-PT" dirty="0"/>
              <a:t>Excluir causas orgânicas (hipotiroidismo, doença de </a:t>
            </a:r>
            <a:r>
              <a:rPr lang="pt-PT" dirty="0" err="1"/>
              <a:t>Addison</a:t>
            </a:r>
            <a:r>
              <a:rPr lang="pt-PT" dirty="0"/>
              <a:t>, fármacos, défice de vitamina B12)</a:t>
            </a:r>
            <a:endParaRPr lang="pt-PT" baseline="0" dirty="0"/>
          </a:p>
          <a:p>
            <a:r>
              <a:rPr lang="pt-PT" baseline="0" dirty="0"/>
              <a:t>Excluir sintomas associados a TARV (EFV) ou outras terapêuticas </a:t>
            </a:r>
          </a:p>
          <a:p>
            <a:r>
              <a:rPr lang="pt-PT" baseline="0" dirty="0"/>
              <a:t>Avaliar o risco de suicídio (ideia, plano elaborado)</a:t>
            </a:r>
          </a:p>
          <a:p>
            <a:endParaRPr lang="pt-PT" baseline="0" dirty="0"/>
          </a:p>
          <a:p>
            <a:r>
              <a:rPr lang="pt-PT" dirty="0"/>
              <a:t>Sintomas – avaliar com regularidade </a:t>
            </a:r>
          </a:p>
          <a:p>
            <a:pPr marL="228600" indent="-228600">
              <a:buAutoNum type="alphaUcPeriod"/>
            </a:pPr>
            <a:r>
              <a:rPr lang="pt-PT" dirty="0"/>
              <a:t>Pelo menos 2 semanas de humor deprimido OU </a:t>
            </a:r>
          </a:p>
          <a:p>
            <a:pPr marL="228600" indent="-228600">
              <a:buAutoNum type="alphaUcPeriod"/>
            </a:pPr>
            <a:r>
              <a:rPr lang="pt-PT" dirty="0"/>
              <a:t>B. Perda de interesse OU </a:t>
            </a:r>
          </a:p>
          <a:p>
            <a:pPr marL="228600" indent="-228600">
              <a:buAutoNum type="alphaUcPeriod"/>
            </a:pPr>
            <a:r>
              <a:rPr lang="pt-PT" dirty="0"/>
              <a:t>C. Diminuição da sensação de prazer </a:t>
            </a:r>
          </a:p>
          <a:p>
            <a:pPr marL="228600" indent="-228600">
              <a:buAutoNum type="alphaUcPeriod"/>
            </a:pPr>
            <a:endParaRPr lang="pt-PT" dirty="0"/>
          </a:p>
          <a:p>
            <a:pPr marL="0" indent="0">
              <a:buNone/>
            </a:pPr>
            <a:r>
              <a:rPr lang="pt-PT" dirty="0"/>
              <a:t>MAIS 4 dos 7 seguintes: </a:t>
            </a:r>
          </a:p>
          <a:p>
            <a:pPr marL="0" indent="0">
              <a:buNone/>
            </a:pPr>
            <a:r>
              <a:rPr lang="pt-PT" dirty="0"/>
              <a:t>1. Alteração de peso ≥ 5% num mês ou alteração persistente de apetite 2. Insónia ou hipersónia na maior parte dos dias 3. Alteração da velocidade do pensamento e do movimento 4. Fadiga 5. Sentimentos de culpa e inutilidade 6. Diminuição da concentração e da capacidade de tomar decisões 7. Ideação ou tentativa de suicídio(</a:t>
            </a:r>
            <a:endParaRPr lang="pt-PT" baseline="0" dirty="0"/>
          </a:p>
        </p:txBody>
      </p:sp>
      <p:sp>
        <p:nvSpPr>
          <p:cNvPr id="4" name="Marcador de Posição do Número do Diapositivo 3"/>
          <p:cNvSpPr>
            <a:spLocks noGrp="1"/>
          </p:cNvSpPr>
          <p:nvPr>
            <p:ph type="sldNum" sz="quarter" idx="10"/>
          </p:nvPr>
        </p:nvSpPr>
        <p:spPr/>
        <p:txBody>
          <a:bodyPr/>
          <a:lstStyle/>
          <a:p>
            <a:fld id="{327E4B52-0AB4-9744-AAE5-03C07E6AA874}" type="slidenum">
              <a:rPr lang="pt-PT" smtClean="0"/>
              <a:pPr/>
              <a:t>43</a:t>
            </a:fld>
            <a:endParaRPr lang="pt-PT"/>
          </a:p>
        </p:txBody>
      </p:sp>
    </p:spTree>
    <p:extLst>
      <p:ext uri="{BB962C8B-B14F-4D97-AF65-F5344CB8AC3E}">
        <p14:creationId xmlns:p14="http://schemas.microsoft.com/office/powerpoint/2010/main" val="325767475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baseline="0" dirty="0"/>
              <a:t>No último CROI foi apresentado este estudo  de</a:t>
            </a:r>
            <a:r>
              <a:rPr lang="pt-PT" sz="1200" b="0" i="0" kern="1200" dirty="0">
                <a:solidFill>
                  <a:schemeClr val="tx1"/>
                </a:solidFill>
                <a:effectLst/>
                <a:latin typeface="+mn-lt"/>
                <a:ea typeface="+mn-ea"/>
                <a:cs typeface="+mn-cs"/>
              </a:rPr>
              <a:t> </a:t>
            </a:r>
            <a:r>
              <a:rPr lang="pt-PT" sz="1200" b="0" i="0" kern="1200" dirty="0" err="1">
                <a:solidFill>
                  <a:schemeClr val="tx1"/>
                </a:solidFill>
                <a:effectLst/>
                <a:latin typeface="+mn-lt"/>
                <a:ea typeface="+mn-ea"/>
                <a:cs typeface="+mn-cs"/>
              </a:rPr>
              <a:t>Taramasso</a:t>
            </a:r>
            <a:r>
              <a:rPr lang="pt-PT" sz="1200" b="0" i="0" kern="1200" dirty="0">
                <a:solidFill>
                  <a:schemeClr val="tx1"/>
                </a:solidFill>
                <a:effectLst/>
                <a:latin typeface="+mn-lt"/>
                <a:ea typeface="+mn-ea"/>
                <a:cs typeface="+mn-cs"/>
              </a:rPr>
              <a:t> e colaboradores sobre a reversibilidade dos acontecimentos adversos do SNC; observacional prospectivo</a:t>
            </a:r>
            <a:r>
              <a:rPr lang="pt-PT" sz="1200" b="0" i="0" kern="1200" baseline="0" dirty="0">
                <a:solidFill>
                  <a:schemeClr val="tx1"/>
                </a:solidFill>
                <a:effectLst/>
                <a:latin typeface="+mn-lt"/>
                <a:ea typeface="+mn-ea"/>
                <a:cs typeface="+mn-cs"/>
              </a:rPr>
              <a:t> da </a:t>
            </a:r>
            <a:r>
              <a:rPr lang="pt-PT" sz="1200" b="0" i="0" kern="1200" baseline="0" dirty="0" err="1">
                <a:solidFill>
                  <a:schemeClr val="tx1"/>
                </a:solidFill>
                <a:effectLst/>
                <a:latin typeface="+mn-lt"/>
                <a:ea typeface="+mn-ea"/>
                <a:cs typeface="+mn-cs"/>
              </a:rPr>
              <a:t>Cohort</a:t>
            </a:r>
            <a:r>
              <a:rPr lang="pt-PT" sz="1200" b="0" i="0" kern="1200" baseline="0" dirty="0">
                <a:solidFill>
                  <a:schemeClr val="tx1"/>
                </a:solidFill>
                <a:effectLst/>
                <a:latin typeface="+mn-lt"/>
                <a:ea typeface="+mn-ea"/>
                <a:cs typeface="+mn-cs"/>
              </a:rPr>
              <a:t> SCOLTA, tendo feito a comparação dos doentes com e sem </a:t>
            </a:r>
            <a:r>
              <a:rPr lang="pt-PT" sz="1200" b="0" i="0" kern="1200" baseline="0" dirty="0" err="1">
                <a:solidFill>
                  <a:schemeClr val="tx1"/>
                </a:solidFill>
                <a:effectLst/>
                <a:latin typeface="+mn-lt"/>
                <a:ea typeface="+mn-ea"/>
                <a:cs typeface="+mn-cs"/>
              </a:rPr>
              <a:t>dolutegravir</a:t>
            </a:r>
            <a:r>
              <a:rPr lang="pt-PT" sz="1200" b="0" i="0" kern="1200" baseline="0" dirty="0">
                <a:solidFill>
                  <a:schemeClr val="tx1"/>
                </a:solidFill>
                <a:effectLst/>
                <a:latin typeface="+mn-lt"/>
                <a:ea typeface="+mn-ea"/>
                <a:cs typeface="+mn-cs"/>
              </a:rPr>
              <a:t>. </a:t>
            </a:r>
            <a:endParaRPr lang="pt-PT" baseline="0" dirty="0"/>
          </a:p>
        </p:txBody>
      </p:sp>
      <p:sp>
        <p:nvSpPr>
          <p:cNvPr id="4" name="Marcador de Posição do Número do Diapositivo 3"/>
          <p:cNvSpPr>
            <a:spLocks noGrp="1"/>
          </p:cNvSpPr>
          <p:nvPr>
            <p:ph type="sldNum" sz="quarter" idx="10"/>
          </p:nvPr>
        </p:nvSpPr>
        <p:spPr/>
        <p:txBody>
          <a:bodyPr/>
          <a:lstStyle/>
          <a:p>
            <a:fld id="{327E4B52-0AB4-9744-AAE5-03C07E6AA874}" type="slidenum">
              <a:rPr lang="pt-PT" smtClean="0"/>
              <a:pPr/>
              <a:t>44</a:t>
            </a:fld>
            <a:endParaRPr lang="pt-PT"/>
          </a:p>
        </p:txBody>
      </p:sp>
    </p:spTree>
    <p:extLst>
      <p:ext uri="{BB962C8B-B14F-4D97-AF65-F5344CB8AC3E}">
        <p14:creationId xmlns:p14="http://schemas.microsoft.com/office/powerpoint/2010/main" val="197813976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a:t>60 pessoas descontinuaram a terapêutica</a:t>
            </a:r>
            <a:r>
              <a:rPr lang="pt-PT" baseline="0" dirty="0"/>
              <a:t> por efeitos SNC, dos quais 26 (0,7%) sem DTG e 3,1% (34/1138) sob DTG </a:t>
            </a:r>
          </a:p>
          <a:p>
            <a:r>
              <a:rPr lang="pt-PT" baseline="0" dirty="0"/>
              <a:t>A idade avançada, </a:t>
            </a:r>
            <a:r>
              <a:rPr lang="pt-PT" i="1" baseline="0" dirty="0"/>
              <a:t>naïve</a:t>
            </a:r>
            <a:r>
              <a:rPr lang="pt-PT" baseline="0" dirty="0"/>
              <a:t>, e terem uma patologia psiquiátrica na </a:t>
            </a:r>
            <a:r>
              <a:rPr lang="pt-PT" i="1" baseline="0" dirty="0" err="1"/>
              <a:t>baseline</a:t>
            </a:r>
            <a:r>
              <a:rPr lang="pt-PT" baseline="0" dirty="0"/>
              <a:t> estiveram associados a maior incidência  de efeitos 2ºs SNC</a:t>
            </a:r>
          </a:p>
          <a:p>
            <a:r>
              <a:rPr lang="pt-PT" baseline="0" dirty="0"/>
              <a:t>A maioria resolveram com a descontinuação da TARV de igual frequência em ambos os braços do estudo.</a:t>
            </a:r>
          </a:p>
          <a:p>
            <a:endParaRPr lang="pt-PT" baseline="0" dirty="0"/>
          </a:p>
          <a:p>
            <a:r>
              <a:rPr lang="pt-PT" baseline="0" dirty="0"/>
              <a:t>Felizmente nos últimos anos tem sido alvo da atenção os efeitos secundários do SNC  e a sua importância na adesão e qualidade de vida do doente. </a:t>
            </a:r>
          </a:p>
          <a:p>
            <a:endParaRPr lang="pt-PT" baseline="0" dirty="0"/>
          </a:p>
        </p:txBody>
      </p:sp>
      <p:sp>
        <p:nvSpPr>
          <p:cNvPr id="4" name="Marcador de Posição do Número do Diapositivo 3"/>
          <p:cNvSpPr>
            <a:spLocks noGrp="1"/>
          </p:cNvSpPr>
          <p:nvPr>
            <p:ph type="sldNum" sz="quarter" idx="10"/>
          </p:nvPr>
        </p:nvSpPr>
        <p:spPr/>
        <p:txBody>
          <a:bodyPr/>
          <a:lstStyle/>
          <a:p>
            <a:fld id="{327E4B52-0AB4-9744-AAE5-03C07E6AA874}" type="slidenum">
              <a:rPr lang="pt-PT" smtClean="0"/>
              <a:pPr/>
              <a:t>45</a:t>
            </a:fld>
            <a:endParaRPr lang="pt-PT"/>
          </a:p>
        </p:txBody>
      </p:sp>
    </p:spTree>
    <p:extLst>
      <p:ext uri="{BB962C8B-B14F-4D97-AF65-F5344CB8AC3E}">
        <p14:creationId xmlns:p14="http://schemas.microsoft.com/office/powerpoint/2010/main" val="142795891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pt-PT" b="1" baseline="0" dirty="0"/>
          </a:p>
        </p:txBody>
      </p:sp>
      <p:sp>
        <p:nvSpPr>
          <p:cNvPr id="4" name="Slide Number Placeholder 3"/>
          <p:cNvSpPr>
            <a:spLocks noGrp="1"/>
          </p:cNvSpPr>
          <p:nvPr>
            <p:ph type="sldNum" sz="quarter" idx="10"/>
          </p:nvPr>
        </p:nvSpPr>
        <p:spPr/>
        <p:txBody>
          <a:bodyPr/>
          <a:lstStyle/>
          <a:p>
            <a:fld id="{327E4B52-0AB4-9744-AAE5-03C07E6AA874}" type="slidenum">
              <a:rPr lang="pt-PT" smtClean="0"/>
              <a:pPr/>
              <a:t>46</a:t>
            </a:fld>
            <a:endParaRPr lang="pt-PT"/>
          </a:p>
        </p:txBody>
      </p:sp>
    </p:spTree>
    <p:extLst>
      <p:ext uri="{BB962C8B-B14F-4D97-AF65-F5344CB8AC3E}">
        <p14:creationId xmlns:p14="http://schemas.microsoft.com/office/powerpoint/2010/main" val="2158541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pt-PT" dirty="0"/>
              <a:t>E</a:t>
            </a:r>
            <a:r>
              <a:rPr lang="pt-PT"/>
              <a:t> estes são aspectos cada vez mais relevantes, uma vez que o </a:t>
            </a:r>
            <a:r>
              <a:rPr lang="pt-PT" sz="1200" kern="1200">
                <a:solidFill>
                  <a:schemeClr val="tx1"/>
                </a:solidFill>
                <a:latin typeface="+mn-lt"/>
                <a:ea typeface="+mn-ea"/>
                <a:cs typeface="+mn-cs"/>
              </a:rPr>
              <a:t>desenvolvimento </a:t>
            </a:r>
            <a:r>
              <a:rPr lang="pt-PT" sz="1200" kern="1200" dirty="0">
                <a:solidFill>
                  <a:schemeClr val="tx1"/>
                </a:solidFill>
                <a:latin typeface="+mn-lt"/>
                <a:ea typeface="+mn-ea"/>
                <a:cs typeface="+mn-cs"/>
              </a:rPr>
              <a:t>da TARc tem permitido o aumento da expectativa de vida das pessoas que vivem com VIH</a:t>
            </a:r>
            <a:r>
              <a:rPr lang="pt-PT" sz="1200" kern="1200" baseline="0" dirty="0">
                <a:solidFill>
                  <a:schemeClr val="tx1"/>
                </a:solidFill>
                <a:latin typeface="+mn-lt"/>
                <a:ea typeface="+mn-ea"/>
                <a:cs typeface="+mn-cs"/>
              </a:rPr>
              <a:t> (</a:t>
            </a:r>
            <a:r>
              <a:rPr lang="pt-PT" sz="1200" kern="1200" dirty="0">
                <a:solidFill>
                  <a:schemeClr val="tx1"/>
                </a:solidFill>
                <a:latin typeface="+mn-lt"/>
                <a:ea typeface="+mn-ea"/>
                <a:cs typeface="+mn-cs"/>
              </a:rPr>
              <a:t>PVVIH).</a:t>
            </a:r>
          </a:p>
          <a:p>
            <a:pPr marL="0" indent="0">
              <a:buFontTx/>
              <a:buNone/>
            </a:pPr>
            <a:endParaRPr lang="pt-PT"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pt-PT" sz="1200" kern="1200" dirty="0">
                <a:solidFill>
                  <a:schemeClr val="tx1"/>
                </a:solidFill>
                <a:effectLst/>
                <a:latin typeface="+mn-lt"/>
                <a:ea typeface="+mn-ea"/>
                <a:cs typeface="+mn-cs"/>
              </a:rPr>
              <a:t>A ONUSIDA estimava </a:t>
            </a:r>
            <a:r>
              <a:rPr lang="pt-PT" sz="1200" kern="1200" baseline="0" dirty="0">
                <a:solidFill>
                  <a:schemeClr val="tx1"/>
                </a:solidFill>
                <a:effectLst/>
                <a:latin typeface="+mn-lt"/>
                <a:ea typeface="+mn-ea"/>
                <a:cs typeface="+mn-cs"/>
              </a:rPr>
              <a:t>para 2020 que</a:t>
            </a:r>
            <a:r>
              <a:rPr lang="pt-PT" sz="1200" kern="1200" dirty="0">
                <a:solidFill>
                  <a:schemeClr val="tx1"/>
                </a:solidFill>
                <a:effectLst/>
                <a:latin typeface="+mn-lt"/>
                <a:ea typeface="+mn-ea"/>
                <a:cs typeface="+mn-cs"/>
              </a:rPr>
              <a:t> o nº de PVVIH com ≥ 50 anos nos países </a:t>
            </a:r>
            <a:r>
              <a:rPr lang="pt-PT" sz="1200" kern="1200">
                <a:solidFill>
                  <a:schemeClr val="tx1"/>
                </a:solidFill>
                <a:effectLst/>
                <a:latin typeface="+mn-lt"/>
                <a:ea typeface="+mn-ea"/>
                <a:cs typeface="+mn-cs"/>
              </a:rPr>
              <a:t>de </a:t>
            </a:r>
            <a:r>
              <a:rPr lang="pt-PT" dirty="0"/>
              <a:t>elevado</a:t>
            </a:r>
            <a:r>
              <a:rPr lang="pt-PT"/>
              <a:t> </a:t>
            </a:r>
            <a:r>
              <a:rPr lang="pt-PT" sz="1200" kern="1200">
                <a:solidFill>
                  <a:schemeClr val="tx1"/>
                </a:solidFill>
                <a:effectLst/>
                <a:latin typeface="+mn-lt"/>
                <a:ea typeface="+mn-ea"/>
                <a:cs typeface="+mn-cs"/>
              </a:rPr>
              <a:t>rendimento se </a:t>
            </a:r>
            <a:r>
              <a:rPr lang="pt-PT" sz="1200" kern="1200" dirty="0">
                <a:solidFill>
                  <a:schemeClr val="tx1"/>
                </a:solidFill>
                <a:effectLst/>
                <a:latin typeface="+mn-lt"/>
                <a:ea typeface="+mn-ea"/>
                <a:cs typeface="+mn-cs"/>
              </a:rPr>
              <a:t>aproximasse de </a:t>
            </a:r>
            <a:r>
              <a:rPr lang="pt-PT" sz="1200" kern="1200">
                <a:solidFill>
                  <a:schemeClr val="tx1"/>
                </a:solidFill>
                <a:effectLst/>
                <a:latin typeface="+mn-lt"/>
                <a:ea typeface="+mn-ea"/>
                <a:cs typeface="+mn-cs"/>
              </a:rPr>
              <a:t>2 milhões, </a:t>
            </a:r>
            <a:r>
              <a:rPr lang="pt-PT" sz="1200" kern="1200" dirty="0">
                <a:solidFill>
                  <a:schemeClr val="tx1"/>
                </a:solidFill>
                <a:effectLst/>
                <a:latin typeface="+mn-lt"/>
                <a:ea typeface="+mn-ea"/>
                <a:cs typeface="+mn-cs"/>
              </a:rPr>
              <a:t>ou</a:t>
            </a:r>
            <a:r>
              <a:rPr lang="pt-PT" sz="1200" kern="1200" baseline="0" dirty="0">
                <a:solidFill>
                  <a:schemeClr val="tx1"/>
                </a:solidFill>
                <a:effectLst/>
                <a:latin typeface="+mn-lt"/>
                <a:ea typeface="+mn-ea"/>
                <a:cs typeface="+mn-cs"/>
              </a:rPr>
              <a:t> seja, </a:t>
            </a:r>
            <a:r>
              <a:rPr lang="pt-PT" sz="1200" kern="1200" dirty="0">
                <a:solidFill>
                  <a:schemeClr val="tx1"/>
                </a:solidFill>
                <a:effectLst/>
                <a:latin typeface="+mn-lt"/>
                <a:ea typeface="+mn-ea"/>
                <a:cs typeface="+mn-cs"/>
              </a:rPr>
              <a:t>cerca do dobro do verificado há 10 anos.</a:t>
            </a:r>
            <a:r>
              <a:rPr lang="pt-PT" sz="1200" kern="1200" baseline="0" dirty="0">
                <a:solidFill>
                  <a:schemeClr val="tx1"/>
                </a:solidFill>
                <a:effectLst/>
                <a:latin typeface="+mn-lt"/>
                <a:ea typeface="+mn-ea"/>
                <a:cs typeface="+mn-cs"/>
              </a:rPr>
              <a:t> </a:t>
            </a:r>
            <a:r>
              <a:rPr lang="pt-PT" sz="1200" kern="1200" dirty="0">
                <a:solidFill>
                  <a:schemeClr val="tx1"/>
                </a:solidFill>
                <a:effectLst/>
                <a:latin typeface="+mn-lt"/>
                <a:ea typeface="+mn-ea"/>
                <a:cs typeface="+mn-cs"/>
              </a:rPr>
              <a:t>E que, na Europa, a proporção de PVVIH com ≥ 50 anos aumente para &gt;70% nos</a:t>
            </a:r>
            <a:r>
              <a:rPr lang="pt-PT" sz="1200" kern="1200" baseline="0" dirty="0">
                <a:solidFill>
                  <a:schemeClr val="tx1"/>
                </a:solidFill>
                <a:effectLst/>
                <a:latin typeface="+mn-lt"/>
                <a:ea typeface="+mn-ea"/>
                <a:cs typeface="+mn-cs"/>
              </a:rPr>
              <a:t> próximos 10 anos.</a:t>
            </a:r>
          </a:p>
          <a:p>
            <a:pPr marL="0" marR="0" indent="0" algn="l" defTabSz="457200" rtl="0" eaLnBrk="1" fontAlgn="auto" latinLnBrk="0" hangingPunct="1">
              <a:lnSpc>
                <a:spcPct val="100000"/>
              </a:lnSpc>
              <a:spcBef>
                <a:spcPts val="0"/>
              </a:spcBef>
              <a:spcAft>
                <a:spcPts val="0"/>
              </a:spcAft>
              <a:buClrTx/>
              <a:buSzTx/>
              <a:buFontTx/>
              <a:buNone/>
              <a:tabLst/>
              <a:defRPr/>
            </a:pPr>
            <a:endParaRPr lang="pt-PT"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27E4B52-0AB4-9744-AAE5-03C07E6AA874}" type="slidenum">
              <a:rPr lang="pt-PT" smtClean="0"/>
              <a:pPr/>
              <a:t>5</a:t>
            </a:fld>
            <a:endParaRPr lang="pt-PT"/>
          </a:p>
        </p:txBody>
      </p:sp>
    </p:spTree>
    <p:extLst>
      <p:ext uri="{BB962C8B-B14F-4D97-AF65-F5344CB8AC3E}">
        <p14:creationId xmlns:p14="http://schemas.microsoft.com/office/powerpoint/2010/main" val="91672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a:t>E essa é também a realidade no nosso país.</a:t>
            </a:r>
          </a:p>
          <a:p>
            <a:endParaRPr lang="pt-PT" dirty="0"/>
          </a:p>
          <a:p>
            <a:r>
              <a:rPr lang="pt-PT" dirty="0"/>
              <a:t>Segundo estimativas do </a:t>
            </a:r>
            <a:r>
              <a:rPr lang="pt-PT" sz="1200" b="0" kern="1200" dirty="0">
                <a:solidFill>
                  <a:schemeClr val="tx1"/>
                </a:solidFill>
                <a:latin typeface="+mn-lt"/>
                <a:ea typeface="+mn-ea"/>
                <a:cs typeface="+mn-cs"/>
              </a:rPr>
              <a:t>Centro de Estudos de Medicina Baseada na Evidência (CEMBE</a:t>
            </a:r>
            <a:r>
              <a:rPr lang="pt-PT" dirty="0"/>
              <a:t>), </a:t>
            </a:r>
            <a:r>
              <a:rPr lang="pt-PT" baseline="0" dirty="0" err="1"/>
              <a:t>actualmente</a:t>
            </a:r>
            <a:r>
              <a:rPr lang="pt-PT" baseline="0" dirty="0"/>
              <a:t> cerca de 50% das PVVIH </a:t>
            </a:r>
            <a:r>
              <a:rPr lang="pt-PT" dirty="0"/>
              <a:t>no nosso país </a:t>
            </a:r>
            <a:r>
              <a:rPr lang="pt-PT" baseline="0" dirty="0"/>
              <a:t>terão </a:t>
            </a:r>
            <a:r>
              <a:rPr lang="pt-PT" sz="1200" b="0" kern="1200" dirty="0">
                <a:solidFill>
                  <a:schemeClr val="tx1"/>
                </a:solidFill>
                <a:latin typeface="+mn-lt"/>
                <a:ea typeface="+mn-ea"/>
                <a:cs typeface="+mn-cs"/>
              </a:rPr>
              <a:t>≥ 50 anos </a:t>
            </a:r>
            <a:r>
              <a:rPr lang="pt-PT" sz="1200" b="0" kern="1200" baseline="0" dirty="0">
                <a:solidFill>
                  <a:schemeClr val="tx1"/>
                </a:solidFill>
                <a:latin typeface="+mn-lt"/>
                <a:ea typeface="+mn-ea"/>
                <a:cs typeface="+mn-cs"/>
              </a:rPr>
              <a:t>e a expectativa é que em 15 anos esta proporção suba para 80%.</a:t>
            </a:r>
          </a:p>
          <a:p>
            <a:pPr defTabSz="457200">
              <a:defRPr/>
            </a:pPr>
            <a:r>
              <a:rPr lang="pt-PT" sz="1200" kern="1200" dirty="0">
                <a:solidFill>
                  <a:schemeClr val="tx1"/>
                </a:solidFill>
                <a:latin typeface="+mn-lt"/>
                <a:ea typeface="+mn-ea"/>
                <a:cs typeface="+mn-cs"/>
              </a:rPr>
              <a:t>Assiste-se, igualmente, a um maior nº de novos diagnósticos em idades mais avançadas. De acordo com o</a:t>
            </a:r>
            <a:r>
              <a:rPr lang="pt-PT" sz="1200" kern="1200" baseline="0" dirty="0">
                <a:solidFill>
                  <a:schemeClr val="tx1"/>
                </a:solidFill>
                <a:latin typeface="+mn-lt"/>
                <a:ea typeface="+mn-ea"/>
                <a:cs typeface="+mn-cs"/>
              </a:rPr>
              <a:t> </a:t>
            </a:r>
            <a:r>
              <a:rPr lang="pt-PT" dirty="0"/>
              <a:t>último </a:t>
            </a:r>
            <a:r>
              <a:rPr lang="pt-PT" sz="1200" kern="1200" baseline="0" dirty="0">
                <a:solidFill>
                  <a:schemeClr val="tx1"/>
                </a:solidFill>
                <a:latin typeface="+mn-lt"/>
                <a:ea typeface="+mn-ea"/>
                <a:cs typeface="+mn-cs"/>
              </a:rPr>
              <a:t>R</a:t>
            </a:r>
            <a:r>
              <a:rPr lang="pt-PT" sz="1200" kern="1200" dirty="0">
                <a:solidFill>
                  <a:schemeClr val="tx1"/>
                </a:solidFill>
                <a:latin typeface="+mn-lt"/>
                <a:ea typeface="+mn-ea"/>
                <a:cs typeface="+mn-cs"/>
              </a:rPr>
              <a:t>elatório “Infeção VIH e SIDA em Portugal – 2020”, produzido pela Direção-Geral da Saúde (DGS) e pelo Instituto Nacional de Saúde Doutor Ricardo Jorge (INSA), 1 em cada 4 novos diagnósticos de</a:t>
            </a:r>
            <a:r>
              <a:rPr lang="pt-PT" sz="1200" kern="1200" baseline="0" dirty="0">
                <a:solidFill>
                  <a:schemeClr val="tx1"/>
                </a:solidFill>
                <a:latin typeface="+mn-lt"/>
                <a:ea typeface="+mn-ea"/>
                <a:cs typeface="+mn-cs"/>
              </a:rPr>
              <a:t> </a:t>
            </a:r>
            <a:r>
              <a:rPr lang="pt-PT" sz="1200" kern="1200" dirty="0">
                <a:solidFill>
                  <a:schemeClr val="tx1"/>
                </a:solidFill>
                <a:latin typeface="+mn-lt"/>
                <a:ea typeface="+mn-ea"/>
                <a:cs typeface="+mn-cs"/>
              </a:rPr>
              <a:t>VIH ocorreu em pessoas com ≥50 anos, sendo esta uma das proporções mais elevadas da Europa.</a:t>
            </a:r>
            <a:endParaRPr lang="pt-PT" dirty="0"/>
          </a:p>
          <a:p>
            <a:pPr marL="0" marR="0" indent="0" algn="l" defTabSz="457200" rtl="0" eaLnBrk="1" fontAlgn="auto" latinLnBrk="0" hangingPunct="1">
              <a:lnSpc>
                <a:spcPct val="100000"/>
              </a:lnSpc>
              <a:spcBef>
                <a:spcPts val="0"/>
              </a:spcBef>
              <a:spcAft>
                <a:spcPts val="0"/>
              </a:spcAft>
              <a:buClrTx/>
              <a:buSzTx/>
              <a:buFontTx/>
              <a:buNone/>
              <a:tabLst/>
              <a:defRPr/>
            </a:pPr>
            <a:r>
              <a:rPr lang="pt-PT" sz="1200" b="0" kern="1200" baseline="0" dirty="0">
                <a:solidFill>
                  <a:schemeClr val="tx1"/>
                </a:solidFill>
                <a:latin typeface="+mn-lt"/>
                <a:ea typeface="+mn-ea"/>
                <a:cs typeface="+mn-cs"/>
              </a:rPr>
              <a:t>Ou seja, estamos a assistir a uma verdadeira revolução epidemiológica, </a:t>
            </a:r>
            <a:r>
              <a:rPr lang="pt-PT" dirty="0"/>
              <a:t>um “Silver Tsunami”, </a:t>
            </a:r>
            <a:r>
              <a:rPr lang="pt-PT" sz="1200" b="0" kern="1200" baseline="0" dirty="0">
                <a:solidFill>
                  <a:schemeClr val="tx1"/>
                </a:solidFill>
                <a:latin typeface="+mn-lt"/>
                <a:ea typeface="+mn-ea"/>
                <a:cs typeface="+mn-cs"/>
              </a:rPr>
              <a:t>conceito outrora aplicado aos baby-boomers pós 2ª Guerra Mundial.</a:t>
            </a:r>
            <a:endParaRPr lang="pt-PT" dirty="0"/>
          </a:p>
          <a:p>
            <a:pPr marL="0" marR="0" indent="0" algn="l" defTabSz="457200" rtl="0" eaLnBrk="1" fontAlgn="auto" latinLnBrk="0" hangingPunct="1">
              <a:lnSpc>
                <a:spcPct val="100000"/>
              </a:lnSpc>
              <a:spcBef>
                <a:spcPts val="0"/>
              </a:spcBef>
              <a:spcAft>
                <a:spcPts val="0"/>
              </a:spcAft>
              <a:buClrTx/>
              <a:buSzTx/>
              <a:buFontTx/>
              <a:buNone/>
              <a:tabLst/>
              <a:defRPr/>
            </a:pPr>
            <a:endParaRPr lang="pt-PT"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27E4B52-0AB4-9744-AAE5-03C07E6AA874}" type="slidenum">
              <a:rPr lang="pt-PT" smtClean="0"/>
              <a:pPr/>
              <a:t>6</a:t>
            </a:fld>
            <a:endParaRPr lang="pt-PT"/>
          </a:p>
        </p:txBody>
      </p:sp>
    </p:spTree>
    <p:extLst>
      <p:ext uri="{BB962C8B-B14F-4D97-AF65-F5344CB8AC3E}">
        <p14:creationId xmlns:p14="http://schemas.microsoft.com/office/powerpoint/2010/main" val="916723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t-PT" dirty="0"/>
              <a:t>Apesar</a:t>
            </a:r>
            <a:r>
              <a:rPr lang="pt-PT"/>
              <a:t> da </a:t>
            </a:r>
            <a:r>
              <a:rPr lang="pt-PT" sz="1200" kern="1200" baseline="0">
                <a:solidFill>
                  <a:schemeClr val="tx1"/>
                </a:solidFill>
                <a:latin typeface="+mn-lt"/>
                <a:ea typeface="+mn-ea"/>
                <a:cs typeface="+mn-cs"/>
              </a:rPr>
              <a:t>expectativa </a:t>
            </a:r>
            <a:r>
              <a:rPr lang="pt-PT" sz="1200" kern="1200" baseline="0" dirty="0">
                <a:solidFill>
                  <a:schemeClr val="tx1"/>
                </a:solidFill>
                <a:latin typeface="+mn-lt"/>
                <a:ea typeface="+mn-ea"/>
                <a:cs typeface="+mn-cs"/>
              </a:rPr>
              <a:t>de vida das </a:t>
            </a:r>
            <a:r>
              <a:rPr lang="pt-PT" sz="1200" kern="1200" baseline="0">
                <a:solidFill>
                  <a:schemeClr val="tx1"/>
                </a:solidFill>
                <a:latin typeface="+mn-lt"/>
                <a:ea typeface="+mn-ea"/>
                <a:cs typeface="+mn-cs"/>
              </a:rPr>
              <a:t>PVVIH </a:t>
            </a:r>
            <a:r>
              <a:rPr lang="pt-PT"/>
              <a:t>ter </a:t>
            </a:r>
            <a:r>
              <a:rPr lang="pt-PT" sz="1200" kern="1200" baseline="0">
                <a:solidFill>
                  <a:schemeClr val="tx1"/>
                </a:solidFill>
                <a:latin typeface="+mn-lt"/>
                <a:ea typeface="+mn-ea"/>
                <a:cs typeface="+mn-cs"/>
              </a:rPr>
              <a:t>vindo </a:t>
            </a:r>
            <a:r>
              <a:rPr lang="pt-PT" sz="1200" kern="1200" baseline="0" dirty="0">
                <a:solidFill>
                  <a:schemeClr val="tx1"/>
                </a:solidFill>
                <a:latin typeface="+mn-lt"/>
                <a:ea typeface="+mn-ea"/>
                <a:cs typeface="+mn-cs"/>
              </a:rPr>
              <a:t>a aumentar</a:t>
            </a:r>
            <a:r>
              <a:rPr lang="pt-PT" sz="1200" b="0" kern="1200" baseline="0">
                <a:solidFill>
                  <a:schemeClr val="tx1"/>
                </a:solidFill>
                <a:latin typeface="+mn-lt"/>
                <a:ea typeface="+mn-ea"/>
                <a:cs typeface="+mn-cs"/>
              </a:rPr>
              <a:t>, estes </a:t>
            </a:r>
            <a:r>
              <a:rPr lang="pt-PT" sz="1200" b="0" kern="1200" baseline="0" dirty="0">
                <a:solidFill>
                  <a:schemeClr val="tx1"/>
                </a:solidFill>
                <a:latin typeface="+mn-lt"/>
                <a:ea typeface="+mn-ea"/>
                <a:cs typeface="+mn-cs"/>
              </a:rPr>
              <a:t>tendem a desenvolver </a:t>
            </a:r>
            <a:r>
              <a:rPr lang="pt-PT" sz="1200" b="1" kern="1200" baseline="0">
                <a:solidFill>
                  <a:schemeClr val="tx1"/>
                </a:solidFill>
                <a:latin typeface="+mn-lt"/>
                <a:ea typeface="+mn-ea"/>
                <a:cs typeface="+mn-cs"/>
              </a:rPr>
              <a:t>comorbilidades</a:t>
            </a:r>
            <a:r>
              <a:rPr lang="pt-PT" b="1"/>
              <a:t> típicas </a:t>
            </a:r>
            <a:r>
              <a:rPr lang="pt-PT" b="1" dirty="0"/>
              <a:t>do envelhecimento mais precocemente</a:t>
            </a:r>
            <a:r>
              <a:rPr lang="pt-PT" sz="1200" b="0" kern="1200" baseline="0" dirty="0">
                <a:solidFill>
                  <a:schemeClr val="tx1"/>
                </a:solidFill>
                <a:latin typeface="+mn-lt"/>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lang="pt-PT" dirty="0"/>
              <a:t>Para</a:t>
            </a:r>
            <a:r>
              <a:rPr lang="pt-PT"/>
              <a:t> isto, contribuem</a:t>
            </a:r>
            <a:r>
              <a:rPr lang="pt-PT" sz="1200" b="0" kern="1200" baseline="0">
                <a:solidFill>
                  <a:schemeClr val="tx1"/>
                </a:solidFill>
                <a:latin typeface="+mn-lt"/>
                <a:ea typeface="+mn-ea"/>
                <a:cs typeface="+mn-cs"/>
              </a:rPr>
              <a:t>:</a:t>
            </a:r>
            <a:endParaRPr lang="pt-PT" sz="1200" b="0" kern="1200" baseline="0" dirty="0">
              <a:solidFill>
                <a:schemeClr val="tx1"/>
              </a:solidFill>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pt-PT" dirty="0"/>
              <a:t>Uma</a:t>
            </a:r>
            <a:r>
              <a:rPr lang="pt-PT"/>
              <a:t> maior </a:t>
            </a:r>
            <a:r>
              <a:rPr lang="pt-PT" sz="1200" b="0" kern="1200" baseline="0">
                <a:solidFill>
                  <a:schemeClr val="tx1"/>
                </a:solidFill>
                <a:latin typeface="+mn-lt"/>
                <a:ea typeface="+mn-ea"/>
                <a:cs typeface="+mn-cs"/>
              </a:rPr>
              <a:t>prevalência </a:t>
            </a:r>
            <a:r>
              <a:rPr lang="pt-PT" sz="1200" b="0" kern="1200" baseline="0" dirty="0">
                <a:solidFill>
                  <a:schemeClr val="tx1"/>
                </a:solidFill>
                <a:latin typeface="+mn-lt"/>
                <a:ea typeface="+mn-ea"/>
                <a:cs typeface="+mn-cs"/>
              </a:rPr>
              <a:t>de factores de risco clássicos (tabagismo, obesidade, hipertensão arterial) </a:t>
            </a:r>
            <a:r>
              <a:rPr lang="pt-PT" sz="1200" b="0" kern="1200" baseline="0">
                <a:solidFill>
                  <a:schemeClr val="tx1"/>
                </a:solidFill>
                <a:latin typeface="+mn-lt"/>
                <a:ea typeface="+mn-ea"/>
                <a:cs typeface="+mn-cs"/>
              </a:rPr>
              <a:t>e coinfecções </a:t>
            </a:r>
            <a:r>
              <a:rPr lang="pt-PT"/>
              <a:t>virais</a:t>
            </a:r>
            <a:r>
              <a:rPr lang="pt-PT" sz="1200" b="0" kern="1200" baseline="0">
                <a:solidFill>
                  <a:schemeClr val="tx1"/>
                </a:solidFill>
                <a:latin typeface="+mn-lt"/>
                <a:ea typeface="+mn-ea"/>
                <a:cs typeface="+mn-cs"/>
              </a:rPr>
              <a:t>.</a:t>
            </a:r>
            <a:endParaRPr lang="pt-PT" sz="1200" b="0" kern="1200" baseline="0" dirty="0">
              <a:solidFill>
                <a:schemeClr val="tx1"/>
              </a:solidFill>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pt-PT" sz="1200" b="0" kern="1200" baseline="0" dirty="0">
                <a:solidFill>
                  <a:schemeClr val="tx1"/>
                </a:solidFill>
                <a:latin typeface="+mn-lt"/>
                <a:ea typeface="+mn-ea"/>
                <a:cs typeface="+mn-cs"/>
              </a:rPr>
              <a:t>A </a:t>
            </a:r>
            <a:r>
              <a:rPr lang="pt-PT" sz="1200" b="0" kern="1200" baseline="0">
                <a:solidFill>
                  <a:schemeClr val="tx1"/>
                </a:solidFill>
                <a:latin typeface="+mn-lt"/>
                <a:ea typeface="+mn-ea"/>
                <a:cs typeface="+mn-cs"/>
              </a:rPr>
              <a:t>própria TARc</a:t>
            </a:r>
            <a:r>
              <a:rPr lang="pt-PT" dirty="0"/>
              <a:t>,</a:t>
            </a:r>
            <a:r>
              <a:rPr lang="pt-PT"/>
              <a:t> seja pela </a:t>
            </a:r>
            <a:r>
              <a:rPr lang="pt-PT" sz="1200" b="0" kern="1200" baseline="0">
                <a:solidFill>
                  <a:schemeClr val="tx1"/>
                </a:solidFill>
                <a:latin typeface="+mn-lt"/>
                <a:ea typeface="+mn-ea"/>
                <a:cs typeface="+mn-cs"/>
              </a:rPr>
              <a:t>toxicidade </a:t>
            </a:r>
            <a:r>
              <a:rPr lang="pt-PT" sz="1200" b="0" kern="1200" baseline="0" dirty="0">
                <a:solidFill>
                  <a:schemeClr val="tx1"/>
                </a:solidFill>
                <a:latin typeface="+mn-lt"/>
                <a:ea typeface="+mn-ea"/>
                <a:cs typeface="+mn-cs"/>
              </a:rPr>
              <a:t>da exposição cumulativa a </a:t>
            </a:r>
            <a:r>
              <a:rPr lang="pt-PT" sz="1200" b="0" kern="1200" baseline="0">
                <a:solidFill>
                  <a:schemeClr val="tx1"/>
                </a:solidFill>
                <a:latin typeface="+mn-lt"/>
                <a:ea typeface="+mn-ea"/>
                <a:cs typeface="+mn-cs"/>
              </a:rPr>
              <a:t>alguns fármacos </a:t>
            </a:r>
            <a:r>
              <a:rPr lang="pt-PT"/>
              <a:t>ou pelo </a:t>
            </a:r>
            <a:r>
              <a:rPr lang="pt-PT" sz="1200" b="0" kern="1200" baseline="0">
                <a:solidFill>
                  <a:schemeClr val="tx1"/>
                </a:solidFill>
                <a:latin typeface="+mn-lt"/>
                <a:ea typeface="+mn-ea"/>
                <a:cs typeface="+mn-cs"/>
              </a:rPr>
              <a:t>potencial </a:t>
            </a:r>
            <a:r>
              <a:rPr lang="pt-PT" sz="1200" b="0" kern="1200" baseline="0" dirty="0">
                <a:solidFill>
                  <a:schemeClr val="tx1"/>
                </a:solidFill>
                <a:latin typeface="+mn-lt"/>
                <a:ea typeface="+mn-ea"/>
                <a:cs typeface="+mn-cs"/>
              </a:rPr>
              <a:t>para </a:t>
            </a:r>
            <a:r>
              <a:rPr lang="pt-PT" sz="1200" b="0" kern="1200" baseline="0">
                <a:solidFill>
                  <a:schemeClr val="tx1"/>
                </a:solidFill>
                <a:latin typeface="+mn-lt"/>
                <a:ea typeface="+mn-ea"/>
                <a:cs typeface="+mn-cs"/>
              </a:rPr>
              <a:t>interacções medicamentosas</a:t>
            </a:r>
            <a:r>
              <a:rPr lang="pt-PT" dirty="0"/>
              <a:t>,</a:t>
            </a:r>
            <a:r>
              <a:rPr lang="pt-PT"/>
              <a:t> etc. </a:t>
            </a:r>
            <a:endParaRPr lang="pt-PT" sz="1200" b="0" kern="1200" baseline="0" dirty="0">
              <a:solidFill>
                <a:schemeClr val="tx1"/>
              </a:solidFill>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pt-PT" dirty="0"/>
              <a:t>E</a:t>
            </a:r>
            <a:r>
              <a:rPr lang="pt-PT"/>
              <a:t>, mesmo </a:t>
            </a:r>
            <a:r>
              <a:rPr lang="pt-PT" sz="1200" b="0" kern="1200" baseline="0">
                <a:solidFill>
                  <a:schemeClr val="tx1"/>
                </a:solidFill>
                <a:latin typeface="+mn-lt"/>
                <a:ea typeface="+mn-ea"/>
                <a:cs typeface="+mn-cs"/>
              </a:rPr>
              <a:t>em </a:t>
            </a:r>
            <a:r>
              <a:rPr lang="pt-PT" sz="1200" b="0" kern="1200" baseline="0" dirty="0">
                <a:solidFill>
                  <a:schemeClr val="tx1"/>
                </a:solidFill>
                <a:latin typeface="+mn-lt"/>
                <a:ea typeface="+mn-ea"/>
                <a:cs typeface="+mn-cs"/>
              </a:rPr>
              <a:t>doentes virologicamente suprimidos, persiste uma inflamação crónica de baixo grau </a:t>
            </a:r>
            <a:r>
              <a:rPr kumimoji="0" lang="en-GB" sz="1200" b="0" i="0" u="none" strike="noStrike" kern="0" cap="none" spc="0" normalizeH="0" baseline="0" noProof="0" dirty="0">
                <a:ln>
                  <a:noFill/>
                </a:ln>
                <a:solidFill>
                  <a:srgbClr val="142441"/>
                </a:solidFill>
                <a:effectLst/>
                <a:uLnTx/>
                <a:uFillTx/>
                <a:latin typeface="+mn-lt"/>
                <a:ea typeface="+mn-ea"/>
                <a:cs typeface="Calibri"/>
              </a:rPr>
              <a:t>com imunoactivação, elevação de marcadores de coagulação, translocação microbiana,</a:t>
            </a:r>
            <a:r>
              <a:rPr kumimoji="0" lang="is-IS" sz="1200" b="0" i="0" u="none" strike="noStrike" kern="0" cap="none" spc="0" normalizeH="0" baseline="0" noProof="0" dirty="0">
                <a:ln>
                  <a:noFill/>
                </a:ln>
                <a:solidFill>
                  <a:srgbClr val="142441"/>
                </a:solidFill>
                <a:effectLst/>
                <a:uLnTx/>
                <a:uFillTx/>
                <a:latin typeface="+mn-lt"/>
                <a:ea typeface="+mn-ea"/>
                <a:cs typeface="Calibri"/>
              </a:rPr>
              <a:t>…</a:t>
            </a:r>
            <a:endParaRPr kumimoji="0" lang="en-GB" sz="1200" b="0" i="0" u="none" strike="noStrike" kern="0" cap="none" spc="0" normalizeH="0" baseline="0" noProof="0" dirty="0">
              <a:ln>
                <a:noFill/>
              </a:ln>
              <a:solidFill>
                <a:srgbClr val="142441"/>
              </a:solidFill>
              <a:effectLst/>
              <a:uLnTx/>
              <a:uFillTx/>
              <a:latin typeface="+mn-lt"/>
              <a:ea typeface="+mn-ea"/>
              <a:cs typeface="Calibri"/>
            </a:endParaRPr>
          </a:p>
          <a:p>
            <a:endParaRPr lang="pt-PT" sz="1200" kern="1200" dirty="0">
              <a:solidFill>
                <a:schemeClr val="tx1"/>
              </a:solidFill>
              <a:latin typeface="+mn-lt"/>
              <a:ea typeface="+mn-ea"/>
              <a:cs typeface="+mn-cs"/>
            </a:endParaRPr>
          </a:p>
          <a:p>
            <a:r>
              <a:rPr lang="pt-PT" dirty="0"/>
              <a:t>Portanto</a:t>
            </a:r>
            <a:r>
              <a:rPr lang="pt-PT"/>
              <a:t>, na prática clínica</a:t>
            </a:r>
            <a:r>
              <a:rPr lang="pt-PT" sz="1200" kern="1200">
                <a:solidFill>
                  <a:schemeClr val="tx1"/>
                </a:solidFill>
                <a:latin typeface="+mn-lt"/>
                <a:ea typeface="+mn-ea"/>
                <a:cs typeface="+mn-cs"/>
              </a:rPr>
              <a:t>,</a:t>
            </a:r>
            <a:r>
              <a:rPr lang="pt-PT" sz="1200" kern="1200" baseline="0">
                <a:solidFill>
                  <a:schemeClr val="tx1"/>
                </a:solidFill>
                <a:latin typeface="+mn-lt"/>
                <a:ea typeface="+mn-ea"/>
                <a:cs typeface="+mn-cs"/>
              </a:rPr>
              <a:t> </a:t>
            </a:r>
            <a:r>
              <a:rPr lang="pt-PT" dirty="0"/>
              <a:t>cada</a:t>
            </a:r>
            <a:r>
              <a:rPr lang="pt-PT"/>
              <a:t> vez mais as nossas preocupações e </a:t>
            </a:r>
            <a:r>
              <a:rPr lang="pt-PT" sz="1200" kern="1200" baseline="0">
                <a:solidFill>
                  <a:schemeClr val="tx1"/>
                </a:solidFill>
                <a:latin typeface="+mn-lt"/>
                <a:ea typeface="+mn-ea"/>
                <a:cs typeface="+mn-cs"/>
              </a:rPr>
              <a:t>os </a:t>
            </a:r>
            <a:r>
              <a:rPr lang="pt-PT" b="1" dirty="0"/>
              <a:t>desafios</a:t>
            </a:r>
            <a:r>
              <a:rPr lang="pt-PT"/>
              <a:t> prendem-se com</a:t>
            </a:r>
            <a:r>
              <a:rPr lang="pt-PT" sz="1200" kern="1200" baseline="0">
                <a:solidFill>
                  <a:schemeClr val="tx1"/>
                </a:solidFill>
                <a:latin typeface="+mn-lt"/>
                <a:ea typeface="+mn-ea"/>
                <a:cs typeface="+mn-cs"/>
              </a:rPr>
              <a:t>:</a:t>
            </a:r>
            <a:endParaRPr lang="pt-PT" sz="1200" kern="1200" baseline="0" dirty="0">
              <a:solidFill>
                <a:schemeClr val="tx1"/>
              </a:solidFill>
              <a:latin typeface="+mn-lt"/>
              <a:ea typeface="+mn-ea"/>
              <a:cs typeface="+mn-cs"/>
            </a:endParaRPr>
          </a:p>
          <a:p>
            <a:pPr marL="171450" indent="-171450">
              <a:buFont typeface="Arial"/>
              <a:buChar char="•"/>
              <a:defRPr/>
            </a:pPr>
            <a:r>
              <a:rPr lang="pt-PT" dirty="0">
                <a:solidFill>
                  <a:prstClr val="black"/>
                </a:solidFill>
              </a:rPr>
              <a:t>Prevenção</a:t>
            </a:r>
            <a:r>
              <a:rPr lang="pt-PT">
                <a:solidFill>
                  <a:prstClr val="black"/>
                </a:solidFill>
              </a:rPr>
              <a:t>, diagnóstico precoce e gestão das comorbilidades.</a:t>
            </a:r>
            <a:endParaRPr lang="pt-PT" dirty="0">
              <a:solidFill>
                <a:prstClr val="black"/>
              </a:solidFill>
            </a:endParaRPr>
          </a:p>
          <a:p>
            <a:pPr marL="171450" indent="-171450">
              <a:buFont typeface="Arial"/>
              <a:buChar char="•"/>
              <a:defRPr/>
            </a:pPr>
            <a:r>
              <a:rPr lang="pt-PT">
                <a:solidFill>
                  <a:prstClr val="black"/>
                </a:solidFill>
              </a:rPr>
              <a:t>Gestão da polifamácia, potenciais interacções medicamentosas ( particularmente </a:t>
            </a:r>
            <a:r>
              <a:rPr lang="pt-PT" dirty="0">
                <a:solidFill>
                  <a:prstClr val="black"/>
                </a:solidFill>
              </a:rPr>
              <a:t>relevantes com regimes antiretrovíricos com </a:t>
            </a:r>
            <a:r>
              <a:rPr lang="pt-PT">
                <a:solidFill>
                  <a:prstClr val="black"/>
                </a:solidFill>
              </a:rPr>
              <a:t>potenciadores - IP</a:t>
            </a:r>
            <a:r>
              <a:rPr lang="pt-PT" dirty="0">
                <a:solidFill>
                  <a:prstClr val="black"/>
                </a:solidFill>
              </a:rPr>
              <a:t>/r, IP/c ou EVG</a:t>
            </a:r>
            <a:r>
              <a:rPr lang="pt-PT">
                <a:solidFill>
                  <a:prstClr val="black"/>
                </a:solidFill>
              </a:rPr>
              <a:t>/c</a:t>
            </a:r>
            <a:r>
              <a:rPr lang="pt-PT" dirty="0">
                <a:solidFill>
                  <a:prstClr val="black"/>
                </a:solidFill>
              </a:rPr>
              <a:t>),</a:t>
            </a:r>
            <a:r>
              <a:rPr lang="pt-PT">
                <a:solidFill>
                  <a:prstClr val="black"/>
                </a:solidFill>
              </a:rPr>
              <a:t> </a:t>
            </a:r>
            <a:r>
              <a:rPr lang="pt-PT"/>
              <a:t>particularidades de </a:t>
            </a:r>
            <a:r>
              <a:rPr lang="pt-PT" dirty="0"/>
              <a:t>farmacocinética (PK) / farmacodinâmica (</a:t>
            </a:r>
            <a:r>
              <a:rPr lang="pt-PT"/>
              <a:t>PD)</a:t>
            </a:r>
            <a:endParaRPr lang="en-GB"/>
          </a:p>
          <a:p>
            <a:pPr marL="171450" indent="-171450">
              <a:buFont typeface="Arial"/>
              <a:buChar char="•"/>
              <a:defRPr/>
            </a:pPr>
            <a:r>
              <a:rPr lang="pt-PT" sz="1200" kern="1200">
                <a:solidFill>
                  <a:schemeClr val="tx1"/>
                </a:solidFill>
                <a:latin typeface="+mn-lt"/>
                <a:ea typeface="+mn-ea"/>
                <a:cs typeface="+mn-cs"/>
              </a:rPr>
              <a:t>E</a:t>
            </a:r>
            <a:r>
              <a:rPr lang="pt-PT" sz="1200" kern="1200" dirty="0">
                <a:solidFill>
                  <a:schemeClr val="tx1"/>
                </a:solidFill>
                <a:latin typeface="+mn-lt"/>
                <a:ea typeface="+mn-ea"/>
                <a:cs typeface="+mn-cs"/>
              </a:rPr>
              <a:t>, particularmente nestas faixas</a:t>
            </a:r>
            <a:r>
              <a:rPr lang="pt-PT" sz="1200" kern="1200" baseline="0" dirty="0">
                <a:solidFill>
                  <a:schemeClr val="tx1"/>
                </a:solidFill>
                <a:latin typeface="+mn-lt"/>
                <a:ea typeface="+mn-ea"/>
                <a:cs typeface="+mn-cs"/>
              </a:rPr>
              <a:t> etárias mais avançadas, colocam-se questões de estigma e isolamento social, com impacto na </a:t>
            </a:r>
            <a:r>
              <a:rPr lang="pt-PT" sz="1200" b="1" kern="1200" baseline="0" dirty="0">
                <a:solidFill>
                  <a:schemeClr val="tx1"/>
                </a:solidFill>
                <a:latin typeface="+mn-lt"/>
                <a:ea typeface="+mn-ea"/>
                <a:cs typeface="+mn-cs"/>
              </a:rPr>
              <a:t>qualidade de </a:t>
            </a:r>
            <a:r>
              <a:rPr lang="pt-PT" sz="1200" b="1" kern="1200" baseline="0">
                <a:solidFill>
                  <a:schemeClr val="tx1"/>
                </a:solidFill>
                <a:latin typeface="+mn-lt"/>
                <a:ea typeface="+mn-ea"/>
                <a:cs typeface="+mn-cs"/>
              </a:rPr>
              <a:t>vida (</a:t>
            </a:r>
            <a:r>
              <a:rPr lang="pt-PT" b="1"/>
              <a:t>QdV</a:t>
            </a:r>
            <a:r>
              <a:rPr lang="pt-PT" sz="1200" b="1" kern="1200" baseline="0">
                <a:solidFill>
                  <a:schemeClr val="tx1"/>
                </a:solidFill>
                <a:latin typeface="+mn-lt"/>
                <a:ea typeface="+mn-ea"/>
                <a:cs typeface="+mn-cs"/>
              </a:rPr>
              <a:t>)</a:t>
            </a:r>
            <a:r>
              <a:rPr lang="pt-PT" sz="1200" kern="1200" baseline="0">
                <a:solidFill>
                  <a:schemeClr val="tx1"/>
                </a:solidFill>
                <a:latin typeface="+mn-lt"/>
                <a:ea typeface="+mn-ea"/>
                <a:cs typeface="+mn-cs"/>
              </a:rPr>
              <a:t> </a:t>
            </a:r>
            <a:r>
              <a:rPr lang="pt-PT" sz="1200" kern="1200" baseline="0" dirty="0">
                <a:solidFill>
                  <a:schemeClr val="tx1"/>
                </a:solidFill>
                <a:latin typeface="+mn-lt"/>
                <a:ea typeface="+mn-ea"/>
                <a:cs typeface="+mn-cs"/>
              </a:rPr>
              <a:t>dos nossos doentes.</a:t>
            </a:r>
            <a:endParaRPr lang="pt-PT" dirty="0"/>
          </a:p>
          <a:p>
            <a:endParaRPr lang="pt-PT" sz="1200" kern="1200" dirty="0">
              <a:solidFill>
                <a:schemeClr val="tx1"/>
              </a:solidFill>
              <a:latin typeface="+mn-lt"/>
              <a:ea typeface="+mn-ea"/>
              <a:cs typeface="+mn-cs"/>
            </a:endParaRPr>
          </a:p>
          <a:p>
            <a:r>
              <a:rPr lang="pt-PT" sz="1200" b="1" kern="1200" dirty="0">
                <a:solidFill>
                  <a:schemeClr val="tx1"/>
                </a:solidFill>
                <a:latin typeface="+mn-lt"/>
                <a:ea typeface="+mn-ea"/>
                <a:cs typeface="+mn-cs"/>
              </a:rPr>
              <a:t>Todos estes</a:t>
            </a:r>
            <a:r>
              <a:rPr lang="pt-PT" sz="1200" b="1" kern="1200" baseline="0" dirty="0">
                <a:solidFill>
                  <a:schemeClr val="tx1"/>
                </a:solidFill>
                <a:latin typeface="+mn-lt"/>
                <a:ea typeface="+mn-ea"/>
                <a:cs typeface="+mn-cs"/>
              </a:rPr>
              <a:t> </a:t>
            </a:r>
            <a:r>
              <a:rPr lang="pt-PT" sz="1200" b="1" kern="1200" baseline="0">
                <a:solidFill>
                  <a:schemeClr val="tx1"/>
                </a:solidFill>
                <a:latin typeface="+mn-lt"/>
                <a:ea typeface="+mn-ea"/>
                <a:cs typeface="+mn-cs"/>
              </a:rPr>
              <a:t>aspectos </a:t>
            </a:r>
            <a:r>
              <a:rPr lang="pt-PT" b="1"/>
              <a:t>merecem </a:t>
            </a:r>
            <a:r>
              <a:rPr lang="pt-PT" sz="1200" b="1" kern="1200" baseline="0">
                <a:solidFill>
                  <a:schemeClr val="tx1"/>
                </a:solidFill>
                <a:latin typeface="+mn-lt"/>
                <a:ea typeface="+mn-ea"/>
                <a:cs typeface="+mn-cs"/>
              </a:rPr>
              <a:t>a </a:t>
            </a:r>
            <a:r>
              <a:rPr lang="pt-PT" sz="1200" b="1" kern="1200" baseline="0" dirty="0">
                <a:solidFill>
                  <a:schemeClr val="tx1"/>
                </a:solidFill>
                <a:latin typeface="+mn-lt"/>
                <a:ea typeface="+mn-ea"/>
                <a:cs typeface="+mn-cs"/>
              </a:rPr>
              <a:t>nossa atenção quando procuramos optimizar o tratamento antiretrovírico de acordo com o seu perfil </a:t>
            </a:r>
            <a:r>
              <a:rPr lang="pt-PT" sz="1200" b="1" kern="1200" baseline="0">
                <a:solidFill>
                  <a:schemeClr val="tx1"/>
                </a:solidFill>
                <a:latin typeface="+mn-lt"/>
                <a:ea typeface="+mn-ea"/>
                <a:cs typeface="+mn-cs"/>
              </a:rPr>
              <a:t>de segurança </a:t>
            </a:r>
            <a:r>
              <a:rPr lang="pt-PT" b="1"/>
              <a:t>e tolerabilidade </a:t>
            </a:r>
            <a:r>
              <a:rPr lang="pt-PT" sz="1200" b="1" kern="1200" baseline="0">
                <a:solidFill>
                  <a:schemeClr val="tx1"/>
                </a:solidFill>
                <a:latin typeface="+mn-lt"/>
                <a:ea typeface="+mn-ea"/>
                <a:cs typeface="+mn-cs"/>
              </a:rPr>
              <a:t>, </a:t>
            </a:r>
            <a:r>
              <a:rPr lang="pt-PT" b="1" baseline="0" dirty="0"/>
              <a:t>numa perspectiva de individualização terapêutica.</a:t>
            </a:r>
          </a:p>
        </p:txBody>
      </p:sp>
      <p:sp>
        <p:nvSpPr>
          <p:cNvPr id="4" name="Slide Number Placeholder 3"/>
          <p:cNvSpPr>
            <a:spLocks noGrp="1"/>
          </p:cNvSpPr>
          <p:nvPr>
            <p:ph type="sldNum" sz="quarter" idx="10"/>
          </p:nvPr>
        </p:nvSpPr>
        <p:spPr/>
        <p:txBody>
          <a:bodyPr/>
          <a:lstStyle/>
          <a:p>
            <a:fld id="{327E4B52-0AB4-9744-AAE5-03C07E6AA874}" type="slidenum">
              <a:rPr lang="pt-PT" smtClean="0"/>
              <a:pPr/>
              <a:t>7</a:t>
            </a:fld>
            <a:endParaRPr lang="pt-PT"/>
          </a:p>
        </p:txBody>
      </p:sp>
    </p:spTree>
    <p:extLst>
      <p:ext uri="{BB962C8B-B14F-4D97-AF65-F5344CB8AC3E}">
        <p14:creationId xmlns:p14="http://schemas.microsoft.com/office/powerpoint/2010/main" val="4113868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a:t>Nesta</a:t>
            </a:r>
            <a:r>
              <a:rPr lang="pt-PT"/>
              <a:t> apresentação, eu e a Raquel vamos focar </a:t>
            </a:r>
            <a:r>
              <a:rPr lang="pt-PT" dirty="0"/>
              <a:t>essencialmente estas 4 </a:t>
            </a:r>
            <a:r>
              <a:rPr lang="pt-PT"/>
              <a:t>áreas </a:t>
            </a:r>
            <a:r>
              <a:rPr lang="pt-PT" dirty="0"/>
              <a:t>–</a:t>
            </a:r>
            <a:r>
              <a:rPr lang="pt-PT"/>
              <a:t> Doença Cardiovascular, Osteoporose, Doença renal e Doença mental –  e </a:t>
            </a:r>
            <a:r>
              <a:rPr lang="pt-PT" dirty="0"/>
              <a:t>a </a:t>
            </a:r>
            <a:r>
              <a:rPr lang="pt-PT" b="1" dirty="0"/>
              <a:t>importância do </a:t>
            </a:r>
            <a:r>
              <a:rPr lang="pt-PT" sz="1200" b="1" kern="1200" baseline="0" dirty="0">
                <a:solidFill>
                  <a:schemeClr val="tx1"/>
                </a:solidFill>
                <a:latin typeface="+mn-lt"/>
                <a:ea typeface="+mn-ea"/>
                <a:cs typeface="+mn-cs"/>
              </a:rPr>
              <a:t>perfil de segurança na escolha da TARc.</a:t>
            </a:r>
            <a:endParaRPr lang="pt-PT" dirty="0"/>
          </a:p>
        </p:txBody>
      </p:sp>
      <p:sp>
        <p:nvSpPr>
          <p:cNvPr id="4" name="Slide Number Placeholder 3"/>
          <p:cNvSpPr>
            <a:spLocks noGrp="1"/>
          </p:cNvSpPr>
          <p:nvPr>
            <p:ph type="sldNum" sz="quarter" idx="10"/>
          </p:nvPr>
        </p:nvSpPr>
        <p:spPr/>
        <p:txBody>
          <a:bodyPr/>
          <a:lstStyle/>
          <a:p>
            <a:fld id="{327E4B52-0AB4-9744-AAE5-03C07E6AA874}" type="slidenum">
              <a:rPr lang="pt-PT" smtClean="0"/>
              <a:pPr/>
              <a:t>8</a:t>
            </a:fld>
            <a:endParaRPr lang="pt-PT"/>
          </a:p>
        </p:txBody>
      </p:sp>
    </p:spTree>
    <p:extLst>
      <p:ext uri="{BB962C8B-B14F-4D97-AF65-F5344CB8AC3E}">
        <p14:creationId xmlns:p14="http://schemas.microsoft.com/office/powerpoint/2010/main" val="31555244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a:t>São</a:t>
            </a:r>
            <a:r>
              <a:rPr lang="pt-PT"/>
              <a:t> vários os factores que podem contribuir para o risco de desenvolver uma doença cardiovascular nas PVVIH:</a:t>
            </a:r>
            <a:endParaRPr lang="pt-PT" dirty="0"/>
          </a:p>
          <a:p>
            <a:pPr marL="171450" indent="-171450" defTabSz="457200">
              <a:buFont typeface="Arial"/>
              <a:buChar char="•"/>
              <a:defRPr/>
            </a:pPr>
            <a:r>
              <a:rPr lang="pt-PT"/>
              <a:t>Relacionados com o hospedeiro: comorbilidades, factores genéticos, hipercoagulabilidade, obesidade e sedentarismo, insulinorresistência,...</a:t>
            </a:r>
            <a:endParaRPr lang="pt-PT" dirty="0"/>
          </a:p>
          <a:p>
            <a:pPr marL="171450" indent="-171450" defTabSz="457200">
              <a:buFont typeface="Arial"/>
              <a:buChar char="•"/>
              <a:defRPr/>
            </a:pPr>
            <a:r>
              <a:rPr lang="pt-PT"/>
              <a:t>Relacionados com o VIH, que promove uma inflamação crónica, lesão endotelial, para além de outras coinfecções virais</a:t>
            </a:r>
            <a:endParaRPr lang="pt-PT" dirty="0"/>
          </a:p>
          <a:p>
            <a:pPr marL="171450" indent="-171450" defTabSz="457200">
              <a:buFont typeface="Arial"/>
              <a:buChar char="•"/>
              <a:defRPr/>
            </a:pPr>
            <a:r>
              <a:rPr lang="pt-PT" dirty="0"/>
              <a:t>A</a:t>
            </a:r>
            <a:r>
              <a:rPr lang="pt-PT"/>
              <a:t> própria exposição cumulativa a alguns antiretrovíricos como o abacavir, darunavir e outros mais antigos como didanosina e estavudina</a:t>
            </a:r>
            <a:endParaRPr lang="pt-PT" dirty="0"/>
          </a:p>
          <a:p>
            <a:pPr marL="171450" indent="-171450" defTabSz="457200">
              <a:buFont typeface="Arial"/>
              <a:buChar char="•"/>
              <a:defRPr/>
            </a:pPr>
            <a:r>
              <a:rPr lang="pt-PT" dirty="0"/>
              <a:t>Para</a:t>
            </a:r>
            <a:r>
              <a:rPr lang="pt-PT"/>
              <a:t> além de, claro, os factores de risco clássicos – não modificáveis (como idade avançada e género masculino) e modificáveis (como tabagismo, hipertensão arterial, diabetes mellitus, dislipidémia)</a:t>
            </a:r>
            <a:endParaRPr lang="pt-PT" dirty="0"/>
          </a:p>
        </p:txBody>
      </p:sp>
      <p:sp>
        <p:nvSpPr>
          <p:cNvPr id="4" name="Slide Number Placeholder 3"/>
          <p:cNvSpPr>
            <a:spLocks noGrp="1"/>
          </p:cNvSpPr>
          <p:nvPr>
            <p:ph type="sldNum" sz="quarter" idx="10"/>
          </p:nvPr>
        </p:nvSpPr>
        <p:spPr/>
        <p:txBody>
          <a:bodyPr/>
          <a:lstStyle/>
          <a:p>
            <a:fld id="{327E4B52-0AB4-9744-AAE5-03C07E6AA874}" type="slidenum">
              <a:rPr lang="pt-PT" smtClean="0"/>
              <a:pPr/>
              <a:t>9</a:t>
            </a:fld>
            <a:endParaRPr lang="pt-PT"/>
          </a:p>
        </p:txBody>
      </p:sp>
    </p:spTree>
    <p:extLst>
      <p:ext uri="{BB962C8B-B14F-4D97-AF65-F5344CB8AC3E}">
        <p14:creationId xmlns:p14="http://schemas.microsoft.com/office/powerpoint/2010/main" val="41138684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o de Título">
    <p:spTree>
      <p:nvGrpSpPr>
        <p:cNvPr id="1" name=""/>
        <p:cNvGrpSpPr/>
        <p:nvPr/>
      </p:nvGrpSpPr>
      <p:grpSpPr>
        <a:xfrm>
          <a:off x="0" y="0"/>
          <a:ext cx="0" cy="0"/>
          <a:chOff x="0" y="0"/>
          <a:chExt cx="0" cy="0"/>
        </a:xfrm>
      </p:grpSpPr>
      <p:pic>
        <p:nvPicPr>
          <p:cNvPr id="8" name="Imagem 7">
            <a:extLst>
              <a:ext uri="{FF2B5EF4-FFF2-40B4-BE49-F238E27FC236}">
                <a16:creationId xmlns:a16="http://schemas.microsoft.com/office/drawing/2014/main" id="{73B96B60-F147-4D78-9D8D-54C5077881A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55600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12E69-42DB-4D1C-85A4-07F250878E17}" type="datetimeFigureOut">
              <a:rPr lang="en-GB" smtClean="0"/>
              <a:t>08/11/2023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B2B68B6-584C-490B-884E-8F0902D8581A}" type="slidenum">
              <a:rPr lang="en-GB" smtClean="0"/>
              <a:t>‹nº›</a:t>
            </a:fld>
            <a:endParaRPr lang="en-GB"/>
          </a:p>
        </p:txBody>
      </p:sp>
    </p:spTree>
    <p:extLst>
      <p:ext uri="{BB962C8B-B14F-4D97-AF65-F5344CB8AC3E}">
        <p14:creationId xmlns:p14="http://schemas.microsoft.com/office/powerpoint/2010/main" val="3228145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12E69-42DB-4D1C-85A4-07F250878E17}" type="datetimeFigureOut">
              <a:rPr lang="en-GB" smtClean="0"/>
              <a:t>08/11/2023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2B68B6-584C-490B-884E-8F0902D8581A}" type="slidenum">
              <a:rPr lang="en-GB" smtClean="0"/>
              <a:t>‹nº›</a:t>
            </a:fld>
            <a:endParaRPr lang="en-GB"/>
          </a:p>
        </p:txBody>
      </p:sp>
    </p:spTree>
    <p:extLst>
      <p:ext uri="{BB962C8B-B14F-4D97-AF65-F5344CB8AC3E}">
        <p14:creationId xmlns:p14="http://schemas.microsoft.com/office/powerpoint/2010/main" val="2266720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12E69-42DB-4D1C-85A4-07F250878E17}" type="datetimeFigureOut">
              <a:rPr lang="en-GB" smtClean="0"/>
              <a:t>08/11/2023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2B68B6-584C-490B-884E-8F0902D8581A}" type="slidenum">
              <a:rPr lang="en-GB" smtClean="0"/>
              <a:t>‹nº›</a:t>
            </a:fld>
            <a:endParaRPr lang="en-GB"/>
          </a:p>
        </p:txBody>
      </p:sp>
    </p:spTree>
    <p:extLst>
      <p:ext uri="{BB962C8B-B14F-4D97-AF65-F5344CB8AC3E}">
        <p14:creationId xmlns:p14="http://schemas.microsoft.com/office/powerpoint/2010/main" val="6705928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7612E69-42DB-4D1C-85A4-07F250878E17}" type="datetimeFigureOut">
              <a:rPr lang="en-GB" smtClean="0"/>
              <a:t>08/11/2023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2B68B6-584C-490B-884E-8F0902D8581A}" type="slidenum">
              <a:rPr lang="en-GB" smtClean="0"/>
              <a:t>‹nº›</a:t>
            </a:fld>
            <a:endParaRPr lang="en-GB"/>
          </a:p>
        </p:txBody>
      </p:sp>
    </p:spTree>
    <p:extLst>
      <p:ext uri="{BB962C8B-B14F-4D97-AF65-F5344CB8AC3E}">
        <p14:creationId xmlns:p14="http://schemas.microsoft.com/office/powerpoint/2010/main" val="33490009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7612E69-42DB-4D1C-85A4-07F250878E17}" type="datetimeFigureOut">
              <a:rPr lang="en-GB" smtClean="0"/>
              <a:t>08/11/2023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2B68B6-584C-490B-884E-8F0902D8581A}" type="slidenum">
              <a:rPr lang="en-GB" smtClean="0"/>
              <a:t>‹nº›</a:t>
            </a:fld>
            <a:endParaRPr lang="en-GB"/>
          </a:p>
        </p:txBody>
      </p:sp>
    </p:spTree>
    <p:extLst>
      <p:ext uri="{BB962C8B-B14F-4D97-AF65-F5344CB8AC3E}">
        <p14:creationId xmlns:p14="http://schemas.microsoft.com/office/powerpoint/2010/main" val="3998360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e Objeto">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5B962F43-75DF-497F-BD38-5E8079C1BACB}"/>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6" name="Graphic 5">
            <a:extLst>
              <a:ext uri="{FF2B5EF4-FFF2-40B4-BE49-F238E27FC236}">
                <a16:creationId xmlns:a16="http://schemas.microsoft.com/office/drawing/2014/main" id="{E5DB3BCE-E79E-E547-8052-75E9C4DC1D52}"/>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724"/>
          <a:stretch/>
        </p:blipFill>
        <p:spPr>
          <a:xfrm>
            <a:off x="10412963" y="151741"/>
            <a:ext cx="1530222" cy="607149"/>
          </a:xfrm>
          <a:prstGeom prst="rect">
            <a:avLst/>
          </a:prstGeom>
        </p:spPr>
      </p:pic>
    </p:spTree>
    <p:extLst>
      <p:ext uri="{BB962C8B-B14F-4D97-AF65-F5344CB8AC3E}">
        <p14:creationId xmlns:p14="http://schemas.microsoft.com/office/powerpoint/2010/main" val="3993389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ítulo e Objeto">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8346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7612E69-42DB-4D1C-85A4-07F250878E17}" type="datetimeFigureOut">
              <a:rPr lang="en-GB" smtClean="0"/>
              <a:t>08/11/2023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2B68B6-584C-490B-884E-8F0902D8581A}" type="slidenum">
              <a:rPr lang="en-GB" smtClean="0"/>
              <a:t>‹nº›</a:t>
            </a:fld>
            <a:endParaRPr lang="en-GB"/>
          </a:p>
        </p:txBody>
      </p:sp>
    </p:spTree>
    <p:extLst>
      <p:ext uri="{BB962C8B-B14F-4D97-AF65-F5344CB8AC3E}">
        <p14:creationId xmlns:p14="http://schemas.microsoft.com/office/powerpoint/2010/main" val="1176936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7612E69-42DB-4D1C-85A4-07F250878E17}" type="datetimeFigureOut">
              <a:rPr lang="en-GB" smtClean="0"/>
              <a:t>08/11/2023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2B68B6-584C-490B-884E-8F0902D8581A}" type="slidenum">
              <a:rPr lang="en-GB" smtClean="0"/>
              <a:t>‹nº›</a:t>
            </a:fld>
            <a:endParaRPr lang="en-GB"/>
          </a:p>
        </p:txBody>
      </p:sp>
    </p:spTree>
    <p:extLst>
      <p:ext uri="{BB962C8B-B14F-4D97-AF65-F5344CB8AC3E}">
        <p14:creationId xmlns:p14="http://schemas.microsoft.com/office/powerpoint/2010/main" val="894859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12E69-42DB-4D1C-85A4-07F250878E17}" type="datetimeFigureOut">
              <a:rPr lang="en-GB" smtClean="0"/>
              <a:t>08/11/2023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2B68B6-584C-490B-884E-8F0902D8581A}" type="slidenum">
              <a:rPr lang="en-GB" smtClean="0"/>
              <a:t>‹nº›</a:t>
            </a:fld>
            <a:endParaRPr lang="en-GB"/>
          </a:p>
        </p:txBody>
      </p:sp>
    </p:spTree>
    <p:extLst>
      <p:ext uri="{BB962C8B-B14F-4D97-AF65-F5344CB8AC3E}">
        <p14:creationId xmlns:p14="http://schemas.microsoft.com/office/powerpoint/2010/main" val="3167124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7612E69-42DB-4D1C-85A4-07F250878E17}" type="datetimeFigureOut">
              <a:rPr lang="en-GB" smtClean="0"/>
              <a:t>08/11/2023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2B68B6-584C-490B-884E-8F0902D8581A}" type="slidenum">
              <a:rPr lang="en-GB" smtClean="0"/>
              <a:t>‹nº›</a:t>
            </a:fld>
            <a:endParaRPr lang="en-GB"/>
          </a:p>
        </p:txBody>
      </p:sp>
    </p:spTree>
    <p:extLst>
      <p:ext uri="{BB962C8B-B14F-4D97-AF65-F5344CB8AC3E}">
        <p14:creationId xmlns:p14="http://schemas.microsoft.com/office/powerpoint/2010/main" val="2894800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7612E69-42DB-4D1C-85A4-07F250878E17}" type="datetimeFigureOut">
              <a:rPr lang="en-GB" smtClean="0"/>
              <a:t>08/11/2023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B2B68B6-584C-490B-884E-8F0902D8581A}" type="slidenum">
              <a:rPr lang="en-GB" smtClean="0"/>
              <a:t>‹nº›</a:t>
            </a:fld>
            <a:endParaRPr lang="en-GB"/>
          </a:p>
        </p:txBody>
      </p:sp>
    </p:spTree>
    <p:extLst>
      <p:ext uri="{BB962C8B-B14F-4D97-AF65-F5344CB8AC3E}">
        <p14:creationId xmlns:p14="http://schemas.microsoft.com/office/powerpoint/2010/main" val="1392072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7612E69-42DB-4D1C-85A4-07F250878E17}" type="datetimeFigureOut">
              <a:rPr lang="en-GB" smtClean="0"/>
              <a:t>08/11/2023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B2B68B6-584C-490B-884E-8F0902D8581A}" type="slidenum">
              <a:rPr lang="en-GB" smtClean="0"/>
              <a:t>‹nº›</a:t>
            </a:fld>
            <a:endParaRPr lang="en-GB"/>
          </a:p>
        </p:txBody>
      </p:sp>
    </p:spTree>
    <p:extLst>
      <p:ext uri="{BB962C8B-B14F-4D97-AF65-F5344CB8AC3E}">
        <p14:creationId xmlns:p14="http://schemas.microsoft.com/office/powerpoint/2010/main" val="124780227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a:extLst>
              <a:ext uri="{FF2B5EF4-FFF2-40B4-BE49-F238E27FC236}">
                <a16:creationId xmlns:a16="http://schemas.microsoft.com/office/drawing/2014/main" id="{526FE674-4AE9-4003-A412-F79F26F864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PT"/>
              <a:t>Clique para editar o estilo de título do Modelo Global</a:t>
            </a:r>
          </a:p>
        </p:txBody>
      </p:sp>
      <p:sp>
        <p:nvSpPr>
          <p:cNvPr id="3" name="Marcador de Posição do Texto 2">
            <a:extLst>
              <a:ext uri="{FF2B5EF4-FFF2-40B4-BE49-F238E27FC236}">
                <a16:creationId xmlns:a16="http://schemas.microsoft.com/office/drawing/2014/main" id="{5E24C38D-C9AE-4B45-BBFF-C6D3BC5137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F9A12A91-D777-498B-A91F-40170AA46D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DD49BE-C8C7-476E-B3DA-1810108F16BB}" type="datetimeFigureOut">
              <a:rPr lang="pt-PT" smtClean="0"/>
              <a:pPr/>
              <a:t>08/11/2023</a:t>
            </a:fld>
            <a:endParaRPr lang="pt-PT"/>
          </a:p>
        </p:txBody>
      </p:sp>
      <p:sp>
        <p:nvSpPr>
          <p:cNvPr id="5" name="Marcador de Posição do Rodapé 4">
            <a:extLst>
              <a:ext uri="{FF2B5EF4-FFF2-40B4-BE49-F238E27FC236}">
                <a16:creationId xmlns:a16="http://schemas.microsoft.com/office/drawing/2014/main" id="{07AE11C5-67A0-452A-B028-68D254C42E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Marcador de Posição do Número do Diapositivo 5">
            <a:extLst>
              <a:ext uri="{FF2B5EF4-FFF2-40B4-BE49-F238E27FC236}">
                <a16:creationId xmlns:a16="http://schemas.microsoft.com/office/drawing/2014/main" id="{0F1F8F78-2BF1-486F-B6C4-5CFF34FA7A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F628DE-CA91-43A1-B074-6B06A6B0F590}" type="slidenum">
              <a:rPr lang="pt-PT" smtClean="0"/>
              <a:pPr/>
              <a:t>‹nº›</a:t>
            </a:fld>
            <a:endParaRPr lang="pt-PT"/>
          </a:p>
        </p:txBody>
      </p:sp>
      <p:pic>
        <p:nvPicPr>
          <p:cNvPr id="8" name="Imagem 7">
            <a:extLst>
              <a:ext uri="{FF2B5EF4-FFF2-40B4-BE49-F238E27FC236}">
                <a16:creationId xmlns:a16="http://schemas.microsoft.com/office/drawing/2014/main" id="{5708F8CD-EE88-4711-9200-BB354D3C3ED8}"/>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924066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12E69-42DB-4D1C-85A4-07F250878E17}" type="datetimeFigureOut">
              <a:rPr lang="en-GB" smtClean="0"/>
              <a:t>08/11/2023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2B68B6-584C-490B-884E-8F0902D8581A}" type="slidenum">
              <a:rPr lang="en-GB" smtClean="0"/>
              <a:t>‹nº›</a:t>
            </a:fld>
            <a:endParaRPr lang="en-GB"/>
          </a:p>
        </p:txBody>
      </p:sp>
    </p:spTree>
    <p:extLst>
      <p:ext uri="{BB962C8B-B14F-4D97-AF65-F5344CB8AC3E}">
        <p14:creationId xmlns:p14="http://schemas.microsoft.com/office/powerpoint/2010/main" val="2133681029"/>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s://www.eacsociety.org/guidelines/eacs-guideline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s://www.eacsociety.org/guidelines/eacs-guideline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www.hiv-druginteractions.org/" TargetMode="Externa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4.emf"/><Relationship Id="rId5" Type="http://schemas.openxmlformats.org/officeDocument/2006/relationships/oleObject" Target="../embeddings/oleObject2.bin"/><Relationship Id="rId4" Type="http://schemas.openxmlformats.org/officeDocument/2006/relationships/image" Target="../media/image23.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notesSlide" Target="../notesSlides/notesSlide21.xml"/><Relationship Id="rId7" Type="http://schemas.openxmlformats.org/officeDocument/2006/relationships/image" Target="../media/image28.svg"/><Relationship Id="rId12" Type="http://schemas.openxmlformats.org/officeDocument/2006/relationships/image" Target="../media/image10.sv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27.png"/><Relationship Id="rId11" Type="http://schemas.openxmlformats.org/officeDocument/2006/relationships/image" Target="../media/image9.png"/><Relationship Id="rId5" Type="http://schemas.openxmlformats.org/officeDocument/2006/relationships/image" Target="../media/image26.svg"/><Relationship Id="rId10" Type="http://schemas.openxmlformats.org/officeDocument/2006/relationships/image" Target="../media/image30.svg"/><Relationship Id="rId4" Type="http://schemas.openxmlformats.org/officeDocument/2006/relationships/image" Target="../media/image25.png"/><Relationship Id="rId9"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32.svg"/></Relationships>
</file>

<file path=ppt/slides/_rels/slide2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notesSlide" Target="../notesSlides/notesSlide23.xml"/><Relationship Id="rId7" Type="http://schemas.openxmlformats.org/officeDocument/2006/relationships/image" Target="../media/image28.sv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27.png"/><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33.sv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chart" Target="../charts/chart5.xml"/></Relationships>
</file>

<file path=ppt/slides/_rels/slide25.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0.svg"/><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hyperlink" Target="https://www.eacsociety.org/guidelines/eacs-guidelines/"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1.png"/><Relationship Id="rId7" Type="http://schemas.openxmlformats.org/officeDocument/2006/relationships/diagramColors" Target="../diagrams/colors1.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image" Target="../media/image10.svg"/><Relationship Id="rId5" Type="http://schemas.openxmlformats.org/officeDocument/2006/relationships/diagramLayout" Target="../diagrams/layout1.xml"/><Relationship Id="rId10" Type="http://schemas.openxmlformats.org/officeDocument/2006/relationships/image" Target="../media/image9.png"/><Relationship Id="rId4" Type="http://schemas.openxmlformats.org/officeDocument/2006/relationships/diagramData" Target="../diagrams/data1.xml"/><Relationship Id="rId9" Type="http://schemas.openxmlformats.org/officeDocument/2006/relationships/hyperlink" Target="https://www.eacsociety.org/guidelines/eacs-guidelines/"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jpeg"/></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hyperlink" Target="https://www.eacsociety.org/guidelines/eacs-guidelines/" TargetMode="External"/><Relationship Id="rId4" Type="http://schemas.openxmlformats.org/officeDocument/2006/relationships/image" Target="../media/image10.svg"/></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10.svg"/><Relationship Id="rId4" Type="http://schemas.openxmlformats.org/officeDocument/2006/relationships/image" Target="../media/image9.png"/></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10.sv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hyperlink" Target="https://www.eacsociety.org/guidelines/eacs-guidelines/" TargetMode="External"/><Relationship Id="rId4" Type="http://schemas.openxmlformats.org/officeDocument/2006/relationships/image" Target="../media/image46.png"/></Relationships>
</file>

<file path=ppt/slides/_rels/slide3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4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41.xml.rels><?xml version="1.0" encoding="UTF-8" standalone="yes"?>
<Relationships xmlns="http://schemas.openxmlformats.org/package/2006/relationships"><Relationship Id="rId3" Type="http://schemas.openxmlformats.org/officeDocument/2006/relationships/hyperlink" Target="https://www.eacsociety.org/guidelines/eacs-guidelines/"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46.png"/></Relationships>
</file>

<file path=ppt/slides/_rels/slide4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10.svg"/></Relationships>
</file>

<file path=ppt/slides/_rels/slide43.xml.rels><?xml version="1.0" encoding="UTF-8" standalone="yes"?>
<Relationships xmlns="http://schemas.openxmlformats.org/package/2006/relationships"><Relationship Id="rId3" Type="http://schemas.openxmlformats.org/officeDocument/2006/relationships/hyperlink" Target="https://www.eacsociety.org/guidelines/eacs-guidelines/"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6.png"/></Relationships>
</file>

<file path=ppt/slides/_rels/slide4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51.svg"/></Relationships>
</file>

<file path=ppt/slides/_rels/slide45.xml.rels><?xml version="1.0" encoding="UTF-8" standalone="yes"?>
<Relationships xmlns="http://schemas.openxmlformats.org/package/2006/relationships"><Relationship Id="rId8" Type="http://schemas.openxmlformats.org/officeDocument/2006/relationships/chart" Target="../charts/chart10.xm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10.svg"/><Relationship Id="rId4" Type="http://schemas.openxmlformats.org/officeDocument/2006/relationships/diagramLayout" Target="../diagrams/layout3.xml"/><Relationship Id="rId9" Type="http://schemas.openxmlformats.org/officeDocument/2006/relationships/image" Target="../media/image9.png"/></Relationships>
</file>

<file path=ppt/slides/_rels/slide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mailto:departamento.medico@gilead.com"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hyperlink" Target="https://www.ema.europa.eu/en/medicines/human/EPAR/biktarvy"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s://www.ema.europa.eu/en/medicines/human/EPAR/descovy" TargetMode="Externa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hyperlink" Target="https://www.ema.europa.eu/en/medicines/human/EPAR/stribild" TargetMode="Externa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hyperlink" Target="mailto:departamento.medico@gilead.com" TargetMode="External"/><Relationship Id="rId2" Type="http://schemas.openxmlformats.org/officeDocument/2006/relationships/hyperlink" Target="https://www.ema.europa.eu/en/medicines/human/EPAR/eviplera" TargetMode="Externa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hyperlink" Target="https://www.ema.europa.eu/en/medicines/human/EPAR/odefsey"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D46368-5644-4EF7-A669-06AE2A1B38A4}"/>
              </a:ext>
            </a:extLst>
          </p:cNvPr>
          <p:cNvSpPr>
            <a:spLocks noGrp="1"/>
          </p:cNvSpPr>
          <p:nvPr>
            <p:ph type="title" idx="4294967295"/>
          </p:nvPr>
        </p:nvSpPr>
        <p:spPr>
          <a:xfrm>
            <a:off x="838200" y="365125"/>
            <a:ext cx="10515600" cy="1325563"/>
          </a:xfrm>
        </p:spPr>
        <p:txBody>
          <a:bodyPr/>
          <a:lstStyle/>
          <a:p>
            <a:endParaRPr lang="pt-PT"/>
          </a:p>
        </p:txBody>
      </p:sp>
      <p:pic>
        <p:nvPicPr>
          <p:cNvPr id="21" name="Marcador de Posição de Conteúdo 20">
            <a:extLst>
              <a:ext uri="{FF2B5EF4-FFF2-40B4-BE49-F238E27FC236}">
                <a16:creationId xmlns:a16="http://schemas.microsoft.com/office/drawing/2014/main" id="{9454514A-E9A5-4792-9CBD-8948FD59CC3E}"/>
              </a:ext>
            </a:extLst>
          </p:cNvPr>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p:spPr>
      </p:pic>
      <p:sp>
        <p:nvSpPr>
          <p:cNvPr id="4" name="Subtitle 2">
            <a:extLst>
              <a:ext uri="{FF2B5EF4-FFF2-40B4-BE49-F238E27FC236}">
                <a16:creationId xmlns:a16="http://schemas.microsoft.com/office/drawing/2014/main" id="{DFF0C428-C9CE-9C44-9B02-77AA2D4CFBEF}"/>
              </a:ext>
            </a:extLst>
          </p:cNvPr>
          <p:cNvSpPr txBox="1">
            <a:spLocks/>
          </p:cNvSpPr>
          <p:nvPr/>
        </p:nvSpPr>
        <p:spPr>
          <a:xfrm>
            <a:off x="552615" y="6238286"/>
            <a:ext cx="2715613" cy="486979"/>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spcBef>
                <a:spcPts val="0"/>
              </a:spcBef>
            </a:pPr>
            <a:r>
              <a:rPr lang="pt-PT" sz="900" dirty="0">
                <a:solidFill>
                  <a:srgbClr val="B4B614"/>
                </a:solidFill>
              </a:rPr>
              <a:t> </a:t>
            </a:r>
            <a:br>
              <a:rPr lang="pt-PT" sz="900" dirty="0">
                <a:solidFill>
                  <a:srgbClr val="B4B614"/>
                </a:solidFill>
              </a:rPr>
            </a:br>
            <a:r>
              <a:rPr lang="pt-PT" sz="900" dirty="0">
                <a:solidFill>
                  <a:srgbClr val="B4B614"/>
                </a:solidFill>
              </a:rPr>
              <a:t>PT-BVY-0292 – Data de Preparação outubro 2023</a:t>
            </a:r>
          </a:p>
        </p:txBody>
      </p:sp>
      <p:sp>
        <p:nvSpPr>
          <p:cNvPr id="5" name="Subtitle 2">
            <a:extLst>
              <a:ext uri="{FF2B5EF4-FFF2-40B4-BE49-F238E27FC236}">
                <a16:creationId xmlns:a16="http://schemas.microsoft.com/office/drawing/2014/main" id="{FA77D0A6-6EC7-E146-A09E-E240CC55D84F}"/>
              </a:ext>
            </a:extLst>
          </p:cNvPr>
          <p:cNvSpPr txBox="1">
            <a:spLocks/>
          </p:cNvSpPr>
          <p:nvPr/>
        </p:nvSpPr>
        <p:spPr>
          <a:xfrm>
            <a:off x="5582018" y="6365580"/>
            <a:ext cx="1027963" cy="254589"/>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spcBef>
                <a:spcPts val="0"/>
              </a:spcBef>
            </a:pPr>
            <a:r>
              <a:rPr lang="pt-PT" sz="900" dirty="0" err="1">
                <a:solidFill>
                  <a:srgbClr val="B4B614"/>
                </a:solidFill>
              </a:rPr>
              <a:t>Gilead</a:t>
            </a:r>
            <a:r>
              <a:rPr lang="pt-PT" sz="900" dirty="0">
                <a:solidFill>
                  <a:srgbClr val="B4B614"/>
                </a:solidFill>
              </a:rPr>
              <a:t> </a:t>
            </a:r>
            <a:r>
              <a:rPr lang="pt-PT" sz="900" dirty="0" err="1">
                <a:solidFill>
                  <a:srgbClr val="B4B614"/>
                </a:solidFill>
              </a:rPr>
              <a:t>Property</a:t>
            </a:r>
            <a:endParaRPr lang="pt-PT" sz="900" dirty="0">
              <a:solidFill>
                <a:srgbClr val="B4B614"/>
              </a:solidFill>
            </a:endParaRPr>
          </a:p>
        </p:txBody>
      </p:sp>
    </p:spTree>
    <p:extLst>
      <p:ext uri="{BB962C8B-B14F-4D97-AF65-F5344CB8AC3E}">
        <p14:creationId xmlns:p14="http://schemas.microsoft.com/office/powerpoint/2010/main" val="12592678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cstate="print"/>
          <a:stretch>
            <a:fillRect/>
          </a:stretch>
        </p:blipFill>
        <p:spPr>
          <a:xfrm>
            <a:off x="11000826" y="6043302"/>
            <a:ext cx="1151229" cy="743819"/>
          </a:xfrm>
          <a:prstGeom prst="rect">
            <a:avLst/>
          </a:prstGeom>
        </p:spPr>
      </p:pic>
      <p:sp>
        <p:nvSpPr>
          <p:cNvPr id="18" name="TextBox 16">
            <a:extLst>
              <a:ext uri="{FF2B5EF4-FFF2-40B4-BE49-F238E27FC236}">
                <a16:creationId xmlns:a16="http://schemas.microsoft.com/office/drawing/2014/main" id="{637D514B-1B12-4E47-9FF7-17378BF60056}"/>
              </a:ext>
            </a:extLst>
          </p:cNvPr>
          <p:cNvSpPr txBox="1"/>
          <p:nvPr/>
        </p:nvSpPr>
        <p:spPr>
          <a:xfrm>
            <a:off x="503688" y="6525511"/>
            <a:ext cx="8716579" cy="215444"/>
          </a:xfrm>
          <a:prstGeom prst="rect">
            <a:avLst/>
          </a:prstGeom>
          <a:noFill/>
        </p:spPr>
        <p:txBody>
          <a:bodyPr wrap="square" rtlCol="0">
            <a:spAutoFit/>
          </a:bodyPr>
          <a:lstStyle/>
          <a:p>
            <a:r>
              <a:rPr lang="en-US" altLang="en-US" sz="800" dirty="0">
                <a:solidFill>
                  <a:schemeClr val="tx1">
                    <a:lumMod val="65000"/>
                    <a:lumOff val="35000"/>
                  </a:schemeClr>
                </a:solidFill>
                <a:cs typeface="Arial" charset="0"/>
              </a:rPr>
              <a:t>EACS. Guidelines Version 12, October 2023.Disponível </a:t>
            </a:r>
            <a:r>
              <a:rPr lang="en-US" altLang="en-US" sz="800" dirty="0" err="1">
                <a:solidFill>
                  <a:schemeClr val="tx1">
                    <a:lumMod val="65000"/>
                    <a:lumOff val="35000"/>
                  </a:schemeClr>
                </a:solidFill>
                <a:cs typeface="Arial" charset="0"/>
              </a:rPr>
              <a:t>em</a:t>
            </a:r>
            <a:r>
              <a:rPr lang="en-US" altLang="en-US" sz="800" dirty="0">
                <a:solidFill>
                  <a:schemeClr val="tx1">
                    <a:lumMod val="95000"/>
                    <a:lumOff val="5000"/>
                  </a:schemeClr>
                </a:solidFill>
                <a:cs typeface="Arial" charset="0"/>
              </a:rPr>
              <a:t>: </a:t>
            </a:r>
            <a:r>
              <a:rPr lang="en-US" altLang="en-US" sz="800" dirty="0">
                <a:solidFill>
                  <a:schemeClr val="tx1">
                    <a:lumMod val="50000"/>
                    <a:lumOff val="50000"/>
                  </a:schemeClr>
                </a:solidFill>
                <a:cs typeface="Arial" charset="0"/>
                <a:hlinkClick r:id="rId4"/>
              </a:rPr>
              <a:t>https://www.eacsociety.org/guidelines/eacs-guidelines/</a:t>
            </a:r>
            <a:r>
              <a:rPr lang="en-US" altLang="en-US" sz="800" dirty="0">
                <a:solidFill>
                  <a:schemeClr val="tx1">
                    <a:lumMod val="50000"/>
                    <a:lumOff val="50000"/>
                  </a:schemeClr>
                </a:solidFill>
                <a:cs typeface="Arial" charset="0"/>
              </a:rPr>
              <a:t> ;</a:t>
            </a:r>
            <a:endParaRPr lang="x-none" sz="800" dirty="0">
              <a:solidFill>
                <a:schemeClr val="bg1">
                  <a:lumMod val="50000"/>
                </a:schemeClr>
              </a:solidFill>
              <a:latin typeface="Calibri"/>
              <a:ea typeface="Verdana" panose="020B0604030504040204" pitchFamily="34" charset="0"/>
              <a:cs typeface="Calibri"/>
            </a:endParaRPr>
          </a:p>
        </p:txBody>
      </p:sp>
      <p:sp>
        <p:nvSpPr>
          <p:cNvPr id="11" name="TextBox 16">
            <a:extLst>
              <a:ext uri="{FF2B5EF4-FFF2-40B4-BE49-F238E27FC236}">
                <a16:creationId xmlns:a16="http://schemas.microsoft.com/office/drawing/2014/main" id="{269EAF88-12ED-40B7-A604-2FCC34993A4A}"/>
              </a:ext>
            </a:extLst>
          </p:cNvPr>
          <p:cNvSpPr txBox="1"/>
          <p:nvPr/>
        </p:nvSpPr>
        <p:spPr>
          <a:xfrm>
            <a:off x="503687" y="6184022"/>
            <a:ext cx="10307187" cy="338554"/>
          </a:xfrm>
          <a:prstGeom prst="rect">
            <a:avLst/>
          </a:prstGeom>
          <a:noFill/>
        </p:spPr>
        <p:txBody>
          <a:bodyPr wrap="square" rtlCol="0">
            <a:spAutoFit/>
          </a:bodyPr>
          <a:lstStyle/>
          <a:p>
            <a:r>
              <a:rPr lang="en-US" altLang="en-US" sz="800" dirty="0">
                <a:solidFill>
                  <a:schemeClr val="tx1">
                    <a:lumMod val="65000"/>
                    <a:lumOff val="35000"/>
                  </a:schemeClr>
                </a:solidFill>
                <a:cs typeface="Arial" charset="0"/>
              </a:rPr>
              <a:t>ART, </a:t>
            </a:r>
            <a:r>
              <a:rPr lang="en-US" altLang="en-US" sz="800" i="1" dirty="0">
                <a:solidFill>
                  <a:schemeClr val="tx1">
                    <a:lumMod val="65000"/>
                    <a:lumOff val="35000"/>
                  </a:schemeClr>
                </a:solidFill>
                <a:cs typeface="Arial" charset="0"/>
              </a:rPr>
              <a:t>antiretroviral treatment; </a:t>
            </a:r>
            <a:r>
              <a:rPr lang="en-US" altLang="en-US" sz="800" dirty="0">
                <a:solidFill>
                  <a:schemeClr val="tx1">
                    <a:lumMod val="65000"/>
                    <a:lumOff val="35000"/>
                  </a:schemeClr>
                </a:solidFill>
                <a:cs typeface="Arial" charset="0"/>
              </a:rPr>
              <a:t>CVD, </a:t>
            </a:r>
            <a:r>
              <a:rPr lang="en-US" altLang="en-US" sz="800" i="1" dirty="0">
                <a:solidFill>
                  <a:schemeClr val="tx1">
                    <a:lumMod val="65000"/>
                    <a:lumOff val="35000"/>
                  </a:schemeClr>
                </a:solidFill>
                <a:cs typeface="Arial" charset="0"/>
              </a:rPr>
              <a:t>cardiovascular disease</a:t>
            </a:r>
            <a:r>
              <a:rPr lang="en-US" altLang="en-US" sz="800" dirty="0">
                <a:solidFill>
                  <a:schemeClr val="tx1">
                    <a:lumMod val="65000"/>
                    <a:lumOff val="35000"/>
                  </a:schemeClr>
                </a:solidFill>
                <a:cs typeface="Arial" charset="0"/>
              </a:rPr>
              <a:t>; DBP, </a:t>
            </a:r>
            <a:r>
              <a:rPr lang="en-US" altLang="en-US" sz="800" i="1" dirty="0">
                <a:solidFill>
                  <a:schemeClr val="tx1">
                    <a:lumMod val="65000"/>
                    <a:lumOff val="35000"/>
                  </a:schemeClr>
                </a:solidFill>
                <a:cs typeface="Arial" charset="0"/>
              </a:rPr>
              <a:t>diastolic blood pressure; </a:t>
            </a:r>
            <a:r>
              <a:rPr lang="en-US" altLang="en-US" sz="800" dirty="0">
                <a:solidFill>
                  <a:schemeClr val="tx1">
                    <a:lumMod val="65000"/>
                    <a:lumOff val="35000"/>
                  </a:schemeClr>
                </a:solidFill>
                <a:cs typeface="Arial" charset="0"/>
              </a:rPr>
              <a:t>DM, </a:t>
            </a:r>
            <a:r>
              <a:rPr lang="en-US" altLang="en-US" sz="800" i="1" dirty="0">
                <a:solidFill>
                  <a:schemeClr val="tx1">
                    <a:lumMod val="65000"/>
                    <a:lumOff val="35000"/>
                  </a:schemeClr>
                </a:solidFill>
                <a:cs typeface="Arial" charset="0"/>
              </a:rPr>
              <a:t>diabetes mellitus</a:t>
            </a:r>
            <a:r>
              <a:rPr lang="en-US" altLang="en-US" sz="800" dirty="0">
                <a:solidFill>
                  <a:schemeClr val="tx1">
                    <a:lumMod val="65000"/>
                    <a:lumOff val="35000"/>
                  </a:schemeClr>
                </a:solidFill>
                <a:cs typeface="Arial" charset="0"/>
              </a:rPr>
              <a:t>; LDL-c , </a:t>
            </a:r>
            <a:r>
              <a:rPr lang="en-US" altLang="en-US" sz="800" i="1" dirty="0">
                <a:solidFill>
                  <a:schemeClr val="tx1">
                    <a:lumMod val="65000"/>
                    <a:lumOff val="35000"/>
                  </a:schemeClr>
                </a:solidFill>
                <a:cs typeface="Arial" charset="0"/>
              </a:rPr>
              <a:t>low-density lipoprotein cholesterol</a:t>
            </a:r>
            <a:r>
              <a:rPr lang="en-US" altLang="en-US" sz="800" dirty="0">
                <a:solidFill>
                  <a:schemeClr val="tx1">
                    <a:lumMod val="65000"/>
                    <a:lumOff val="35000"/>
                  </a:schemeClr>
                </a:solidFill>
                <a:cs typeface="Arial" charset="0"/>
              </a:rPr>
              <a:t>; HbA1C, </a:t>
            </a:r>
            <a:r>
              <a:rPr lang="pt-PT" sz="800" i="1" dirty="0" err="1">
                <a:solidFill>
                  <a:schemeClr val="tx1">
                    <a:lumMod val="65000"/>
                    <a:lumOff val="35000"/>
                  </a:schemeClr>
                </a:solidFill>
                <a:cs typeface="Arial" charset="0"/>
              </a:rPr>
              <a:t>hemoglobin</a:t>
            </a:r>
            <a:r>
              <a:rPr lang="pt-PT" sz="800" i="1" dirty="0">
                <a:solidFill>
                  <a:schemeClr val="tx1">
                    <a:lumMod val="65000"/>
                    <a:lumOff val="35000"/>
                  </a:schemeClr>
                </a:solidFill>
                <a:cs typeface="Arial" charset="0"/>
              </a:rPr>
              <a:t> A1c </a:t>
            </a:r>
            <a:r>
              <a:rPr lang="en-US" altLang="en-US" sz="800" dirty="0">
                <a:solidFill>
                  <a:schemeClr val="tx1">
                    <a:lumMod val="65000"/>
                    <a:lumOff val="35000"/>
                  </a:schemeClr>
                </a:solidFill>
                <a:cs typeface="Arial" charset="0"/>
              </a:rPr>
              <a:t>HDL-c,</a:t>
            </a:r>
            <a:r>
              <a:rPr lang="en-US" altLang="en-US" sz="800" i="1" dirty="0">
                <a:solidFill>
                  <a:schemeClr val="tx1">
                    <a:lumMod val="65000"/>
                    <a:lumOff val="35000"/>
                  </a:schemeClr>
                </a:solidFill>
                <a:cs typeface="Arial" charset="0"/>
              </a:rPr>
              <a:t> high-density lipoprotein cholesterol; </a:t>
            </a:r>
            <a:r>
              <a:rPr lang="en-US" altLang="en-US" sz="800" dirty="0">
                <a:solidFill>
                  <a:schemeClr val="tx1">
                    <a:lumMod val="65000"/>
                    <a:lumOff val="35000"/>
                  </a:schemeClr>
                </a:solidFill>
                <a:cs typeface="Arial" charset="0"/>
              </a:rPr>
              <a:t>N/A, </a:t>
            </a:r>
            <a:r>
              <a:rPr lang="en-US" altLang="en-US" sz="800" i="1" dirty="0">
                <a:solidFill>
                  <a:schemeClr val="tx1">
                    <a:lumMod val="65000"/>
                    <a:lumOff val="35000"/>
                  </a:schemeClr>
                </a:solidFill>
                <a:cs typeface="Arial" charset="0"/>
              </a:rPr>
              <a:t>not applicable; </a:t>
            </a:r>
            <a:r>
              <a:rPr lang="en-US" altLang="en-US" sz="800" dirty="0">
                <a:solidFill>
                  <a:schemeClr val="tx1">
                    <a:lumMod val="65000"/>
                    <a:lumOff val="35000"/>
                  </a:schemeClr>
                </a:solidFill>
                <a:cs typeface="Arial" charset="0"/>
              </a:rPr>
              <a:t>SBP</a:t>
            </a:r>
            <a:r>
              <a:rPr lang="en-US" altLang="en-US" sz="800" i="1" dirty="0">
                <a:solidFill>
                  <a:schemeClr val="tx1">
                    <a:lumMod val="65000"/>
                    <a:lumOff val="35000"/>
                  </a:schemeClr>
                </a:solidFill>
                <a:cs typeface="Arial" charset="0"/>
              </a:rPr>
              <a:t>, systolic blood pressure</a:t>
            </a:r>
            <a:endParaRPr lang="x-none" sz="800" dirty="0">
              <a:solidFill>
                <a:schemeClr val="tx1">
                  <a:lumMod val="65000"/>
                  <a:lumOff val="35000"/>
                </a:schemeClr>
              </a:solidFill>
              <a:latin typeface="Calibri"/>
              <a:ea typeface="Verdana" panose="020B0604030504040204" pitchFamily="34" charset="0"/>
              <a:cs typeface="Calibri"/>
            </a:endParaRPr>
          </a:p>
        </p:txBody>
      </p:sp>
      <p:sp>
        <p:nvSpPr>
          <p:cNvPr id="17" name="Rectangle 4">
            <a:extLst>
              <a:ext uri="{FF2B5EF4-FFF2-40B4-BE49-F238E27FC236}">
                <a16:creationId xmlns:a16="http://schemas.microsoft.com/office/drawing/2014/main" id="{AF200136-FC63-844E-AE2E-BC34DE0B448B}"/>
              </a:ext>
            </a:extLst>
          </p:cNvPr>
          <p:cNvSpPr/>
          <p:nvPr/>
        </p:nvSpPr>
        <p:spPr>
          <a:xfrm>
            <a:off x="161513" y="237151"/>
            <a:ext cx="8164020" cy="461665"/>
          </a:xfrm>
          <a:prstGeom prst="rect">
            <a:avLst/>
          </a:prstGeom>
        </p:spPr>
        <p:txBody>
          <a:bodyPr wrap="square">
            <a:spAutoFit/>
          </a:bodyPr>
          <a:lstStyle/>
          <a:p>
            <a:r>
              <a:rPr lang="pt-PT" sz="2400" b="1" cap="small" dirty="0">
                <a:solidFill>
                  <a:srgbClr val="C00000"/>
                </a:solidFill>
              </a:rPr>
              <a:t>DOENÇA CARDIOVASCULAR</a:t>
            </a:r>
            <a:endParaRPr lang="pt-PT" sz="2400" b="1" dirty="0">
              <a:solidFill>
                <a:srgbClr val="C00000"/>
              </a:solidFill>
            </a:endParaRPr>
          </a:p>
        </p:txBody>
      </p:sp>
      <p:pic>
        <p:nvPicPr>
          <p:cNvPr id="3" name="Imagem 2">
            <a:extLst>
              <a:ext uri="{FF2B5EF4-FFF2-40B4-BE49-F238E27FC236}">
                <a16:creationId xmlns:a16="http://schemas.microsoft.com/office/drawing/2014/main" id="{E0699D32-7212-F631-E0F4-6ECEF841D1A7}"/>
              </a:ext>
            </a:extLst>
          </p:cNvPr>
          <p:cNvPicPr>
            <a:picLocks noChangeAspect="1"/>
          </p:cNvPicPr>
          <p:nvPr/>
        </p:nvPicPr>
        <p:blipFill>
          <a:blip r:embed="rId5"/>
          <a:stretch>
            <a:fillRect/>
          </a:stretch>
        </p:blipFill>
        <p:spPr>
          <a:xfrm>
            <a:off x="1062406" y="926738"/>
            <a:ext cx="9515249" cy="5155648"/>
          </a:xfrm>
          <a:prstGeom prst="rect">
            <a:avLst/>
          </a:prstGeom>
        </p:spPr>
      </p:pic>
      <p:sp>
        <p:nvSpPr>
          <p:cNvPr id="4" name="Rounded Rectangle 5">
            <a:extLst>
              <a:ext uri="{FF2B5EF4-FFF2-40B4-BE49-F238E27FC236}">
                <a16:creationId xmlns:a16="http://schemas.microsoft.com/office/drawing/2014/main" id="{0124F366-CF44-C9FD-F648-208B61CE73CA}"/>
              </a:ext>
            </a:extLst>
          </p:cNvPr>
          <p:cNvSpPr/>
          <p:nvPr/>
        </p:nvSpPr>
        <p:spPr>
          <a:xfrm>
            <a:off x="1190336" y="1860518"/>
            <a:ext cx="2252748" cy="461665"/>
          </a:xfrm>
          <a:prstGeom prst="roundRect">
            <a:avLst/>
          </a:prstGeom>
          <a:noFill/>
          <a:ln w="28575" cmpd="sng">
            <a:solidFill>
              <a:srgbClr val="B9302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PT"/>
          </a:p>
        </p:txBody>
      </p:sp>
      <p:sp>
        <p:nvSpPr>
          <p:cNvPr id="6" name="Rounded Rectangle 5">
            <a:extLst>
              <a:ext uri="{FF2B5EF4-FFF2-40B4-BE49-F238E27FC236}">
                <a16:creationId xmlns:a16="http://schemas.microsoft.com/office/drawing/2014/main" id="{2FB1C3B6-E016-5648-1389-5404B9B2CE50}"/>
              </a:ext>
            </a:extLst>
          </p:cNvPr>
          <p:cNvSpPr/>
          <p:nvPr/>
        </p:nvSpPr>
        <p:spPr>
          <a:xfrm>
            <a:off x="1164645" y="2423819"/>
            <a:ext cx="2278438" cy="262972"/>
          </a:xfrm>
          <a:prstGeom prst="roundRect">
            <a:avLst/>
          </a:prstGeom>
          <a:noFill/>
          <a:ln w="28575" cmpd="sng">
            <a:solidFill>
              <a:srgbClr val="B9302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PT"/>
          </a:p>
        </p:txBody>
      </p:sp>
      <p:sp>
        <p:nvSpPr>
          <p:cNvPr id="7" name="Rounded Rectangle 5">
            <a:extLst>
              <a:ext uri="{FF2B5EF4-FFF2-40B4-BE49-F238E27FC236}">
                <a16:creationId xmlns:a16="http://schemas.microsoft.com/office/drawing/2014/main" id="{374CF8E0-81A0-12C3-B7E7-D7DA29B6E06E}"/>
              </a:ext>
            </a:extLst>
          </p:cNvPr>
          <p:cNvSpPr/>
          <p:nvPr/>
        </p:nvSpPr>
        <p:spPr>
          <a:xfrm>
            <a:off x="5982154" y="2423819"/>
            <a:ext cx="2167433" cy="262972"/>
          </a:xfrm>
          <a:prstGeom prst="roundRect">
            <a:avLst/>
          </a:prstGeom>
          <a:noFill/>
          <a:ln w="28575" cmpd="sng">
            <a:solidFill>
              <a:srgbClr val="B9302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PT"/>
          </a:p>
        </p:txBody>
      </p:sp>
      <p:sp>
        <p:nvSpPr>
          <p:cNvPr id="8" name="Rounded Rectangle 5">
            <a:extLst>
              <a:ext uri="{FF2B5EF4-FFF2-40B4-BE49-F238E27FC236}">
                <a16:creationId xmlns:a16="http://schemas.microsoft.com/office/drawing/2014/main" id="{FB679F0E-2230-1AC0-F735-AC1C53C78961}"/>
              </a:ext>
            </a:extLst>
          </p:cNvPr>
          <p:cNvSpPr/>
          <p:nvPr/>
        </p:nvSpPr>
        <p:spPr>
          <a:xfrm>
            <a:off x="8325533" y="2423819"/>
            <a:ext cx="2167433" cy="262972"/>
          </a:xfrm>
          <a:prstGeom prst="roundRect">
            <a:avLst/>
          </a:prstGeom>
          <a:noFill/>
          <a:ln w="28575" cmpd="sng">
            <a:solidFill>
              <a:srgbClr val="B9302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11798780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tretch>
            <a:fillRect/>
          </a:stretch>
        </p:blipFill>
        <p:spPr>
          <a:xfrm>
            <a:off x="902946" y="1378725"/>
            <a:ext cx="10304167" cy="3501474"/>
          </a:xfrm>
          <a:prstGeom prst="rect">
            <a:avLst/>
          </a:prstGeom>
        </p:spPr>
      </p:pic>
      <p:sp>
        <p:nvSpPr>
          <p:cNvPr id="19" name="Subtitle 2"/>
          <p:cNvSpPr txBox="1">
            <a:spLocks/>
          </p:cNvSpPr>
          <p:nvPr/>
        </p:nvSpPr>
        <p:spPr>
          <a:xfrm>
            <a:off x="1704455" y="5514468"/>
            <a:ext cx="2444402" cy="504000"/>
          </a:xfrm>
          <a:prstGeom prst="rect">
            <a:avLst/>
          </a:prstGeom>
          <a:solidFill>
            <a:srgbClr val="B4B614"/>
          </a:solidFill>
          <a:ln>
            <a:noFill/>
          </a:ln>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pt-PT" sz="2400" b="1" dirty="0">
                <a:solidFill>
                  <a:srgbClr val="000000"/>
                </a:solidFill>
              </a:rPr>
              <a:t>Framingham</a:t>
            </a:r>
          </a:p>
        </p:txBody>
      </p:sp>
      <p:sp>
        <p:nvSpPr>
          <p:cNvPr id="20" name="Subtitle 2"/>
          <p:cNvSpPr txBox="1">
            <a:spLocks/>
          </p:cNvSpPr>
          <p:nvPr/>
        </p:nvSpPr>
        <p:spPr>
          <a:xfrm>
            <a:off x="4674622" y="5514468"/>
            <a:ext cx="1954663" cy="504000"/>
          </a:xfrm>
          <a:prstGeom prst="rect">
            <a:avLst/>
          </a:prstGeom>
          <a:solidFill>
            <a:srgbClr val="B4B614"/>
          </a:solidFill>
          <a:ln>
            <a:noFill/>
          </a:ln>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pt-PT" sz="2400" b="1" dirty="0">
                <a:solidFill>
                  <a:srgbClr val="000000"/>
                </a:solidFill>
              </a:rPr>
              <a:t>SCORE</a:t>
            </a:r>
          </a:p>
        </p:txBody>
      </p:sp>
      <p:sp>
        <p:nvSpPr>
          <p:cNvPr id="21" name="Subtitle 2"/>
          <p:cNvSpPr txBox="1">
            <a:spLocks/>
          </p:cNvSpPr>
          <p:nvPr/>
        </p:nvSpPr>
        <p:spPr>
          <a:xfrm>
            <a:off x="7069330" y="5514468"/>
            <a:ext cx="3131773" cy="504000"/>
          </a:xfrm>
          <a:prstGeom prst="rect">
            <a:avLst/>
          </a:prstGeom>
          <a:solidFill>
            <a:srgbClr val="B4B614"/>
          </a:solidFill>
          <a:ln>
            <a:noFill/>
          </a:ln>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pt-PT" sz="2400" b="1" dirty="0">
                <a:solidFill>
                  <a:srgbClr val="000000"/>
                </a:solidFill>
              </a:rPr>
              <a:t>D:A:D (F) e D:A:D (R)</a:t>
            </a:r>
          </a:p>
        </p:txBody>
      </p:sp>
      <p:sp>
        <p:nvSpPr>
          <p:cNvPr id="7" name="Rectangle 4">
            <a:extLst>
              <a:ext uri="{FF2B5EF4-FFF2-40B4-BE49-F238E27FC236}">
                <a16:creationId xmlns:a16="http://schemas.microsoft.com/office/drawing/2014/main" id="{1B68F49D-AE31-DD4E-939B-2746AF767B9F}"/>
              </a:ext>
            </a:extLst>
          </p:cNvPr>
          <p:cNvSpPr/>
          <p:nvPr/>
        </p:nvSpPr>
        <p:spPr>
          <a:xfrm>
            <a:off x="161513" y="237151"/>
            <a:ext cx="8164020" cy="461665"/>
          </a:xfrm>
          <a:prstGeom prst="rect">
            <a:avLst/>
          </a:prstGeom>
        </p:spPr>
        <p:txBody>
          <a:bodyPr wrap="square">
            <a:spAutoFit/>
          </a:bodyPr>
          <a:lstStyle/>
          <a:p>
            <a:r>
              <a:rPr lang="pt-PT" sz="2400" b="1" cap="small" dirty="0">
                <a:solidFill>
                  <a:srgbClr val="C00000"/>
                </a:solidFill>
              </a:rPr>
              <a:t>DOENÇA CARDIOVASCULAR</a:t>
            </a:r>
            <a:endParaRPr lang="pt-PT" sz="2400" b="1" dirty="0">
              <a:solidFill>
                <a:srgbClr val="C00000"/>
              </a:solidFill>
            </a:endParaRPr>
          </a:p>
        </p:txBody>
      </p:sp>
    </p:spTree>
    <p:extLst>
      <p:ext uri="{BB962C8B-B14F-4D97-AF65-F5344CB8AC3E}">
        <p14:creationId xmlns:p14="http://schemas.microsoft.com/office/powerpoint/2010/main" val="39163207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cstate="print"/>
          <a:stretch>
            <a:fillRect/>
          </a:stretch>
        </p:blipFill>
        <p:spPr>
          <a:xfrm>
            <a:off x="11000826" y="6043302"/>
            <a:ext cx="1151229" cy="743819"/>
          </a:xfrm>
          <a:prstGeom prst="rect">
            <a:avLst/>
          </a:prstGeom>
        </p:spPr>
      </p:pic>
      <p:sp>
        <p:nvSpPr>
          <p:cNvPr id="7" name="TextBox 16">
            <a:extLst>
              <a:ext uri="{FF2B5EF4-FFF2-40B4-BE49-F238E27FC236}">
                <a16:creationId xmlns:a16="http://schemas.microsoft.com/office/drawing/2014/main" id="{F101B31E-16E4-4001-A318-03F6D4650771}"/>
              </a:ext>
            </a:extLst>
          </p:cNvPr>
          <p:cNvSpPr txBox="1"/>
          <p:nvPr/>
        </p:nvSpPr>
        <p:spPr>
          <a:xfrm>
            <a:off x="236954" y="6488497"/>
            <a:ext cx="8716579" cy="215444"/>
          </a:xfrm>
          <a:prstGeom prst="rect">
            <a:avLst/>
          </a:prstGeom>
          <a:noFill/>
        </p:spPr>
        <p:txBody>
          <a:bodyPr wrap="square" rtlCol="0">
            <a:spAutoFit/>
          </a:bodyPr>
          <a:lstStyle/>
          <a:p>
            <a:r>
              <a:rPr lang="en-US" altLang="en-US" sz="800" dirty="0">
                <a:solidFill>
                  <a:schemeClr val="tx1">
                    <a:lumMod val="65000"/>
                    <a:lumOff val="35000"/>
                  </a:schemeClr>
                </a:solidFill>
                <a:cs typeface="Arial" charset="0"/>
              </a:rPr>
              <a:t>EACS. Guidelines Version 12, October 2023.Disponível </a:t>
            </a:r>
            <a:r>
              <a:rPr lang="en-US" altLang="en-US" sz="800" dirty="0" err="1">
                <a:solidFill>
                  <a:schemeClr val="tx1">
                    <a:lumMod val="65000"/>
                    <a:lumOff val="35000"/>
                  </a:schemeClr>
                </a:solidFill>
                <a:cs typeface="Arial" charset="0"/>
              </a:rPr>
              <a:t>em</a:t>
            </a:r>
            <a:r>
              <a:rPr lang="en-US" altLang="en-US" sz="800" dirty="0">
                <a:solidFill>
                  <a:schemeClr val="tx1">
                    <a:lumMod val="65000"/>
                    <a:lumOff val="35000"/>
                  </a:schemeClr>
                </a:solidFill>
                <a:cs typeface="Arial" charset="0"/>
              </a:rPr>
              <a:t>:</a:t>
            </a:r>
            <a:r>
              <a:rPr lang="en-US" altLang="en-US" sz="800" dirty="0">
                <a:solidFill>
                  <a:schemeClr val="tx1">
                    <a:lumMod val="50000"/>
                    <a:lumOff val="50000"/>
                  </a:schemeClr>
                </a:solidFill>
                <a:cs typeface="Arial" charset="0"/>
                <a:hlinkClick r:id="rId4"/>
              </a:rPr>
              <a:t> https://www.eacsociety.org/guidelines/eacs-guidelines/</a:t>
            </a:r>
            <a:r>
              <a:rPr lang="en-US" altLang="en-US" sz="800" dirty="0">
                <a:solidFill>
                  <a:schemeClr val="tx1">
                    <a:lumMod val="50000"/>
                    <a:lumOff val="50000"/>
                  </a:schemeClr>
                </a:solidFill>
                <a:cs typeface="Arial" charset="0"/>
              </a:rPr>
              <a:t> ;</a:t>
            </a:r>
            <a:endParaRPr lang="x-none" sz="800" dirty="0">
              <a:solidFill>
                <a:schemeClr val="bg1">
                  <a:lumMod val="50000"/>
                </a:schemeClr>
              </a:solidFill>
              <a:latin typeface="Calibri"/>
              <a:ea typeface="Verdana" panose="020B0604030504040204" pitchFamily="34" charset="0"/>
              <a:cs typeface="Calibri"/>
            </a:endParaRPr>
          </a:p>
        </p:txBody>
      </p:sp>
      <p:sp>
        <p:nvSpPr>
          <p:cNvPr id="8" name="TextBox 16">
            <a:extLst>
              <a:ext uri="{FF2B5EF4-FFF2-40B4-BE49-F238E27FC236}">
                <a16:creationId xmlns:a16="http://schemas.microsoft.com/office/drawing/2014/main" id="{27C3EBD0-681B-4E5B-822A-AFB0E5C00032}"/>
              </a:ext>
            </a:extLst>
          </p:cNvPr>
          <p:cNvSpPr txBox="1"/>
          <p:nvPr/>
        </p:nvSpPr>
        <p:spPr>
          <a:xfrm>
            <a:off x="236954" y="6136712"/>
            <a:ext cx="9585070" cy="338554"/>
          </a:xfrm>
          <a:prstGeom prst="rect">
            <a:avLst/>
          </a:prstGeom>
          <a:noFill/>
        </p:spPr>
        <p:txBody>
          <a:bodyPr wrap="square" rtlCol="0">
            <a:spAutoFit/>
          </a:bodyPr>
          <a:lstStyle/>
          <a:p>
            <a:r>
              <a:rPr lang="en-US" altLang="en-US" sz="800" dirty="0">
                <a:solidFill>
                  <a:schemeClr val="tx1">
                    <a:lumMod val="65000"/>
                    <a:lumOff val="35000"/>
                  </a:schemeClr>
                </a:solidFill>
                <a:cs typeface="Arial" charset="0"/>
              </a:rPr>
              <a:t>ART, </a:t>
            </a:r>
            <a:r>
              <a:rPr lang="en-US" altLang="en-US" sz="800" i="1" dirty="0">
                <a:solidFill>
                  <a:schemeClr val="tx1">
                    <a:lumMod val="65000"/>
                    <a:lumOff val="35000"/>
                  </a:schemeClr>
                </a:solidFill>
                <a:cs typeface="Arial" charset="0"/>
              </a:rPr>
              <a:t>antiretroviral treatment; </a:t>
            </a:r>
            <a:r>
              <a:rPr lang="en-US" altLang="en-US" sz="800" dirty="0">
                <a:solidFill>
                  <a:schemeClr val="tx1">
                    <a:lumMod val="65000"/>
                    <a:lumOff val="35000"/>
                  </a:schemeClr>
                </a:solidFill>
                <a:cs typeface="Arial" charset="0"/>
              </a:rPr>
              <a:t>CVD, </a:t>
            </a:r>
            <a:r>
              <a:rPr lang="en-US" altLang="en-US" sz="800" i="1" dirty="0">
                <a:solidFill>
                  <a:schemeClr val="tx1">
                    <a:lumMod val="65000"/>
                    <a:lumOff val="35000"/>
                  </a:schemeClr>
                </a:solidFill>
                <a:cs typeface="Arial" charset="0"/>
              </a:rPr>
              <a:t>cardiovascular disease</a:t>
            </a:r>
            <a:r>
              <a:rPr lang="en-US" altLang="en-US" sz="800" dirty="0">
                <a:solidFill>
                  <a:schemeClr val="tx1">
                    <a:lumMod val="65000"/>
                    <a:lumOff val="35000"/>
                  </a:schemeClr>
                </a:solidFill>
                <a:cs typeface="Arial" charset="0"/>
              </a:rPr>
              <a:t>; DBP, </a:t>
            </a:r>
            <a:r>
              <a:rPr lang="en-US" altLang="en-US" sz="800" i="1" dirty="0">
                <a:solidFill>
                  <a:schemeClr val="tx1">
                    <a:lumMod val="65000"/>
                    <a:lumOff val="35000"/>
                  </a:schemeClr>
                </a:solidFill>
                <a:cs typeface="Arial" charset="0"/>
              </a:rPr>
              <a:t>diastolic blood pressure; </a:t>
            </a:r>
            <a:r>
              <a:rPr lang="en-US" altLang="en-US" sz="800" dirty="0">
                <a:solidFill>
                  <a:schemeClr val="tx1">
                    <a:lumMod val="65000"/>
                    <a:lumOff val="35000"/>
                  </a:schemeClr>
                </a:solidFill>
                <a:cs typeface="Arial" charset="0"/>
              </a:rPr>
              <a:t>DM, </a:t>
            </a:r>
            <a:r>
              <a:rPr lang="en-US" altLang="en-US" sz="800" i="1" dirty="0">
                <a:solidFill>
                  <a:schemeClr val="tx1">
                    <a:lumMod val="65000"/>
                    <a:lumOff val="35000"/>
                  </a:schemeClr>
                </a:solidFill>
                <a:cs typeface="Arial" charset="0"/>
              </a:rPr>
              <a:t>diabetes mellitus</a:t>
            </a:r>
            <a:r>
              <a:rPr lang="en-US" altLang="en-US" sz="800" dirty="0">
                <a:solidFill>
                  <a:schemeClr val="tx1">
                    <a:lumMod val="65000"/>
                    <a:lumOff val="35000"/>
                  </a:schemeClr>
                </a:solidFill>
                <a:cs typeface="Arial" charset="0"/>
              </a:rPr>
              <a:t>; LDL-c , </a:t>
            </a:r>
            <a:r>
              <a:rPr lang="en-US" altLang="en-US" sz="800" i="1" dirty="0">
                <a:solidFill>
                  <a:schemeClr val="tx1">
                    <a:lumMod val="65000"/>
                    <a:lumOff val="35000"/>
                  </a:schemeClr>
                </a:solidFill>
                <a:cs typeface="Arial" charset="0"/>
              </a:rPr>
              <a:t>low-density lipoprotein cholesterol</a:t>
            </a:r>
            <a:r>
              <a:rPr lang="en-US" altLang="en-US" sz="800" dirty="0">
                <a:solidFill>
                  <a:schemeClr val="tx1">
                    <a:lumMod val="65000"/>
                    <a:lumOff val="35000"/>
                  </a:schemeClr>
                </a:solidFill>
                <a:cs typeface="Arial" charset="0"/>
              </a:rPr>
              <a:t>; HbA1C, </a:t>
            </a:r>
            <a:r>
              <a:rPr lang="pt-PT" sz="800" i="1" dirty="0" err="1">
                <a:solidFill>
                  <a:schemeClr val="tx1">
                    <a:lumMod val="65000"/>
                    <a:lumOff val="35000"/>
                  </a:schemeClr>
                </a:solidFill>
                <a:cs typeface="Arial" charset="0"/>
              </a:rPr>
              <a:t>hemoglobin</a:t>
            </a:r>
            <a:r>
              <a:rPr lang="pt-PT" sz="800" i="1" dirty="0">
                <a:solidFill>
                  <a:schemeClr val="tx1">
                    <a:lumMod val="65000"/>
                    <a:lumOff val="35000"/>
                  </a:schemeClr>
                </a:solidFill>
                <a:cs typeface="Arial" charset="0"/>
              </a:rPr>
              <a:t> A1c </a:t>
            </a:r>
            <a:r>
              <a:rPr lang="en-US" altLang="en-US" sz="800" dirty="0">
                <a:solidFill>
                  <a:schemeClr val="tx1">
                    <a:lumMod val="65000"/>
                    <a:lumOff val="35000"/>
                  </a:schemeClr>
                </a:solidFill>
                <a:cs typeface="Arial" charset="0"/>
              </a:rPr>
              <a:t>HDL-c,</a:t>
            </a:r>
            <a:r>
              <a:rPr lang="en-US" altLang="en-US" sz="800" i="1" dirty="0">
                <a:solidFill>
                  <a:schemeClr val="tx1">
                    <a:lumMod val="65000"/>
                    <a:lumOff val="35000"/>
                  </a:schemeClr>
                </a:solidFill>
                <a:cs typeface="Arial" charset="0"/>
              </a:rPr>
              <a:t> high-density lipoprotein cholesterol; </a:t>
            </a:r>
            <a:r>
              <a:rPr lang="en-US" altLang="en-US" sz="800" dirty="0">
                <a:solidFill>
                  <a:schemeClr val="tx1">
                    <a:lumMod val="65000"/>
                    <a:lumOff val="35000"/>
                  </a:schemeClr>
                </a:solidFill>
                <a:cs typeface="Arial" charset="0"/>
              </a:rPr>
              <a:t>N/A, </a:t>
            </a:r>
            <a:r>
              <a:rPr lang="en-US" altLang="en-US" sz="800" i="1" dirty="0">
                <a:solidFill>
                  <a:schemeClr val="tx1">
                    <a:lumMod val="65000"/>
                    <a:lumOff val="35000"/>
                  </a:schemeClr>
                </a:solidFill>
                <a:cs typeface="Arial" charset="0"/>
              </a:rPr>
              <a:t>not applicable; </a:t>
            </a:r>
            <a:r>
              <a:rPr lang="en-US" altLang="en-US" sz="800" dirty="0">
                <a:solidFill>
                  <a:schemeClr val="tx1">
                    <a:lumMod val="65000"/>
                    <a:lumOff val="35000"/>
                  </a:schemeClr>
                </a:solidFill>
                <a:cs typeface="Arial" charset="0"/>
              </a:rPr>
              <a:t>SBP</a:t>
            </a:r>
            <a:r>
              <a:rPr lang="en-US" altLang="en-US" sz="800" i="1" dirty="0">
                <a:solidFill>
                  <a:schemeClr val="tx1">
                    <a:lumMod val="65000"/>
                    <a:lumOff val="35000"/>
                  </a:schemeClr>
                </a:solidFill>
                <a:cs typeface="Arial" charset="0"/>
              </a:rPr>
              <a:t>, systolic blood pressure</a:t>
            </a:r>
            <a:endParaRPr lang="x-none" sz="800" dirty="0">
              <a:solidFill>
                <a:schemeClr val="tx1">
                  <a:lumMod val="65000"/>
                  <a:lumOff val="35000"/>
                </a:schemeClr>
              </a:solidFill>
              <a:latin typeface="Calibri"/>
              <a:ea typeface="Verdana" panose="020B0604030504040204" pitchFamily="34" charset="0"/>
              <a:cs typeface="Calibri"/>
            </a:endParaRPr>
          </a:p>
        </p:txBody>
      </p:sp>
      <p:sp>
        <p:nvSpPr>
          <p:cNvPr id="9" name="Rectangle 4">
            <a:extLst>
              <a:ext uri="{FF2B5EF4-FFF2-40B4-BE49-F238E27FC236}">
                <a16:creationId xmlns:a16="http://schemas.microsoft.com/office/drawing/2014/main" id="{673C210E-E598-804F-9A5C-A18B08D254F7}"/>
              </a:ext>
            </a:extLst>
          </p:cNvPr>
          <p:cNvSpPr/>
          <p:nvPr/>
        </p:nvSpPr>
        <p:spPr>
          <a:xfrm>
            <a:off x="161513" y="237151"/>
            <a:ext cx="8164020" cy="461665"/>
          </a:xfrm>
          <a:prstGeom prst="rect">
            <a:avLst/>
          </a:prstGeom>
        </p:spPr>
        <p:txBody>
          <a:bodyPr wrap="square">
            <a:spAutoFit/>
          </a:bodyPr>
          <a:lstStyle/>
          <a:p>
            <a:r>
              <a:rPr lang="pt-PT" sz="2400" b="1" cap="small" dirty="0">
                <a:solidFill>
                  <a:srgbClr val="C00000"/>
                </a:solidFill>
              </a:rPr>
              <a:t>DOENÇA CARDIOVASCULAR</a:t>
            </a:r>
            <a:endParaRPr lang="pt-PT" sz="2400" b="1" dirty="0">
              <a:solidFill>
                <a:srgbClr val="C00000"/>
              </a:solidFill>
            </a:endParaRPr>
          </a:p>
        </p:txBody>
      </p:sp>
      <p:pic>
        <p:nvPicPr>
          <p:cNvPr id="2" name="Imagem 1">
            <a:extLst>
              <a:ext uri="{FF2B5EF4-FFF2-40B4-BE49-F238E27FC236}">
                <a16:creationId xmlns:a16="http://schemas.microsoft.com/office/drawing/2014/main" id="{A11B2112-5B26-C76B-2C29-88CEE3E77D26}"/>
              </a:ext>
            </a:extLst>
          </p:cNvPr>
          <p:cNvPicPr>
            <a:picLocks noChangeAspect="1"/>
          </p:cNvPicPr>
          <p:nvPr/>
        </p:nvPicPr>
        <p:blipFill>
          <a:blip r:embed="rId5"/>
          <a:stretch>
            <a:fillRect/>
          </a:stretch>
        </p:blipFill>
        <p:spPr>
          <a:xfrm>
            <a:off x="1062406" y="926738"/>
            <a:ext cx="9515249" cy="5155648"/>
          </a:xfrm>
          <a:prstGeom prst="rect">
            <a:avLst/>
          </a:prstGeom>
        </p:spPr>
      </p:pic>
      <p:sp>
        <p:nvSpPr>
          <p:cNvPr id="3" name="Rounded Rectangle 10">
            <a:extLst>
              <a:ext uri="{FF2B5EF4-FFF2-40B4-BE49-F238E27FC236}">
                <a16:creationId xmlns:a16="http://schemas.microsoft.com/office/drawing/2014/main" id="{B78C0B40-CD81-3527-E442-0D956C939A05}"/>
              </a:ext>
            </a:extLst>
          </p:cNvPr>
          <p:cNvSpPr/>
          <p:nvPr/>
        </p:nvSpPr>
        <p:spPr>
          <a:xfrm>
            <a:off x="6096000" y="1302296"/>
            <a:ext cx="2067612" cy="446809"/>
          </a:xfrm>
          <a:prstGeom prst="roundRect">
            <a:avLst/>
          </a:prstGeom>
          <a:noFill/>
          <a:ln w="28575"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PT">
              <a:solidFill>
                <a:srgbClr val="008000"/>
              </a:solidFill>
            </a:endParaRPr>
          </a:p>
        </p:txBody>
      </p:sp>
    </p:spTree>
    <p:extLst>
      <p:ext uri="{BB962C8B-B14F-4D97-AF65-F5344CB8AC3E}">
        <p14:creationId xmlns:p14="http://schemas.microsoft.com/office/powerpoint/2010/main" val="22198860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553703" y="1742521"/>
            <a:ext cx="5494190" cy="3859710"/>
            <a:chOff x="676021" y="1515751"/>
            <a:chExt cx="5494190" cy="3859710"/>
          </a:xfrm>
        </p:grpSpPr>
        <p:pic>
          <p:nvPicPr>
            <p:cNvPr id="6" name="Picture 5"/>
            <p:cNvPicPr>
              <a:picLocks noChangeAspect="1"/>
            </p:cNvPicPr>
            <p:nvPr/>
          </p:nvPicPr>
          <p:blipFill>
            <a:blip r:embed="rId3" cstate="print"/>
            <a:stretch>
              <a:fillRect/>
            </a:stretch>
          </p:blipFill>
          <p:spPr>
            <a:xfrm>
              <a:off x="676021" y="2241917"/>
              <a:ext cx="5494187" cy="3133544"/>
            </a:xfrm>
            <a:prstGeom prst="rect">
              <a:avLst/>
            </a:prstGeom>
          </p:spPr>
        </p:pic>
        <p:pic>
          <p:nvPicPr>
            <p:cNvPr id="5" name="Picture 4"/>
            <p:cNvPicPr>
              <a:picLocks noChangeAspect="1"/>
            </p:cNvPicPr>
            <p:nvPr/>
          </p:nvPicPr>
          <p:blipFill>
            <a:blip r:embed="rId4" cstate="print"/>
            <a:stretch>
              <a:fillRect/>
            </a:stretch>
          </p:blipFill>
          <p:spPr>
            <a:xfrm>
              <a:off x="676021" y="1515751"/>
              <a:ext cx="5494190" cy="779743"/>
            </a:xfrm>
            <a:prstGeom prst="rect">
              <a:avLst/>
            </a:prstGeom>
          </p:spPr>
        </p:pic>
      </p:grpSp>
      <p:grpSp>
        <p:nvGrpSpPr>
          <p:cNvPr id="10" name="Group 9"/>
          <p:cNvGrpSpPr/>
          <p:nvPr/>
        </p:nvGrpSpPr>
        <p:grpSpPr>
          <a:xfrm>
            <a:off x="6275884" y="1742522"/>
            <a:ext cx="5494191" cy="3232261"/>
            <a:chOff x="6322611" y="1515751"/>
            <a:chExt cx="5494191" cy="3232261"/>
          </a:xfrm>
        </p:grpSpPr>
        <p:pic>
          <p:nvPicPr>
            <p:cNvPr id="8" name="Picture 7"/>
            <p:cNvPicPr>
              <a:picLocks noChangeAspect="1"/>
            </p:cNvPicPr>
            <p:nvPr/>
          </p:nvPicPr>
          <p:blipFill>
            <a:blip r:embed="rId5" cstate="print"/>
            <a:stretch>
              <a:fillRect/>
            </a:stretch>
          </p:blipFill>
          <p:spPr>
            <a:xfrm>
              <a:off x="6322612" y="2255011"/>
              <a:ext cx="5494190" cy="2493001"/>
            </a:xfrm>
            <a:prstGeom prst="rect">
              <a:avLst/>
            </a:prstGeom>
          </p:spPr>
        </p:pic>
        <p:pic>
          <p:nvPicPr>
            <p:cNvPr id="7" name="Picture 6"/>
            <p:cNvPicPr>
              <a:picLocks noChangeAspect="1"/>
            </p:cNvPicPr>
            <p:nvPr/>
          </p:nvPicPr>
          <p:blipFill>
            <a:blip r:embed="rId4" cstate="print"/>
            <a:stretch>
              <a:fillRect/>
            </a:stretch>
          </p:blipFill>
          <p:spPr>
            <a:xfrm>
              <a:off x="6322611" y="1515751"/>
              <a:ext cx="5494190" cy="779743"/>
            </a:xfrm>
            <a:prstGeom prst="rect">
              <a:avLst/>
            </a:prstGeom>
          </p:spPr>
        </p:pic>
      </p:grpSp>
      <p:sp>
        <p:nvSpPr>
          <p:cNvPr id="11" name="Rounded Rectangle 10"/>
          <p:cNvSpPr/>
          <p:nvPr/>
        </p:nvSpPr>
        <p:spPr>
          <a:xfrm>
            <a:off x="2993620" y="1768711"/>
            <a:ext cx="324000" cy="3779999"/>
          </a:xfrm>
          <a:prstGeom prst="roundRect">
            <a:avLst/>
          </a:prstGeom>
          <a:noFill/>
          <a:ln w="19050" cmpd="sng">
            <a:solidFill>
              <a:srgbClr val="B9302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PT"/>
          </a:p>
        </p:txBody>
      </p:sp>
      <p:sp>
        <p:nvSpPr>
          <p:cNvPr id="12" name="Rounded Rectangle 11"/>
          <p:cNvSpPr/>
          <p:nvPr/>
        </p:nvSpPr>
        <p:spPr>
          <a:xfrm>
            <a:off x="8733420" y="1768711"/>
            <a:ext cx="324000" cy="3206072"/>
          </a:xfrm>
          <a:prstGeom prst="roundRect">
            <a:avLst/>
          </a:prstGeom>
          <a:noFill/>
          <a:ln w="19050" cmpd="sng">
            <a:solidFill>
              <a:srgbClr val="B9302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PT"/>
          </a:p>
        </p:txBody>
      </p:sp>
      <p:sp>
        <p:nvSpPr>
          <p:cNvPr id="13" name="TextBox 12">
            <a:extLst>
              <a:ext uri="{FF2B5EF4-FFF2-40B4-BE49-F238E27FC236}">
                <a16:creationId xmlns:a16="http://schemas.microsoft.com/office/drawing/2014/main" id="{ED620EB2-70FD-F346-A102-36F1A2BD8A30}"/>
              </a:ext>
            </a:extLst>
          </p:cNvPr>
          <p:cNvSpPr txBox="1"/>
          <p:nvPr/>
        </p:nvSpPr>
        <p:spPr>
          <a:xfrm>
            <a:off x="341871" y="6452557"/>
            <a:ext cx="5917850" cy="215444"/>
          </a:xfrm>
          <a:prstGeom prst="rect">
            <a:avLst/>
          </a:prstGeom>
          <a:noFill/>
        </p:spPr>
        <p:txBody>
          <a:bodyPr wrap="square" rtlCol="0">
            <a:spAutoFit/>
          </a:bodyPr>
          <a:lstStyle/>
          <a:p>
            <a:r>
              <a:rPr lang="en-GB" sz="800" dirty="0">
                <a:solidFill>
                  <a:srgbClr val="000000"/>
                </a:solidFill>
                <a:ea typeface="Verdana" panose="020B0604030504040204" pitchFamily="34" charset="0"/>
                <a:cs typeface="Calibri"/>
                <a:hlinkClick r:id="rId6"/>
              </a:rPr>
              <a:t>https://www.hiv-druginteractions.org/</a:t>
            </a:r>
            <a:r>
              <a:rPr lang="en-GB" sz="800" dirty="0">
                <a:solidFill>
                  <a:schemeClr val="tx1">
                    <a:lumMod val="65000"/>
                    <a:lumOff val="35000"/>
                  </a:schemeClr>
                </a:solidFill>
                <a:ea typeface="Verdana" panose="020B0604030504040204" pitchFamily="34" charset="0"/>
                <a:cs typeface="Calibri"/>
              </a:rPr>
              <a:t>, acedido a 6/3/2022</a:t>
            </a:r>
            <a:endParaRPr lang="x-none" sz="800" dirty="0">
              <a:solidFill>
                <a:schemeClr val="tx1">
                  <a:lumMod val="65000"/>
                  <a:lumOff val="35000"/>
                </a:schemeClr>
              </a:solidFill>
              <a:latin typeface="Calibri"/>
              <a:ea typeface="Verdana" panose="020B0604030504040204" pitchFamily="34" charset="0"/>
              <a:cs typeface="Calibri"/>
            </a:endParaRPr>
          </a:p>
        </p:txBody>
      </p:sp>
      <p:sp>
        <p:nvSpPr>
          <p:cNvPr id="14" name="Rectangle 4">
            <a:extLst>
              <a:ext uri="{FF2B5EF4-FFF2-40B4-BE49-F238E27FC236}">
                <a16:creationId xmlns:a16="http://schemas.microsoft.com/office/drawing/2014/main" id="{95D52B48-CB50-364A-BCC6-2F4427409BAC}"/>
              </a:ext>
            </a:extLst>
          </p:cNvPr>
          <p:cNvSpPr/>
          <p:nvPr/>
        </p:nvSpPr>
        <p:spPr>
          <a:xfrm>
            <a:off x="161513" y="237151"/>
            <a:ext cx="8164020" cy="461665"/>
          </a:xfrm>
          <a:prstGeom prst="rect">
            <a:avLst/>
          </a:prstGeom>
        </p:spPr>
        <p:txBody>
          <a:bodyPr wrap="square">
            <a:spAutoFit/>
          </a:bodyPr>
          <a:lstStyle/>
          <a:p>
            <a:r>
              <a:rPr lang="pt-PT" sz="2400" b="1" cap="small" dirty="0">
                <a:solidFill>
                  <a:srgbClr val="C00000"/>
                </a:solidFill>
              </a:rPr>
              <a:t>DOENÇA CARDIOVASCULAR</a:t>
            </a:r>
            <a:endParaRPr lang="pt-PT" sz="2400" b="1" dirty="0">
              <a:solidFill>
                <a:srgbClr val="C00000"/>
              </a:solidFill>
            </a:endParaRPr>
          </a:p>
        </p:txBody>
      </p:sp>
    </p:spTree>
    <p:extLst>
      <p:ext uri="{BB962C8B-B14F-4D97-AF65-F5344CB8AC3E}">
        <p14:creationId xmlns:p14="http://schemas.microsoft.com/office/powerpoint/2010/main" val="29373953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Undertitel 1">
            <a:extLst>
              <a:ext uri="{FF2B5EF4-FFF2-40B4-BE49-F238E27FC236}">
                <a16:creationId xmlns:a16="http://schemas.microsoft.com/office/drawing/2014/main" id="{38C47BE5-D1FE-4650-8FD5-163666A1291E}"/>
              </a:ext>
            </a:extLst>
          </p:cNvPr>
          <p:cNvSpPr txBox="1">
            <a:spLocks/>
          </p:cNvSpPr>
          <p:nvPr/>
        </p:nvSpPr>
        <p:spPr>
          <a:xfrm>
            <a:off x="1588" y="1218558"/>
            <a:ext cx="12188825" cy="506076"/>
          </a:xfrm>
          <a:prstGeom prst="rect">
            <a:avLst/>
          </a:prstGeom>
          <a:ln>
            <a:no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6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defRPr/>
            </a:pPr>
            <a:r>
              <a:rPr lang="en-US" sz="2600" dirty="0" err="1">
                <a:solidFill>
                  <a:srgbClr val="5B595D"/>
                </a:solidFill>
                <a:latin typeface="Calibri"/>
              </a:rPr>
              <a:t>Uso</a:t>
            </a:r>
            <a:r>
              <a:rPr lang="en-US" sz="2600" dirty="0">
                <a:solidFill>
                  <a:srgbClr val="5B595D"/>
                </a:solidFill>
                <a:latin typeface="Calibri"/>
              </a:rPr>
              <a:t> </a:t>
            </a:r>
            <a:r>
              <a:rPr lang="en-US" sz="2600" dirty="0" err="1">
                <a:solidFill>
                  <a:srgbClr val="5B595D"/>
                </a:solidFill>
                <a:latin typeface="Calibri"/>
              </a:rPr>
              <a:t>recente</a:t>
            </a:r>
            <a:r>
              <a:rPr lang="en-US" sz="2600" dirty="0">
                <a:solidFill>
                  <a:srgbClr val="5B595D"/>
                </a:solidFill>
                <a:latin typeface="Calibri"/>
              </a:rPr>
              <a:t> de </a:t>
            </a:r>
            <a:r>
              <a:rPr lang="en-US" sz="2600" b="1" u="sng" dirty="0">
                <a:solidFill>
                  <a:srgbClr val="B93028"/>
                </a:solidFill>
                <a:latin typeface="Calibri"/>
              </a:rPr>
              <a:t>Abacavir</a:t>
            </a:r>
            <a:r>
              <a:rPr lang="en-US" sz="2600" dirty="0">
                <a:solidFill>
                  <a:srgbClr val="B93028"/>
                </a:solidFill>
                <a:latin typeface="Calibri"/>
              </a:rPr>
              <a:t> </a:t>
            </a:r>
            <a:r>
              <a:rPr lang="en-US" sz="2600" dirty="0">
                <a:solidFill>
                  <a:srgbClr val="5B595D"/>
                </a:solidFill>
                <a:latin typeface="Calibri"/>
              </a:rPr>
              <a:t>e </a:t>
            </a:r>
            <a:r>
              <a:rPr lang="en-US" sz="2600" dirty="0" err="1">
                <a:solidFill>
                  <a:srgbClr val="5B595D"/>
                </a:solidFill>
                <a:latin typeface="Calibri"/>
              </a:rPr>
              <a:t>incidência</a:t>
            </a:r>
            <a:r>
              <a:rPr lang="en-US" sz="2600" dirty="0">
                <a:solidFill>
                  <a:srgbClr val="5B595D"/>
                </a:solidFill>
                <a:latin typeface="Calibri"/>
              </a:rPr>
              <a:t> de DCV </a:t>
            </a:r>
            <a:r>
              <a:rPr lang="en-US" sz="2600" dirty="0" err="1">
                <a:solidFill>
                  <a:srgbClr val="5B595D"/>
                </a:solidFill>
                <a:latin typeface="Calibri"/>
              </a:rPr>
              <a:t>nas</a:t>
            </a:r>
            <a:r>
              <a:rPr lang="en-US" sz="2600" dirty="0">
                <a:solidFill>
                  <a:srgbClr val="5B595D"/>
                </a:solidFill>
                <a:latin typeface="Calibri"/>
              </a:rPr>
              <a:t> PVVIH da </a:t>
            </a:r>
            <a:r>
              <a:rPr lang="en-US" sz="2600" dirty="0" err="1">
                <a:solidFill>
                  <a:srgbClr val="5B595D"/>
                </a:solidFill>
                <a:latin typeface="Calibri"/>
              </a:rPr>
              <a:t>coorte</a:t>
            </a:r>
            <a:r>
              <a:rPr lang="en-US" sz="2600" dirty="0">
                <a:solidFill>
                  <a:srgbClr val="5B595D"/>
                </a:solidFill>
                <a:latin typeface="Calibri"/>
              </a:rPr>
              <a:t> RESPOND</a:t>
            </a:r>
          </a:p>
        </p:txBody>
      </p:sp>
      <p:pic>
        <p:nvPicPr>
          <p:cNvPr id="12" name="Picture 11"/>
          <p:cNvPicPr>
            <a:picLocks noChangeAspect="1"/>
          </p:cNvPicPr>
          <p:nvPr/>
        </p:nvPicPr>
        <p:blipFill>
          <a:blip r:embed="rId3" cstate="print"/>
          <a:stretch>
            <a:fillRect/>
          </a:stretch>
        </p:blipFill>
        <p:spPr>
          <a:xfrm>
            <a:off x="2125939" y="2244376"/>
            <a:ext cx="7516931" cy="4209025"/>
          </a:xfrm>
          <a:prstGeom prst="rect">
            <a:avLst/>
          </a:prstGeom>
        </p:spPr>
      </p:pic>
      <p:pic>
        <p:nvPicPr>
          <p:cNvPr id="7" name="Picture 6"/>
          <p:cNvPicPr>
            <a:picLocks noChangeAspect="1"/>
          </p:cNvPicPr>
          <p:nvPr/>
        </p:nvPicPr>
        <p:blipFill>
          <a:blip r:embed="rId4" cstate="print"/>
          <a:stretch>
            <a:fillRect/>
          </a:stretch>
        </p:blipFill>
        <p:spPr>
          <a:xfrm>
            <a:off x="9549768" y="5987256"/>
            <a:ext cx="2408519" cy="633592"/>
          </a:xfrm>
          <a:prstGeom prst="rect">
            <a:avLst/>
          </a:prstGeom>
        </p:spPr>
      </p:pic>
      <p:sp>
        <p:nvSpPr>
          <p:cNvPr id="13" name="Pladsholder til indhold 2">
            <a:extLst>
              <a:ext uri="{FF2B5EF4-FFF2-40B4-BE49-F238E27FC236}">
                <a16:creationId xmlns:a16="http://schemas.microsoft.com/office/drawing/2014/main" id="{1B456E9C-5444-4907-A018-AE2F99D0C71D}"/>
              </a:ext>
            </a:extLst>
          </p:cNvPr>
          <p:cNvSpPr txBox="1">
            <a:spLocks/>
          </p:cNvSpPr>
          <p:nvPr/>
        </p:nvSpPr>
        <p:spPr>
          <a:xfrm>
            <a:off x="1266426" y="1743167"/>
            <a:ext cx="9659147" cy="5060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pt-PT" sz="2000" dirty="0">
                <a:solidFill>
                  <a:srgbClr val="5B595D"/>
                </a:solidFill>
                <a:cs typeface="Arial" panose="020B0604020202020204" pitchFamily="34" charset="0"/>
              </a:rPr>
              <a:t>Probabilidade de iniciar ABC por Score de risco de DCV e DRC a 5 anos</a:t>
            </a:r>
            <a:endParaRPr lang="da-DK" sz="2000" dirty="0">
              <a:solidFill>
                <a:srgbClr val="5B595D"/>
              </a:solidFill>
              <a:cs typeface="Arial" panose="020B0604020202020204" pitchFamily="34" charset="0"/>
            </a:endParaRPr>
          </a:p>
        </p:txBody>
      </p:sp>
      <p:sp>
        <p:nvSpPr>
          <p:cNvPr id="8" name="Undertitel 1">
            <a:extLst>
              <a:ext uri="{FF2B5EF4-FFF2-40B4-BE49-F238E27FC236}">
                <a16:creationId xmlns:a16="http://schemas.microsoft.com/office/drawing/2014/main" id="{40D27F59-AD31-4F1F-9DD3-9F48FA979F8C}"/>
              </a:ext>
            </a:extLst>
          </p:cNvPr>
          <p:cNvSpPr txBox="1">
            <a:spLocks/>
          </p:cNvSpPr>
          <p:nvPr/>
        </p:nvSpPr>
        <p:spPr>
          <a:xfrm>
            <a:off x="161513" y="6471934"/>
            <a:ext cx="5788446" cy="29782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6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pPr>
            <a:r>
              <a:rPr lang="en-US" sz="800" dirty="0">
                <a:solidFill>
                  <a:schemeClr val="tx1">
                    <a:lumMod val="65000"/>
                    <a:lumOff val="35000"/>
                  </a:schemeClr>
                </a:solidFill>
              </a:rPr>
              <a:t>Nadine J, </a:t>
            </a:r>
            <a:r>
              <a:rPr lang="en-US" sz="800" i="1" dirty="0">
                <a:solidFill>
                  <a:schemeClr val="tx1">
                    <a:lumMod val="65000"/>
                    <a:lumOff val="35000"/>
                  </a:schemeClr>
                </a:solidFill>
              </a:rPr>
              <a:t>et al. </a:t>
            </a:r>
            <a:r>
              <a:rPr lang="en-US" sz="800" dirty="0">
                <a:solidFill>
                  <a:schemeClr val="tx1">
                    <a:lumMod val="65000"/>
                    <a:lumOff val="35000"/>
                  </a:schemeClr>
                </a:solidFill>
              </a:rPr>
              <a:t>18</a:t>
            </a:r>
            <a:r>
              <a:rPr lang="en-US" sz="800" baseline="30000" dirty="0">
                <a:solidFill>
                  <a:schemeClr val="tx1">
                    <a:lumMod val="65000"/>
                    <a:lumOff val="35000"/>
                  </a:schemeClr>
                </a:solidFill>
              </a:rPr>
              <a:t>th</a:t>
            </a:r>
            <a:r>
              <a:rPr lang="en-US" sz="800" dirty="0">
                <a:solidFill>
                  <a:schemeClr val="tx1">
                    <a:lumMod val="65000"/>
                    <a:lumOff val="35000"/>
                  </a:schemeClr>
                </a:solidFill>
              </a:rPr>
              <a:t> EACS. October 27-30, 2021, London, United Kingdom </a:t>
            </a:r>
          </a:p>
        </p:txBody>
      </p:sp>
      <p:sp>
        <p:nvSpPr>
          <p:cNvPr id="10" name="Rectangle 4">
            <a:extLst>
              <a:ext uri="{FF2B5EF4-FFF2-40B4-BE49-F238E27FC236}">
                <a16:creationId xmlns:a16="http://schemas.microsoft.com/office/drawing/2014/main" id="{486AB8EA-DBAB-2B4C-B343-AEB821C32497}"/>
              </a:ext>
            </a:extLst>
          </p:cNvPr>
          <p:cNvSpPr/>
          <p:nvPr/>
        </p:nvSpPr>
        <p:spPr>
          <a:xfrm>
            <a:off x="161513" y="237151"/>
            <a:ext cx="8164020" cy="461665"/>
          </a:xfrm>
          <a:prstGeom prst="rect">
            <a:avLst/>
          </a:prstGeom>
        </p:spPr>
        <p:txBody>
          <a:bodyPr wrap="square">
            <a:spAutoFit/>
          </a:bodyPr>
          <a:lstStyle/>
          <a:p>
            <a:r>
              <a:rPr lang="pt-PT" sz="2400" b="1" cap="small" dirty="0">
                <a:solidFill>
                  <a:srgbClr val="C00000"/>
                </a:solidFill>
              </a:rPr>
              <a:t>DOENÇA CARDIOVASCULAR</a:t>
            </a:r>
            <a:endParaRPr lang="pt-PT" sz="2400" b="1" dirty="0">
              <a:solidFill>
                <a:srgbClr val="C00000"/>
              </a:solidFill>
            </a:endParaRPr>
          </a:p>
        </p:txBody>
      </p:sp>
    </p:spTree>
    <p:extLst>
      <p:ext uri="{BB962C8B-B14F-4D97-AF65-F5344CB8AC3E}">
        <p14:creationId xmlns:p14="http://schemas.microsoft.com/office/powerpoint/2010/main" val="40660993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8F25D09-D444-2A4C-A482-856D2FC19D30}"/>
              </a:ext>
            </a:extLst>
          </p:cNvPr>
          <p:cNvSpPr/>
          <p:nvPr/>
        </p:nvSpPr>
        <p:spPr>
          <a:xfrm flipH="1">
            <a:off x="1065889" y="5457942"/>
            <a:ext cx="10060220" cy="707887"/>
          </a:xfrm>
          <a:prstGeom prst="rect">
            <a:avLst/>
          </a:prstGeom>
          <a:solidFill>
            <a:srgbClr val="B4B614"/>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x-none"/>
          </a:p>
        </p:txBody>
      </p:sp>
      <p:pic>
        <p:nvPicPr>
          <p:cNvPr id="5" name="Picture 4"/>
          <p:cNvPicPr>
            <a:picLocks noChangeAspect="1"/>
          </p:cNvPicPr>
          <p:nvPr/>
        </p:nvPicPr>
        <p:blipFill rotWithShape="1">
          <a:blip r:embed="rId3" cstate="print"/>
          <a:srcRect b="34663"/>
          <a:stretch/>
        </p:blipFill>
        <p:spPr>
          <a:xfrm>
            <a:off x="2573002" y="2297966"/>
            <a:ext cx="7045996" cy="2262069"/>
          </a:xfrm>
          <a:prstGeom prst="rect">
            <a:avLst/>
          </a:prstGeom>
        </p:spPr>
      </p:pic>
      <p:sp>
        <p:nvSpPr>
          <p:cNvPr id="6" name="Pladsholder til indhold 2">
            <a:extLst>
              <a:ext uri="{FF2B5EF4-FFF2-40B4-BE49-F238E27FC236}">
                <a16:creationId xmlns:a16="http://schemas.microsoft.com/office/drawing/2014/main" id="{1B456E9C-5444-4907-A018-AE2F99D0C71D}"/>
              </a:ext>
            </a:extLst>
          </p:cNvPr>
          <p:cNvSpPr txBox="1">
            <a:spLocks/>
          </p:cNvSpPr>
          <p:nvPr/>
        </p:nvSpPr>
        <p:spPr>
          <a:xfrm>
            <a:off x="1266426" y="1791890"/>
            <a:ext cx="9659147" cy="5060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da-DK" sz="2000" dirty="0">
                <a:solidFill>
                  <a:srgbClr val="5B595D"/>
                </a:solidFill>
                <a:cs typeface="Arial" panose="020B0604020202020204" pitchFamily="34" charset="0"/>
              </a:rPr>
              <a:t>Rácios de Taxa de Incidência (IRR) de DCV: uso recente de ABC vs. uso não recente de ABC</a:t>
            </a:r>
            <a:endParaRPr lang="en-US" sz="2000" dirty="0">
              <a:solidFill>
                <a:srgbClr val="5B595D"/>
              </a:solidFill>
              <a:cs typeface="Arial" panose="020B0604020202020204" pitchFamily="34" charset="0"/>
            </a:endParaRPr>
          </a:p>
        </p:txBody>
      </p:sp>
      <p:pic>
        <p:nvPicPr>
          <p:cNvPr id="7" name="Picture 6"/>
          <p:cNvPicPr>
            <a:picLocks noChangeAspect="1"/>
          </p:cNvPicPr>
          <p:nvPr/>
        </p:nvPicPr>
        <p:blipFill>
          <a:blip r:embed="rId4" cstate="print"/>
          <a:stretch>
            <a:fillRect/>
          </a:stretch>
        </p:blipFill>
        <p:spPr>
          <a:xfrm>
            <a:off x="10694982" y="6324016"/>
            <a:ext cx="1400537" cy="368429"/>
          </a:xfrm>
          <a:prstGeom prst="rect">
            <a:avLst/>
          </a:prstGeom>
        </p:spPr>
      </p:pic>
      <p:sp>
        <p:nvSpPr>
          <p:cNvPr id="13" name="Undertitel 1">
            <a:extLst>
              <a:ext uri="{FF2B5EF4-FFF2-40B4-BE49-F238E27FC236}">
                <a16:creationId xmlns:a16="http://schemas.microsoft.com/office/drawing/2014/main" id="{40D27F59-AD31-4F1F-9DD3-9F48FA979F8C}"/>
              </a:ext>
            </a:extLst>
          </p:cNvPr>
          <p:cNvSpPr txBox="1">
            <a:spLocks/>
          </p:cNvSpPr>
          <p:nvPr/>
        </p:nvSpPr>
        <p:spPr>
          <a:xfrm>
            <a:off x="232826" y="6543531"/>
            <a:ext cx="5043332" cy="29782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6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pPr>
            <a:r>
              <a:rPr lang="en-US" sz="800" dirty="0">
                <a:solidFill>
                  <a:schemeClr val="tx1">
                    <a:lumMod val="65000"/>
                    <a:lumOff val="35000"/>
                  </a:schemeClr>
                </a:solidFill>
              </a:rPr>
              <a:t>18</a:t>
            </a:r>
            <a:r>
              <a:rPr lang="en-US" sz="800" baseline="30000" dirty="0">
                <a:solidFill>
                  <a:schemeClr val="tx1">
                    <a:lumMod val="65000"/>
                    <a:lumOff val="35000"/>
                  </a:schemeClr>
                </a:solidFill>
              </a:rPr>
              <a:t>th</a:t>
            </a:r>
            <a:r>
              <a:rPr lang="en-US" sz="800" dirty="0">
                <a:solidFill>
                  <a:schemeClr val="tx1">
                    <a:lumMod val="65000"/>
                    <a:lumOff val="35000"/>
                  </a:schemeClr>
                </a:solidFill>
              </a:rPr>
              <a:t> EACS. October 27-30, 2021, London, United Kingdom </a:t>
            </a:r>
          </a:p>
        </p:txBody>
      </p:sp>
      <p:sp>
        <p:nvSpPr>
          <p:cNvPr id="14" name="Undertitel 1">
            <a:extLst>
              <a:ext uri="{FF2B5EF4-FFF2-40B4-BE49-F238E27FC236}">
                <a16:creationId xmlns:a16="http://schemas.microsoft.com/office/drawing/2014/main" id="{F3BCADBC-F8B4-4624-91F5-C55AFD8889C9}"/>
              </a:ext>
            </a:extLst>
          </p:cNvPr>
          <p:cNvSpPr txBox="1">
            <a:spLocks/>
          </p:cNvSpPr>
          <p:nvPr/>
        </p:nvSpPr>
        <p:spPr>
          <a:xfrm>
            <a:off x="248066" y="6359315"/>
            <a:ext cx="7045996" cy="29782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6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pPr>
            <a:r>
              <a:rPr lang="en-US" sz="800" dirty="0">
                <a:solidFill>
                  <a:schemeClr val="tx1">
                    <a:lumMod val="65000"/>
                    <a:lumOff val="35000"/>
                  </a:schemeClr>
                </a:solidFill>
              </a:rPr>
              <a:t>ABC, abacavir; DCV, </a:t>
            </a:r>
            <a:r>
              <a:rPr lang="en-US" sz="800" dirty="0" err="1">
                <a:solidFill>
                  <a:schemeClr val="tx1">
                    <a:lumMod val="65000"/>
                    <a:lumOff val="35000"/>
                  </a:schemeClr>
                </a:solidFill>
              </a:rPr>
              <a:t>doença</a:t>
            </a:r>
            <a:r>
              <a:rPr lang="en-US" sz="800" dirty="0">
                <a:solidFill>
                  <a:schemeClr val="tx1">
                    <a:lumMod val="65000"/>
                    <a:lumOff val="35000"/>
                  </a:schemeClr>
                </a:solidFill>
              </a:rPr>
              <a:t> cardiovascular; DRC, </a:t>
            </a:r>
            <a:r>
              <a:rPr lang="en-US" sz="800" dirty="0" err="1">
                <a:solidFill>
                  <a:schemeClr val="tx1">
                    <a:lumMod val="65000"/>
                    <a:lumOff val="35000"/>
                  </a:schemeClr>
                </a:solidFill>
              </a:rPr>
              <a:t>doença</a:t>
            </a:r>
            <a:r>
              <a:rPr lang="en-US" sz="800" dirty="0">
                <a:solidFill>
                  <a:schemeClr val="tx1">
                    <a:lumMod val="65000"/>
                    <a:lumOff val="35000"/>
                  </a:schemeClr>
                </a:solidFill>
              </a:rPr>
              <a:t> renal </a:t>
            </a:r>
            <a:r>
              <a:rPr lang="en-US" sz="800" dirty="0" err="1">
                <a:solidFill>
                  <a:schemeClr val="tx1">
                    <a:lumMod val="65000"/>
                    <a:lumOff val="35000"/>
                  </a:schemeClr>
                </a:solidFill>
              </a:rPr>
              <a:t>crónica</a:t>
            </a:r>
            <a:r>
              <a:rPr lang="en-US" sz="800" dirty="0">
                <a:solidFill>
                  <a:schemeClr val="tx1">
                    <a:lumMod val="65000"/>
                    <a:lumOff val="35000"/>
                  </a:schemeClr>
                </a:solidFill>
              </a:rPr>
              <a:t>; PVVIH, pessoas que </a:t>
            </a:r>
            <a:r>
              <a:rPr lang="en-US" sz="800" dirty="0" err="1">
                <a:solidFill>
                  <a:schemeClr val="tx1">
                    <a:lumMod val="65000"/>
                    <a:lumOff val="35000"/>
                  </a:schemeClr>
                </a:solidFill>
              </a:rPr>
              <a:t>vivem</a:t>
            </a:r>
            <a:r>
              <a:rPr lang="en-US" sz="800" dirty="0">
                <a:solidFill>
                  <a:schemeClr val="tx1">
                    <a:lumMod val="65000"/>
                    <a:lumOff val="35000"/>
                  </a:schemeClr>
                </a:solidFill>
              </a:rPr>
              <a:t> com VIH</a:t>
            </a:r>
          </a:p>
        </p:txBody>
      </p:sp>
      <p:sp>
        <p:nvSpPr>
          <p:cNvPr id="15" name="Rectangle 4">
            <a:extLst>
              <a:ext uri="{FF2B5EF4-FFF2-40B4-BE49-F238E27FC236}">
                <a16:creationId xmlns:a16="http://schemas.microsoft.com/office/drawing/2014/main" id="{25A451B0-7F4D-0F40-8210-9754C74D5F53}"/>
              </a:ext>
            </a:extLst>
          </p:cNvPr>
          <p:cNvSpPr/>
          <p:nvPr/>
        </p:nvSpPr>
        <p:spPr>
          <a:xfrm>
            <a:off x="161513" y="237151"/>
            <a:ext cx="8164020" cy="461665"/>
          </a:xfrm>
          <a:prstGeom prst="rect">
            <a:avLst/>
          </a:prstGeom>
        </p:spPr>
        <p:txBody>
          <a:bodyPr wrap="square">
            <a:spAutoFit/>
          </a:bodyPr>
          <a:lstStyle/>
          <a:p>
            <a:r>
              <a:rPr lang="pt-PT" sz="2400" b="1" cap="small" dirty="0">
                <a:solidFill>
                  <a:srgbClr val="C00000"/>
                </a:solidFill>
              </a:rPr>
              <a:t>DOENÇA CARDIOVASCULAR</a:t>
            </a:r>
            <a:endParaRPr lang="pt-PT" sz="2400" b="1" dirty="0">
              <a:solidFill>
                <a:srgbClr val="C00000"/>
              </a:solidFill>
            </a:endParaRPr>
          </a:p>
        </p:txBody>
      </p:sp>
      <p:sp>
        <p:nvSpPr>
          <p:cNvPr id="16" name="Undertitel 1">
            <a:extLst>
              <a:ext uri="{FF2B5EF4-FFF2-40B4-BE49-F238E27FC236}">
                <a16:creationId xmlns:a16="http://schemas.microsoft.com/office/drawing/2014/main" id="{3EE293AA-68FE-AB4E-9D91-F56261F63336}"/>
              </a:ext>
            </a:extLst>
          </p:cNvPr>
          <p:cNvSpPr txBox="1">
            <a:spLocks/>
          </p:cNvSpPr>
          <p:nvPr/>
        </p:nvSpPr>
        <p:spPr>
          <a:xfrm>
            <a:off x="1588" y="1218558"/>
            <a:ext cx="12188825" cy="506076"/>
          </a:xfrm>
          <a:prstGeom prst="rect">
            <a:avLst/>
          </a:prstGeom>
          <a:ln>
            <a:no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6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defRPr/>
            </a:pPr>
            <a:r>
              <a:rPr lang="en-US" sz="2600" dirty="0">
                <a:solidFill>
                  <a:srgbClr val="5B595D"/>
                </a:solidFill>
                <a:latin typeface="Calibri"/>
              </a:rPr>
              <a:t>Uso recente de </a:t>
            </a:r>
            <a:r>
              <a:rPr lang="en-US" sz="2600" b="1" u="sng" dirty="0">
                <a:solidFill>
                  <a:srgbClr val="B93028"/>
                </a:solidFill>
                <a:latin typeface="Calibri"/>
              </a:rPr>
              <a:t>Abacavir</a:t>
            </a:r>
            <a:r>
              <a:rPr lang="en-US" sz="2600" dirty="0">
                <a:solidFill>
                  <a:srgbClr val="B93028"/>
                </a:solidFill>
                <a:latin typeface="Calibri"/>
              </a:rPr>
              <a:t> </a:t>
            </a:r>
            <a:r>
              <a:rPr lang="en-US" sz="2600" dirty="0">
                <a:solidFill>
                  <a:srgbClr val="5B595D"/>
                </a:solidFill>
                <a:latin typeface="Calibri"/>
              </a:rPr>
              <a:t>e incidência de DCV nas PVVIH da coorte RESPOND</a:t>
            </a:r>
          </a:p>
        </p:txBody>
      </p:sp>
      <p:sp>
        <p:nvSpPr>
          <p:cNvPr id="17" name="Rectangle 16">
            <a:extLst>
              <a:ext uri="{FF2B5EF4-FFF2-40B4-BE49-F238E27FC236}">
                <a16:creationId xmlns:a16="http://schemas.microsoft.com/office/drawing/2014/main" id="{E4FF9505-9FF7-684A-ACA9-4A52E387A3F9}"/>
              </a:ext>
            </a:extLst>
          </p:cNvPr>
          <p:cNvSpPr/>
          <p:nvPr/>
        </p:nvSpPr>
        <p:spPr>
          <a:xfrm flipH="1">
            <a:off x="1065889" y="4649289"/>
            <a:ext cx="10060220" cy="707887"/>
          </a:xfrm>
          <a:prstGeom prst="rect">
            <a:avLst/>
          </a:prstGeom>
          <a:solidFill>
            <a:srgbClr val="B4B614"/>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x-none"/>
          </a:p>
        </p:txBody>
      </p:sp>
      <p:pic>
        <p:nvPicPr>
          <p:cNvPr id="19" name="Graphic 18">
            <a:extLst>
              <a:ext uri="{FF2B5EF4-FFF2-40B4-BE49-F238E27FC236}">
                <a16:creationId xmlns:a16="http://schemas.microsoft.com/office/drawing/2014/main" id="{47EBF877-8739-C94D-9E86-8C7C33C39A58}"/>
              </a:ext>
            </a:extLst>
          </p:cNvPr>
          <p:cNvPicPr>
            <a:picLocks noChangeAspect="1"/>
          </p:cNvPicPr>
          <p:nvPr/>
        </p:nvPicPr>
        <p:blipFill rotWithShape="1">
          <a:blip r:embed="rId5" cstate="print">
            <a:alphaModFix amt="15000"/>
            <a:extLst>
              <a:ext uri="{28A0092B-C50C-407E-A947-70E740481C1C}">
                <a14:useLocalDpi xmlns:a14="http://schemas.microsoft.com/office/drawing/2010/main" val="0"/>
              </a:ext>
              <a:ext uri="{96DAC541-7B7A-43D3-8B79-37D633B846F1}">
                <asvg:svgBlip xmlns:asvg="http://schemas.microsoft.com/office/drawing/2016/SVG/main" r:embed="rId6"/>
              </a:ext>
            </a:extLst>
          </a:blip>
          <a:srcRect l="12229" t="17489" r="26029" b="30397"/>
          <a:stretch/>
        </p:blipFill>
        <p:spPr>
          <a:xfrm>
            <a:off x="9417698" y="4600208"/>
            <a:ext cx="1708411" cy="1565621"/>
          </a:xfrm>
          <a:prstGeom prst="rect">
            <a:avLst/>
          </a:prstGeom>
        </p:spPr>
      </p:pic>
      <p:sp>
        <p:nvSpPr>
          <p:cNvPr id="11" name="Rectangle 10"/>
          <p:cNvSpPr/>
          <p:nvPr/>
        </p:nvSpPr>
        <p:spPr>
          <a:xfrm>
            <a:off x="1065889" y="5478001"/>
            <a:ext cx="10060220" cy="646331"/>
          </a:xfrm>
          <a:prstGeom prst="rect">
            <a:avLst/>
          </a:prstGeom>
          <a:noFill/>
          <a:ln>
            <a:noFill/>
          </a:ln>
        </p:spPr>
        <p:txBody>
          <a:bodyPr wrap="square">
            <a:spAutoFit/>
          </a:bodyPr>
          <a:lstStyle/>
          <a:p>
            <a:pPr algn="ctr"/>
            <a:r>
              <a:rPr lang="pt-PT" dirty="0"/>
              <a:t>Não há evidência de que o risco relativo de DCV com o uso recente de ABC difira de acordo com a estratificação do </a:t>
            </a:r>
            <a:r>
              <a:rPr lang="pt-PT" i="1" dirty="0"/>
              <a:t>score</a:t>
            </a:r>
            <a:r>
              <a:rPr lang="pt-PT" dirty="0"/>
              <a:t> de DCV ou DRC; valor p para interação: CVD: 0,56, CKD: 0,98</a:t>
            </a:r>
            <a:endParaRPr lang="en-US" dirty="0"/>
          </a:p>
        </p:txBody>
      </p:sp>
      <p:sp>
        <p:nvSpPr>
          <p:cNvPr id="10" name="Rectangle 9"/>
          <p:cNvSpPr/>
          <p:nvPr/>
        </p:nvSpPr>
        <p:spPr>
          <a:xfrm>
            <a:off x="1445536" y="4702381"/>
            <a:ext cx="9300927" cy="646331"/>
          </a:xfrm>
          <a:prstGeom prst="rect">
            <a:avLst/>
          </a:prstGeom>
          <a:noFill/>
          <a:ln>
            <a:noFill/>
          </a:ln>
        </p:spPr>
        <p:txBody>
          <a:bodyPr wrap="square">
            <a:spAutoFit/>
          </a:bodyPr>
          <a:lstStyle/>
          <a:p>
            <a:pPr marL="0" lvl="1" algn="ctr"/>
            <a:r>
              <a:rPr lang="pt-PT" dirty="0">
                <a:cs typeface="Arial" panose="020B0604020202020204" pitchFamily="34" charset="0"/>
              </a:rPr>
              <a:t>O uso recente de ABC foi associado a um aumento de 40% na taxa de DCV, em comparação com o uso não recente de ABC</a:t>
            </a:r>
            <a:endParaRPr lang="en-US" dirty="0">
              <a:cs typeface="Arial" panose="020B0604020202020204" pitchFamily="34" charset="0"/>
            </a:endParaRPr>
          </a:p>
        </p:txBody>
      </p:sp>
    </p:spTree>
    <p:extLst>
      <p:ext uri="{BB962C8B-B14F-4D97-AF65-F5344CB8AC3E}">
        <p14:creationId xmlns:p14="http://schemas.microsoft.com/office/powerpoint/2010/main" val="35219695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C8C03D4-CDD6-1043-A2BF-D5B44005D953}"/>
              </a:ext>
            </a:extLst>
          </p:cNvPr>
          <p:cNvSpPr/>
          <p:nvPr/>
        </p:nvSpPr>
        <p:spPr>
          <a:xfrm flipH="1">
            <a:off x="6709134" y="5398898"/>
            <a:ext cx="4299977" cy="707887"/>
          </a:xfrm>
          <a:prstGeom prst="rect">
            <a:avLst/>
          </a:prstGeom>
          <a:solidFill>
            <a:srgbClr val="B4B614"/>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x-none"/>
          </a:p>
        </p:txBody>
      </p:sp>
      <p:sp>
        <p:nvSpPr>
          <p:cNvPr id="6" name="Undertitel 1">
            <a:extLst>
              <a:ext uri="{FF2B5EF4-FFF2-40B4-BE49-F238E27FC236}">
                <a16:creationId xmlns:a16="http://schemas.microsoft.com/office/drawing/2014/main" id="{40D27F59-AD31-4F1F-9DD3-9F48FA979F8C}"/>
              </a:ext>
            </a:extLst>
          </p:cNvPr>
          <p:cNvSpPr txBox="1">
            <a:spLocks/>
          </p:cNvSpPr>
          <p:nvPr/>
        </p:nvSpPr>
        <p:spPr>
          <a:xfrm>
            <a:off x="148586" y="6404730"/>
            <a:ext cx="5122164" cy="43223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6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spcBef>
                <a:spcPts val="0"/>
              </a:spcBef>
            </a:pPr>
            <a:r>
              <a:rPr lang="en-US" sz="800" dirty="0">
                <a:solidFill>
                  <a:schemeClr val="tx1">
                    <a:lumMod val="65000"/>
                    <a:lumOff val="35000"/>
                  </a:schemeClr>
                </a:solidFill>
              </a:rPr>
              <a:t>RFC, reserva de fluxo coronário; PVVIH, pessoas que vivem com VIH</a:t>
            </a:r>
          </a:p>
          <a:p>
            <a:pPr algn="l">
              <a:lnSpc>
                <a:spcPct val="110000"/>
              </a:lnSpc>
              <a:spcBef>
                <a:spcPts val="0"/>
              </a:spcBef>
            </a:pPr>
            <a:r>
              <a:rPr lang="en-US" sz="800" dirty="0">
                <a:solidFill>
                  <a:schemeClr val="tx1">
                    <a:lumMod val="65000"/>
                    <a:lumOff val="35000"/>
                  </a:schemeClr>
                </a:solidFill>
              </a:rPr>
              <a:t>Huck D, </a:t>
            </a:r>
            <a:r>
              <a:rPr lang="en-US" sz="800" i="1" dirty="0">
                <a:solidFill>
                  <a:schemeClr val="tx1">
                    <a:lumMod val="65000"/>
                    <a:lumOff val="35000"/>
                  </a:schemeClr>
                </a:solidFill>
              </a:rPr>
              <a:t>et al. </a:t>
            </a:r>
            <a:r>
              <a:rPr lang="en-US" sz="800" dirty="0">
                <a:solidFill>
                  <a:schemeClr val="tx1">
                    <a:lumMod val="65000"/>
                    <a:lumOff val="35000"/>
                  </a:schemeClr>
                </a:solidFill>
              </a:rPr>
              <a:t>Poster 583. 29</a:t>
            </a:r>
            <a:r>
              <a:rPr lang="en-US" sz="800" baseline="30000" dirty="0">
                <a:solidFill>
                  <a:schemeClr val="tx1">
                    <a:lumMod val="65000"/>
                    <a:lumOff val="35000"/>
                  </a:schemeClr>
                </a:solidFill>
              </a:rPr>
              <a:t>th</a:t>
            </a:r>
            <a:r>
              <a:rPr lang="en-US" sz="800" dirty="0">
                <a:solidFill>
                  <a:schemeClr val="tx1">
                    <a:lumMod val="65000"/>
                    <a:lumOff val="35000"/>
                  </a:schemeClr>
                </a:solidFill>
              </a:rPr>
              <a:t> CROI. February 2022 </a:t>
            </a:r>
          </a:p>
        </p:txBody>
      </p:sp>
      <p:pic>
        <p:nvPicPr>
          <p:cNvPr id="8" name="Picture 7"/>
          <p:cNvPicPr>
            <a:picLocks noChangeAspect="1"/>
          </p:cNvPicPr>
          <p:nvPr/>
        </p:nvPicPr>
        <p:blipFill>
          <a:blip r:embed="rId3" cstate="print"/>
          <a:stretch>
            <a:fillRect/>
          </a:stretch>
        </p:blipFill>
        <p:spPr>
          <a:xfrm>
            <a:off x="1084138" y="1842260"/>
            <a:ext cx="4299977" cy="3258694"/>
          </a:xfrm>
          <a:prstGeom prst="rect">
            <a:avLst/>
          </a:prstGeom>
        </p:spPr>
      </p:pic>
      <p:pic>
        <p:nvPicPr>
          <p:cNvPr id="9" name="Picture 8"/>
          <p:cNvPicPr>
            <a:picLocks noChangeAspect="1"/>
          </p:cNvPicPr>
          <p:nvPr/>
        </p:nvPicPr>
        <p:blipFill>
          <a:blip r:embed="rId4" cstate="print"/>
          <a:stretch>
            <a:fillRect/>
          </a:stretch>
        </p:blipFill>
        <p:spPr>
          <a:xfrm>
            <a:off x="6178991" y="1842260"/>
            <a:ext cx="5122164" cy="3318272"/>
          </a:xfrm>
          <a:prstGeom prst="rect">
            <a:avLst/>
          </a:prstGeom>
        </p:spPr>
      </p:pic>
      <p:sp>
        <p:nvSpPr>
          <p:cNvPr id="11" name="Rectangle 10"/>
          <p:cNvSpPr/>
          <p:nvPr/>
        </p:nvSpPr>
        <p:spPr>
          <a:xfrm>
            <a:off x="6709133" y="5460454"/>
            <a:ext cx="4299977" cy="646331"/>
          </a:xfrm>
          <a:prstGeom prst="rect">
            <a:avLst/>
          </a:prstGeom>
          <a:noFill/>
          <a:ln>
            <a:no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b="1" dirty="0"/>
              <a:t>Nos doentes com menor RFC basal, verificou-se aumento com o </a:t>
            </a:r>
            <a:r>
              <a:rPr lang="en-US" b="1" i="1" dirty="0"/>
              <a:t>switch</a:t>
            </a:r>
            <a:r>
              <a:rPr lang="en-US" b="1" dirty="0"/>
              <a:t> </a:t>
            </a:r>
          </a:p>
        </p:txBody>
      </p:sp>
      <p:sp>
        <p:nvSpPr>
          <p:cNvPr id="12" name="Undertitel 1">
            <a:extLst>
              <a:ext uri="{FF2B5EF4-FFF2-40B4-BE49-F238E27FC236}">
                <a16:creationId xmlns:a16="http://schemas.microsoft.com/office/drawing/2014/main" id="{38C47BE5-D1FE-4650-8FD5-163666A1291E}"/>
              </a:ext>
            </a:extLst>
          </p:cNvPr>
          <p:cNvSpPr txBox="1">
            <a:spLocks/>
          </p:cNvSpPr>
          <p:nvPr/>
        </p:nvSpPr>
        <p:spPr>
          <a:xfrm>
            <a:off x="3175" y="1124402"/>
            <a:ext cx="12188825" cy="541088"/>
          </a:xfrm>
          <a:prstGeom prst="rect">
            <a:avLst/>
          </a:prstGeom>
          <a:ln>
            <a:no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6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defRPr/>
            </a:pPr>
            <a:r>
              <a:rPr lang="en-US" sz="2400" dirty="0">
                <a:solidFill>
                  <a:srgbClr val="5B595D"/>
                </a:solidFill>
                <a:latin typeface="Calibri"/>
              </a:rPr>
              <a:t>Reserva do fluxo coronário em DTG/ABC/3TC na </a:t>
            </a:r>
            <a:r>
              <a:rPr lang="en-US" sz="2400" i="1" dirty="0">
                <a:solidFill>
                  <a:srgbClr val="5B595D"/>
                </a:solidFill>
                <a:latin typeface="Calibri"/>
              </a:rPr>
              <a:t>baseline</a:t>
            </a:r>
            <a:r>
              <a:rPr lang="en-US" sz="2400" dirty="0">
                <a:solidFill>
                  <a:srgbClr val="5B595D"/>
                </a:solidFill>
                <a:latin typeface="Calibri"/>
              </a:rPr>
              <a:t> e após </a:t>
            </a:r>
            <a:r>
              <a:rPr lang="en-US" sz="2400" i="1" dirty="0">
                <a:solidFill>
                  <a:srgbClr val="5B595D"/>
                </a:solidFill>
                <a:latin typeface="Calibri"/>
              </a:rPr>
              <a:t>switch</a:t>
            </a:r>
            <a:r>
              <a:rPr lang="en-US" sz="2400" dirty="0">
                <a:solidFill>
                  <a:srgbClr val="5B595D"/>
                </a:solidFill>
                <a:latin typeface="Calibri"/>
              </a:rPr>
              <a:t> para BIC/FTC/TAF</a:t>
            </a:r>
          </a:p>
        </p:txBody>
      </p:sp>
      <p:sp>
        <p:nvSpPr>
          <p:cNvPr id="13" name="Rectangle 4">
            <a:extLst>
              <a:ext uri="{FF2B5EF4-FFF2-40B4-BE49-F238E27FC236}">
                <a16:creationId xmlns:a16="http://schemas.microsoft.com/office/drawing/2014/main" id="{0EF5F79E-2F62-A04E-B906-98F08284E604}"/>
              </a:ext>
            </a:extLst>
          </p:cNvPr>
          <p:cNvSpPr/>
          <p:nvPr/>
        </p:nvSpPr>
        <p:spPr>
          <a:xfrm>
            <a:off x="161513" y="237151"/>
            <a:ext cx="8164020" cy="461665"/>
          </a:xfrm>
          <a:prstGeom prst="rect">
            <a:avLst/>
          </a:prstGeom>
        </p:spPr>
        <p:txBody>
          <a:bodyPr wrap="square">
            <a:spAutoFit/>
          </a:bodyPr>
          <a:lstStyle/>
          <a:p>
            <a:r>
              <a:rPr lang="pt-PT" sz="2400" b="1" cap="small" dirty="0">
                <a:solidFill>
                  <a:srgbClr val="C00000"/>
                </a:solidFill>
              </a:rPr>
              <a:t>DOENÇA CARDIOVASCULAR</a:t>
            </a:r>
            <a:endParaRPr lang="pt-PT" sz="2400" b="1" dirty="0">
              <a:solidFill>
                <a:srgbClr val="C00000"/>
              </a:solidFill>
            </a:endParaRPr>
          </a:p>
        </p:txBody>
      </p:sp>
      <p:sp>
        <p:nvSpPr>
          <p:cNvPr id="14" name="Rectangle 13">
            <a:extLst>
              <a:ext uri="{FF2B5EF4-FFF2-40B4-BE49-F238E27FC236}">
                <a16:creationId xmlns:a16="http://schemas.microsoft.com/office/drawing/2014/main" id="{9F288A15-DAB6-7F46-BADF-F5EC915E26CF}"/>
              </a:ext>
            </a:extLst>
          </p:cNvPr>
          <p:cNvSpPr/>
          <p:nvPr/>
        </p:nvSpPr>
        <p:spPr>
          <a:xfrm flipH="1">
            <a:off x="1141869" y="5398898"/>
            <a:ext cx="4299977" cy="707887"/>
          </a:xfrm>
          <a:prstGeom prst="rect">
            <a:avLst/>
          </a:prstGeom>
          <a:solidFill>
            <a:srgbClr val="B4B614"/>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x-none"/>
          </a:p>
        </p:txBody>
      </p:sp>
      <p:sp>
        <p:nvSpPr>
          <p:cNvPr id="10" name="Rectangle 9"/>
          <p:cNvSpPr/>
          <p:nvPr/>
        </p:nvSpPr>
        <p:spPr>
          <a:xfrm>
            <a:off x="1142564" y="5460454"/>
            <a:ext cx="4299283" cy="646331"/>
          </a:xfrm>
          <a:prstGeom prst="rect">
            <a:avLst/>
          </a:prstGeom>
          <a:noFill/>
          <a:ln>
            <a:no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b="1" dirty="0"/>
              <a:t>PVVIH apresentaram menor reserva coronária que os controlo VIH-</a:t>
            </a:r>
          </a:p>
        </p:txBody>
      </p:sp>
      <p:pic>
        <p:nvPicPr>
          <p:cNvPr id="16" name="Graphic 15">
            <a:extLst>
              <a:ext uri="{FF2B5EF4-FFF2-40B4-BE49-F238E27FC236}">
                <a16:creationId xmlns:a16="http://schemas.microsoft.com/office/drawing/2014/main" id="{8E228C32-5B89-B442-93FE-C78E48F1E1A9}"/>
              </a:ext>
            </a:extLst>
          </p:cNvPr>
          <p:cNvPicPr>
            <a:picLocks noChangeAspect="1"/>
          </p:cNvPicPr>
          <p:nvPr/>
        </p:nvPicPr>
        <p:blipFill rotWithShape="1">
          <a:blip r:embed="rId5" cstate="print">
            <a:alphaModFix amt="15000"/>
            <a:extLst>
              <a:ext uri="{28A0092B-C50C-407E-A947-70E740481C1C}">
                <a14:useLocalDpi xmlns:a14="http://schemas.microsoft.com/office/drawing/2010/main" val="0"/>
              </a:ext>
              <a:ext uri="{96DAC541-7B7A-43D3-8B79-37D633B846F1}">
                <asvg:svgBlip xmlns:asvg="http://schemas.microsoft.com/office/drawing/2016/SVG/main" r:embed="rId6"/>
              </a:ext>
            </a:extLst>
          </a:blip>
          <a:srcRect l="12229" t="17489" r="26029" b="30397"/>
          <a:stretch/>
        </p:blipFill>
        <p:spPr>
          <a:xfrm>
            <a:off x="10052180" y="5222087"/>
            <a:ext cx="956930" cy="876949"/>
          </a:xfrm>
          <a:prstGeom prst="rect">
            <a:avLst/>
          </a:prstGeom>
        </p:spPr>
      </p:pic>
      <p:pic>
        <p:nvPicPr>
          <p:cNvPr id="17" name="Graphic 16">
            <a:extLst>
              <a:ext uri="{FF2B5EF4-FFF2-40B4-BE49-F238E27FC236}">
                <a16:creationId xmlns:a16="http://schemas.microsoft.com/office/drawing/2014/main" id="{10DFDA21-858B-794F-A0AF-D94D5D9406E1}"/>
              </a:ext>
            </a:extLst>
          </p:cNvPr>
          <p:cNvPicPr>
            <a:picLocks noChangeAspect="1"/>
          </p:cNvPicPr>
          <p:nvPr/>
        </p:nvPicPr>
        <p:blipFill rotWithShape="1">
          <a:blip r:embed="rId5" cstate="print">
            <a:alphaModFix amt="15000"/>
            <a:extLst>
              <a:ext uri="{28A0092B-C50C-407E-A947-70E740481C1C}">
                <a14:useLocalDpi xmlns:a14="http://schemas.microsoft.com/office/drawing/2010/main" val="0"/>
              </a:ext>
              <a:ext uri="{96DAC541-7B7A-43D3-8B79-37D633B846F1}">
                <asvg:svgBlip xmlns:asvg="http://schemas.microsoft.com/office/drawing/2016/SVG/main" r:embed="rId6"/>
              </a:ext>
            </a:extLst>
          </a:blip>
          <a:srcRect l="12229" t="17489" r="26029" b="30397"/>
          <a:stretch/>
        </p:blipFill>
        <p:spPr>
          <a:xfrm>
            <a:off x="4478695" y="5222087"/>
            <a:ext cx="956930" cy="876949"/>
          </a:xfrm>
          <a:prstGeom prst="rect">
            <a:avLst/>
          </a:prstGeom>
        </p:spPr>
      </p:pic>
    </p:spTree>
    <p:extLst>
      <p:ext uri="{BB962C8B-B14F-4D97-AF65-F5344CB8AC3E}">
        <p14:creationId xmlns:p14="http://schemas.microsoft.com/office/powerpoint/2010/main" val="20711255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dertitel 1">
            <a:extLst>
              <a:ext uri="{FF2B5EF4-FFF2-40B4-BE49-F238E27FC236}">
                <a16:creationId xmlns:a16="http://schemas.microsoft.com/office/drawing/2014/main" id="{40D27F59-AD31-4F1F-9DD3-9F48FA979F8C}"/>
              </a:ext>
            </a:extLst>
          </p:cNvPr>
          <p:cNvSpPr txBox="1">
            <a:spLocks/>
          </p:cNvSpPr>
          <p:nvPr/>
        </p:nvSpPr>
        <p:spPr>
          <a:xfrm>
            <a:off x="320347" y="6355769"/>
            <a:ext cx="9406577" cy="22139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6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800" dirty="0" err="1">
                <a:solidFill>
                  <a:schemeClr val="bg1">
                    <a:lumMod val="50000"/>
                  </a:schemeClr>
                </a:solidFill>
              </a:rPr>
              <a:t>eTFG</a:t>
            </a:r>
            <a:r>
              <a:rPr lang="en-US" sz="800" baseline="-25000" dirty="0" err="1">
                <a:solidFill>
                  <a:schemeClr val="bg1">
                    <a:lumMod val="50000"/>
                  </a:schemeClr>
                </a:solidFill>
              </a:rPr>
              <a:t>CG</a:t>
            </a:r>
            <a:r>
              <a:rPr lang="en-US" sz="800" dirty="0">
                <a:solidFill>
                  <a:schemeClr val="bg1">
                    <a:lumMod val="50000"/>
                  </a:schemeClr>
                </a:solidFill>
              </a:rPr>
              <a:t>, taxa de </a:t>
            </a:r>
            <a:r>
              <a:rPr lang="en-US" sz="800" dirty="0" err="1">
                <a:solidFill>
                  <a:schemeClr val="bg1">
                    <a:lumMod val="50000"/>
                  </a:schemeClr>
                </a:solidFill>
              </a:rPr>
              <a:t>filtração</a:t>
            </a:r>
            <a:r>
              <a:rPr lang="en-US" sz="800" dirty="0">
                <a:solidFill>
                  <a:schemeClr val="bg1">
                    <a:lumMod val="50000"/>
                  </a:schemeClr>
                </a:solidFill>
              </a:rPr>
              <a:t> glomerular </a:t>
            </a:r>
            <a:r>
              <a:rPr lang="en-US" sz="800" dirty="0" err="1">
                <a:solidFill>
                  <a:schemeClr val="bg1">
                    <a:lumMod val="50000"/>
                  </a:schemeClr>
                </a:solidFill>
              </a:rPr>
              <a:t>estimada</a:t>
            </a:r>
            <a:r>
              <a:rPr lang="en-US" sz="800" dirty="0">
                <a:solidFill>
                  <a:schemeClr val="bg1">
                    <a:lumMod val="50000"/>
                  </a:schemeClr>
                </a:solidFill>
              </a:rPr>
              <a:t> </a:t>
            </a:r>
            <a:r>
              <a:rPr lang="en-US" sz="800" dirty="0" err="1">
                <a:solidFill>
                  <a:schemeClr val="bg1">
                    <a:lumMod val="50000"/>
                  </a:schemeClr>
                </a:solidFill>
              </a:rPr>
              <a:t>calculada</a:t>
            </a:r>
            <a:r>
              <a:rPr lang="en-US" sz="800" dirty="0">
                <a:solidFill>
                  <a:schemeClr val="bg1">
                    <a:lumMod val="50000"/>
                  </a:schemeClr>
                </a:solidFill>
              </a:rPr>
              <a:t> pela </a:t>
            </a:r>
            <a:r>
              <a:rPr lang="en-US" sz="800" dirty="0" err="1">
                <a:solidFill>
                  <a:schemeClr val="bg1">
                    <a:lumMod val="50000"/>
                  </a:schemeClr>
                </a:solidFill>
              </a:rPr>
              <a:t>equação</a:t>
            </a:r>
            <a:r>
              <a:rPr lang="en-US" sz="800" dirty="0">
                <a:solidFill>
                  <a:schemeClr val="bg1">
                    <a:lumMod val="50000"/>
                  </a:schemeClr>
                </a:solidFill>
              </a:rPr>
              <a:t> de Cockcroft-Gault; VHB, virus da </a:t>
            </a:r>
            <a:r>
              <a:rPr lang="en-US" sz="800" dirty="0" err="1">
                <a:solidFill>
                  <a:schemeClr val="bg1">
                    <a:lumMod val="50000"/>
                  </a:schemeClr>
                </a:solidFill>
              </a:rPr>
              <a:t>heptite</a:t>
            </a:r>
            <a:r>
              <a:rPr lang="en-US" sz="800" dirty="0">
                <a:solidFill>
                  <a:schemeClr val="bg1">
                    <a:lumMod val="50000"/>
                  </a:schemeClr>
                </a:solidFill>
              </a:rPr>
              <a:t> B; VHC, virus da </a:t>
            </a:r>
            <a:r>
              <a:rPr lang="en-US" sz="800" dirty="0" err="1">
                <a:solidFill>
                  <a:schemeClr val="bg1">
                    <a:lumMod val="50000"/>
                  </a:schemeClr>
                </a:solidFill>
              </a:rPr>
              <a:t>hepatite</a:t>
            </a:r>
            <a:r>
              <a:rPr lang="en-US" sz="800" dirty="0">
                <a:solidFill>
                  <a:schemeClr val="bg1">
                    <a:lumMod val="50000"/>
                  </a:schemeClr>
                </a:solidFill>
              </a:rPr>
              <a:t> C </a:t>
            </a:r>
          </a:p>
        </p:txBody>
      </p:sp>
      <p:grpSp>
        <p:nvGrpSpPr>
          <p:cNvPr id="71" name="Group 70"/>
          <p:cNvGrpSpPr/>
          <p:nvPr/>
        </p:nvGrpSpPr>
        <p:grpSpPr>
          <a:xfrm>
            <a:off x="819738" y="1734048"/>
            <a:ext cx="10686290" cy="4501410"/>
            <a:chOff x="818150" y="1283786"/>
            <a:chExt cx="10686290" cy="4501410"/>
          </a:xfrm>
        </p:grpSpPr>
        <p:grpSp>
          <p:nvGrpSpPr>
            <p:cNvPr id="8" name="Group 7">
              <a:extLst>
                <a:ext uri="{FF2B5EF4-FFF2-40B4-BE49-F238E27FC236}">
                  <a16:creationId xmlns:a16="http://schemas.microsoft.com/office/drawing/2014/main" id="{233560A7-676F-4B40-910A-1899E19CEC54}"/>
                </a:ext>
              </a:extLst>
            </p:cNvPr>
            <p:cNvGrpSpPr/>
            <p:nvPr/>
          </p:nvGrpSpPr>
          <p:grpSpPr>
            <a:xfrm>
              <a:off x="4614739" y="4549723"/>
              <a:ext cx="972950" cy="869479"/>
              <a:chOff x="4455163" y="2561575"/>
              <a:chExt cx="548640" cy="869479"/>
            </a:xfrm>
          </p:grpSpPr>
          <p:sp>
            <p:nvSpPr>
              <p:cNvPr id="9" name="Line 125">
                <a:extLst>
                  <a:ext uri="{FF2B5EF4-FFF2-40B4-BE49-F238E27FC236}">
                    <a16:creationId xmlns:a16="http://schemas.microsoft.com/office/drawing/2014/main" id="{D59564D2-4A45-4A98-8BCC-3D3466EE2AA1}"/>
                  </a:ext>
                </a:extLst>
              </p:cNvPr>
              <p:cNvSpPr>
                <a:spLocks noChangeShapeType="1"/>
              </p:cNvSpPr>
              <p:nvPr/>
            </p:nvSpPr>
            <p:spPr bwMode="auto">
              <a:xfrm>
                <a:off x="4455163" y="2561575"/>
                <a:ext cx="548640" cy="0"/>
              </a:xfrm>
              <a:prstGeom prst="line">
                <a:avLst/>
              </a:prstGeom>
              <a:noFill/>
              <a:ln w="19050" cap="sq">
                <a:solidFill>
                  <a:schemeClr val="bg1">
                    <a:lumMod val="65000"/>
                  </a:schemeClr>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0" name="Line 127">
                <a:extLst>
                  <a:ext uri="{FF2B5EF4-FFF2-40B4-BE49-F238E27FC236}">
                    <a16:creationId xmlns:a16="http://schemas.microsoft.com/office/drawing/2014/main" id="{5D741D9F-74B1-4354-A986-8FA616924DED}"/>
                  </a:ext>
                </a:extLst>
              </p:cNvPr>
              <p:cNvSpPr>
                <a:spLocks noChangeShapeType="1"/>
              </p:cNvSpPr>
              <p:nvPr/>
            </p:nvSpPr>
            <p:spPr bwMode="auto">
              <a:xfrm flipH="1">
                <a:off x="4455163" y="2561575"/>
                <a:ext cx="0" cy="869479"/>
              </a:xfrm>
              <a:prstGeom prst="line">
                <a:avLst/>
              </a:prstGeom>
              <a:noFill/>
              <a:ln w="19050" cap="sq">
                <a:solidFill>
                  <a:schemeClr val="bg1">
                    <a:lumMod val="65000"/>
                  </a:schemeClr>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1" name="Line 132">
                <a:extLst>
                  <a:ext uri="{FF2B5EF4-FFF2-40B4-BE49-F238E27FC236}">
                    <a16:creationId xmlns:a16="http://schemas.microsoft.com/office/drawing/2014/main" id="{80BA52D7-BADE-4230-B83A-90D70BB145A1}"/>
                  </a:ext>
                </a:extLst>
              </p:cNvPr>
              <p:cNvSpPr>
                <a:spLocks noChangeShapeType="1"/>
              </p:cNvSpPr>
              <p:nvPr/>
            </p:nvSpPr>
            <p:spPr bwMode="auto">
              <a:xfrm flipV="1">
                <a:off x="4455163" y="3431054"/>
                <a:ext cx="548640" cy="0"/>
              </a:xfrm>
              <a:prstGeom prst="line">
                <a:avLst/>
              </a:prstGeom>
              <a:noFill/>
              <a:ln w="19050" cap="sq">
                <a:solidFill>
                  <a:schemeClr val="bg1">
                    <a:lumMod val="65000"/>
                  </a:schemeClr>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sp>
          <p:nvSpPr>
            <p:cNvPr id="12" name="Rectangle 6"/>
            <p:cNvSpPr>
              <a:spLocks noChangeArrowheads="1"/>
            </p:cNvSpPr>
            <p:nvPr/>
          </p:nvSpPr>
          <p:spPr bwMode="auto">
            <a:xfrm>
              <a:off x="4330129" y="2679017"/>
              <a:ext cx="230833"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lnSpc>
                  <a:spcPct val="90000"/>
                </a:lnSpc>
                <a:spcBef>
                  <a:spcPts val="1200"/>
                </a:spcBef>
                <a:buClr>
                  <a:srgbClr val="A9A9A9"/>
                </a:buClr>
                <a:buSzPct val="90000"/>
                <a:buFont typeface="Wingdings" charset="2"/>
                <a:buChar char="§"/>
                <a:defRPr sz="2000">
                  <a:solidFill>
                    <a:schemeClr val="tx1"/>
                  </a:solidFill>
                  <a:latin typeface="Arial" charset="0"/>
                </a:defRPr>
              </a:lvl1pPr>
              <a:lvl2pPr marL="742950" indent="-285750">
                <a:lnSpc>
                  <a:spcPct val="90000"/>
                </a:lnSpc>
                <a:spcBef>
                  <a:spcPts val="800"/>
                </a:spcBef>
                <a:buClr>
                  <a:srgbClr val="A9A9A9"/>
                </a:buClr>
                <a:buSzPct val="90000"/>
                <a:buFont typeface="Arial" charset="0"/>
                <a:buChar char="–"/>
                <a:defRPr>
                  <a:solidFill>
                    <a:schemeClr val="tx1"/>
                  </a:solidFill>
                  <a:latin typeface="Arial" charset="0"/>
                </a:defRPr>
              </a:lvl2pPr>
              <a:lvl3pPr marL="1143000" indent="-228600">
                <a:lnSpc>
                  <a:spcPct val="90000"/>
                </a:lnSpc>
                <a:spcBef>
                  <a:spcPts val="600"/>
                </a:spcBef>
                <a:buClr>
                  <a:srgbClr val="A9A9A9"/>
                </a:buClr>
                <a:buSzPct val="90000"/>
                <a:buFont typeface="Wingdings" charset="2"/>
                <a:buChar char="§"/>
                <a:defRPr sz="1600">
                  <a:solidFill>
                    <a:schemeClr val="tx1"/>
                  </a:solidFill>
                  <a:latin typeface="Arial" charset="0"/>
                </a:defRPr>
              </a:lvl3pPr>
              <a:lvl4pPr marL="1600200" indent="-228600">
                <a:lnSpc>
                  <a:spcPct val="90000"/>
                </a:lnSpc>
                <a:spcBef>
                  <a:spcPts val="600"/>
                </a:spcBef>
                <a:buClr>
                  <a:srgbClr val="A9A9A9"/>
                </a:buClr>
                <a:buSzPct val="90000"/>
                <a:buFont typeface="Arial" charset="0"/>
                <a:buChar char="–"/>
                <a:defRPr sz="1400">
                  <a:solidFill>
                    <a:schemeClr val="tx1"/>
                  </a:solidFill>
                  <a:latin typeface="Arial" charset="0"/>
                </a:defRPr>
              </a:lvl4pPr>
              <a:lvl5pPr marL="2057400" indent="-228600">
                <a:lnSpc>
                  <a:spcPct val="90000"/>
                </a:lnSpc>
                <a:spcBef>
                  <a:spcPts val="600"/>
                </a:spcBef>
                <a:buClr>
                  <a:srgbClr val="A9A9A9"/>
                </a:buClr>
                <a:buSzPct val="90000"/>
                <a:buFont typeface="Wingdings" charset="2"/>
                <a:buChar char="§"/>
                <a:defRPr sz="1400">
                  <a:solidFill>
                    <a:schemeClr val="tx1"/>
                  </a:solidFill>
                  <a:latin typeface="Arial" charset="0"/>
                </a:defRPr>
              </a:lvl5pPr>
              <a:lvl6pPr marL="2514600" indent="-228600" eaLnBrk="0" fontAlgn="base" hangingPunct="0">
                <a:lnSpc>
                  <a:spcPct val="90000"/>
                </a:lnSpc>
                <a:spcBef>
                  <a:spcPts val="600"/>
                </a:spcBef>
                <a:spcAft>
                  <a:spcPct val="0"/>
                </a:spcAft>
                <a:buClr>
                  <a:srgbClr val="A9A9A9"/>
                </a:buClr>
                <a:buSzPct val="90000"/>
                <a:buFont typeface="Wingdings" charset="2"/>
                <a:buChar char="§"/>
                <a:defRPr sz="1400">
                  <a:solidFill>
                    <a:schemeClr val="tx1"/>
                  </a:solidFill>
                  <a:latin typeface="Arial" charset="0"/>
                </a:defRPr>
              </a:lvl6pPr>
              <a:lvl7pPr marL="2971800" indent="-228600" eaLnBrk="0" fontAlgn="base" hangingPunct="0">
                <a:lnSpc>
                  <a:spcPct val="90000"/>
                </a:lnSpc>
                <a:spcBef>
                  <a:spcPts val="600"/>
                </a:spcBef>
                <a:spcAft>
                  <a:spcPct val="0"/>
                </a:spcAft>
                <a:buClr>
                  <a:srgbClr val="A9A9A9"/>
                </a:buClr>
                <a:buSzPct val="90000"/>
                <a:buFont typeface="Wingdings" charset="2"/>
                <a:buChar char="§"/>
                <a:defRPr sz="1400">
                  <a:solidFill>
                    <a:schemeClr val="tx1"/>
                  </a:solidFill>
                  <a:latin typeface="Arial" charset="0"/>
                </a:defRPr>
              </a:lvl7pPr>
              <a:lvl8pPr marL="3429000" indent="-228600" eaLnBrk="0" fontAlgn="base" hangingPunct="0">
                <a:lnSpc>
                  <a:spcPct val="90000"/>
                </a:lnSpc>
                <a:spcBef>
                  <a:spcPts val="600"/>
                </a:spcBef>
                <a:spcAft>
                  <a:spcPct val="0"/>
                </a:spcAft>
                <a:buClr>
                  <a:srgbClr val="A9A9A9"/>
                </a:buClr>
                <a:buSzPct val="90000"/>
                <a:buFont typeface="Wingdings" charset="2"/>
                <a:buChar char="§"/>
                <a:defRPr sz="1400">
                  <a:solidFill>
                    <a:schemeClr val="tx1"/>
                  </a:solidFill>
                  <a:latin typeface="Arial" charset="0"/>
                </a:defRPr>
              </a:lvl8pPr>
              <a:lvl9pPr marL="3886200" indent="-228600" eaLnBrk="0" fontAlgn="base" hangingPunct="0">
                <a:lnSpc>
                  <a:spcPct val="90000"/>
                </a:lnSpc>
                <a:spcBef>
                  <a:spcPts val="600"/>
                </a:spcBef>
                <a:spcAft>
                  <a:spcPct val="0"/>
                </a:spcAft>
                <a:buClr>
                  <a:srgbClr val="A9A9A9"/>
                </a:buClr>
                <a:buSzPct val="90000"/>
                <a:buFont typeface="Wingdings" charset="2"/>
                <a:buChar char="§"/>
                <a:defRPr sz="1400">
                  <a:solidFill>
                    <a:schemeClr val="tx1"/>
                  </a:solidFill>
                  <a:latin typeface="Arial" charset="0"/>
                </a:defRPr>
              </a:lvl9pPr>
            </a:lstStyle>
            <a:p>
              <a:pPr algn="ctr">
                <a:lnSpc>
                  <a:spcPct val="100000"/>
                </a:lnSpc>
                <a:spcBef>
                  <a:spcPts val="600"/>
                </a:spcBef>
                <a:buClrTx/>
                <a:buSzTx/>
                <a:buNone/>
              </a:pPr>
              <a:r>
                <a:rPr lang="en-US" altLang="en-US" sz="1400" dirty="0">
                  <a:solidFill>
                    <a:srgbClr val="000000"/>
                  </a:solidFill>
                  <a:latin typeface="+mn-lt"/>
                </a:rPr>
                <a:t>1:1</a:t>
              </a:r>
              <a:endParaRPr lang="en-US" altLang="en-US" sz="1400" dirty="0">
                <a:latin typeface="+mn-lt"/>
              </a:endParaRPr>
            </a:p>
          </p:txBody>
        </p:sp>
        <p:sp>
          <p:nvSpPr>
            <p:cNvPr id="13" name="Rectangle 6"/>
            <p:cNvSpPr>
              <a:spLocks noChangeArrowheads="1"/>
            </p:cNvSpPr>
            <p:nvPr/>
          </p:nvSpPr>
          <p:spPr bwMode="auto">
            <a:xfrm>
              <a:off x="4330129" y="4770237"/>
              <a:ext cx="230833"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lnSpc>
                  <a:spcPct val="90000"/>
                </a:lnSpc>
                <a:spcBef>
                  <a:spcPts val="1200"/>
                </a:spcBef>
                <a:buClr>
                  <a:srgbClr val="A9A9A9"/>
                </a:buClr>
                <a:buSzPct val="90000"/>
                <a:buFont typeface="Wingdings" charset="2"/>
                <a:buChar char="§"/>
                <a:defRPr sz="2000">
                  <a:solidFill>
                    <a:schemeClr val="tx1"/>
                  </a:solidFill>
                  <a:latin typeface="Arial" charset="0"/>
                </a:defRPr>
              </a:lvl1pPr>
              <a:lvl2pPr marL="742950" indent="-285750">
                <a:lnSpc>
                  <a:spcPct val="90000"/>
                </a:lnSpc>
                <a:spcBef>
                  <a:spcPts val="800"/>
                </a:spcBef>
                <a:buClr>
                  <a:srgbClr val="A9A9A9"/>
                </a:buClr>
                <a:buSzPct val="90000"/>
                <a:buFont typeface="Arial" charset="0"/>
                <a:buChar char="–"/>
                <a:defRPr>
                  <a:solidFill>
                    <a:schemeClr val="tx1"/>
                  </a:solidFill>
                  <a:latin typeface="Arial" charset="0"/>
                </a:defRPr>
              </a:lvl2pPr>
              <a:lvl3pPr marL="1143000" indent="-228600">
                <a:lnSpc>
                  <a:spcPct val="90000"/>
                </a:lnSpc>
                <a:spcBef>
                  <a:spcPts val="600"/>
                </a:spcBef>
                <a:buClr>
                  <a:srgbClr val="A9A9A9"/>
                </a:buClr>
                <a:buSzPct val="90000"/>
                <a:buFont typeface="Wingdings" charset="2"/>
                <a:buChar char="§"/>
                <a:defRPr sz="1600">
                  <a:solidFill>
                    <a:schemeClr val="tx1"/>
                  </a:solidFill>
                  <a:latin typeface="Arial" charset="0"/>
                </a:defRPr>
              </a:lvl3pPr>
              <a:lvl4pPr marL="1600200" indent="-228600">
                <a:lnSpc>
                  <a:spcPct val="90000"/>
                </a:lnSpc>
                <a:spcBef>
                  <a:spcPts val="600"/>
                </a:spcBef>
                <a:buClr>
                  <a:srgbClr val="A9A9A9"/>
                </a:buClr>
                <a:buSzPct val="90000"/>
                <a:buFont typeface="Arial" charset="0"/>
                <a:buChar char="–"/>
                <a:defRPr sz="1400">
                  <a:solidFill>
                    <a:schemeClr val="tx1"/>
                  </a:solidFill>
                  <a:latin typeface="Arial" charset="0"/>
                </a:defRPr>
              </a:lvl4pPr>
              <a:lvl5pPr marL="2057400" indent="-228600">
                <a:lnSpc>
                  <a:spcPct val="90000"/>
                </a:lnSpc>
                <a:spcBef>
                  <a:spcPts val="600"/>
                </a:spcBef>
                <a:buClr>
                  <a:srgbClr val="A9A9A9"/>
                </a:buClr>
                <a:buSzPct val="90000"/>
                <a:buFont typeface="Wingdings" charset="2"/>
                <a:buChar char="§"/>
                <a:defRPr sz="1400">
                  <a:solidFill>
                    <a:schemeClr val="tx1"/>
                  </a:solidFill>
                  <a:latin typeface="Arial" charset="0"/>
                </a:defRPr>
              </a:lvl5pPr>
              <a:lvl6pPr marL="2514600" indent="-228600" eaLnBrk="0" fontAlgn="base" hangingPunct="0">
                <a:lnSpc>
                  <a:spcPct val="90000"/>
                </a:lnSpc>
                <a:spcBef>
                  <a:spcPts val="600"/>
                </a:spcBef>
                <a:spcAft>
                  <a:spcPct val="0"/>
                </a:spcAft>
                <a:buClr>
                  <a:srgbClr val="A9A9A9"/>
                </a:buClr>
                <a:buSzPct val="90000"/>
                <a:buFont typeface="Wingdings" charset="2"/>
                <a:buChar char="§"/>
                <a:defRPr sz="1400">
                  <a:solidFill>
                    <a:schemeClr val="tx1"/>
                  </a:solidFill>
                  <a:latin typeface="Arial" charset="0"/>
                </a:defRPr>
              </a:lvl6pPr>
              <a:lvl7pPr marL="2971800" indent="-228600" eaLnBrk="0" fontAlgn="base" hangingPunct="0">
                <a:lnSpc>
                  <a:spcPct val="90000"/>
                </a:lnSpc>
                <a:spcBef>
                  <a:spcPts val="600"/>
                </a:spcBef>
                <a:spcAft>
                  <a:spcPct val="0"/>
                </a:spcAft>
                <a:buClr>
                  <a:srgbClr val="A9A9A9"/>
                </a:buClr>
                <a:buSzPct val="90000"/>
                <a:buFont typeface="Wingdings" charset="2"/>
                <a:buChar char="§"/>
                <a:defRPr sz="1400">
                  <a:solidFill>
                    <a:schemeClr val="tx1"/>
                  </a:solidFill>
                  <a:latin typeface="Arial" charset="0"/>
                </a:defRPr>
              </a:lvl7pPr>
              <a:lvl8pPr marL="3429000" indent="-228600" eaLnBrk="0" fontAlgn="base" hangingPunct="0">
                <a:lnSpc>
                  <a:spcPct val="90000"/>
                </a:lnSpc>
                <a:spcBef>
                  <a:spcPts val="600"/>
                </a:spcBef>
                <a:spcAft>
                  <a:spcPct val="0"/>
                </a:spcAft>
                <a:buClr>
                  <a:srgbClr val="A9A9A9"/>
                </a:buClr>
                <a:buSzPct val="90000"/>
                <a:buFont typeface="Wingdings" charset="2"/>
                <a:buChar char="§"/>
                <a:defRPr sz="1400">
                  <a:solidFill>
                    <a:schemeClr val="tx1"/>
                  </a:solidFill>
                  <a:latin typeface="Arial" charset="0"/>
                </a:defRPr>
              </a:lvl8pPr>
              <a:lvl9pPr marL="3886200" indent="-228600" eaLnBrk="0" fontAlgn="base" hangingPunct="0">
                <a:lnSpc>
                  <a:spcPct val="90000"/>
                </a:lnSpc>
                <a:spcBef>
                  <a:spcPts val="600"/>
                </a:spcBef>
                <a:spcAft>
                  <a:spcPct val="0"/>
                </a:spcAft>
                <a:buClr>
                  <a:srgbClr val="A9A9A9"/>
                </a:buClr>
                <a:buSzPct val="90000"/>
                <a:buFont typeface="Wingdings" charset="2"/>
                <a:buChar char="§"/>
                <a:defRPr sz="1400">
                  <a:solidFill>
                    <a:schemeClr val="tx1"/>
                  </a:solidFill>
                  <a:latin typeface="Arial" charset="0"/>
                </a:defRPr>
              </a:lvl9pPr>
            </a:lstStyle>
            <a:p>
              <a:pPr algn="ctr">
                <a:lnSpc>
                  <a:spcPct val="100000"/>
                </a:lnSpc>
                <a:spcBef>
                  <a:spcPts val="600"/>
                </a:spcBef>
                <a:buClrTx/>
                <a:buSzTx/>
                <a:buNone/>
              </a:pPr>
              <a:r>
                <a:rPr lang="en-US" altLang="en-US" sz="1400" dirty="0">
                  <a:solidFill>
                    <a:srgbClr val="000000"/>
                  </a:solidFill>
                  <a:latin typeface="+mn-lt"/>
                </a:rPr>
                <a:t>1:1</a:t>
              </a:r>
              <a:endParaRPr lang="en-US" altLang="en-US" sz="1400" dirty="0">
                <a:latin typeface="+mn-lt"/>
              </a:endParaRPr>
            </a:p>
          </p:txBody>
        </p:sp>
        <p:sp>
          <p:nvSpPr>
            <p:cNvPr id="15" name="Line 126"/>
            <p:cNvSpPr>
              <a:spLocks noChangeShapeType="1"/>
            </p:cNvSpPr>
            <p:nvPr/>
          </p:nvSpPr>
          <p:spPr bwMode="auto">
            <a:xfrm>
              <a:off x="4163622" y="2900276"/>
              <a:ext cx="457200" cy="0"/>
            </a:xfrm>
            <a:prstGeom prst="line">
              <a:avLst/>
            </a:prstGeom>
            <a:noFill/>
            <a:ln w="19050">
              <a:solidFill>
                <a:schemeClr val="bg1">
                  <a:lumMod val="65000"/>
                </a:schemeClr>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nvGrpSpPr>
            <p:cNvPr id="16" name="Group 15">
              <a:extLst>
                <a:ext uri="{FF2B5EF4-FFF2-40B4-BE49-F238E27FC236}">
                  <a16:creationId xmlns:a16="http://schemas.microsoft.com/office/drawing/2014/main" id="{6D3D80C4-9CB7-9E45-BB5E-0A3B41858772}"/>
                </a:ext>
              </a:extLst>
            </p:cNvPr>
            <p:cNvGrpSpPr/>
            <p:nvPr/>
          </p:nvGrpSpPr>
          <p:grpSpPr>
            <a:xfrm>
              <a:off x="4614739" y="2465537"/>
              <a:ext cx="972950" cy="869479"/>
              <a:chOff x="4455163" y="2561575"/>
              <a:chExt cx="548640" cy="869479"/>
            </a:xfrm>
          </p:grpSpPr>
          <p:sp>
            <p:nvSpPr>
              <p:cNvPr id="17" name="Line 125"/>
              <p:cNvSpPr>
                <a:spLocks noChangeShapeType="1"/>
              </p:cNvSpPr>
              <p:nvPr/>
            </p:nvSpPr>
            <p:spPr bwMode="auto">
              <a:xfrm>
                <a:off x="4455163" y="2561575"/>
                <a:ext cx="548640" cy="0"/>
              </a:xfrm>
              <a:prstGeom prst="line">
                <a:avLst/>
              </a:prstGeom>
              <a:noFill/>
              <a:ln w="19050" cap="sq">
                <a:solidFill>
                  <a:schemeClr val="bg1">
                    <a:lumMod val="65000"/>
                  </a:schemeClr>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 name="Line 127"/>
              <p:cNvSpPr>
                <a:spLocks noChangeShapeType="1"/>
              </p:cNvSpPr>
              <p:nvPr/>
            </p:nvSpPr>
            <p:spPr bwMode="auto">
              <a:xfrm flipH="1">
                <a:off x="4455163" y="2561575"/>
                <a:ext cx="0" cy="869479"/>
              </a:xfrm>
              <a:prstGeom prst="line">
                <a:avLst/>
              </a:prstGeom>
              <a:noFill/>
              <a:ln w="19050" cap="sq">
                <a:solidFill>
                  <a:schemeClr val="bg1">
                    <a:lumMod val="65000"/>
                  </a:schemeClr>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9" name="Line 132"/>
              <p:cNvSpPr>
                <a:spLocks noChangeShapeType="1"/>
              </p:cNvSpPr>
              <p:nvPr/>
            </p:nvSpPr>
            <p:spPr bwMode="auto">
              <a:xfrm flipV="1">
                <a:off x="4455163" y="3431054"/>
                <a:ext cx="548640" cy="0"/>
              </a:xfrm>
              <a:prstGeom prst="line">
                <a:avLst/>
              </a:prstGeom>
              <a:noFill/>
              <a:ln w="19050" cap="sq">
                <a:solidFill>
                  <a:schemeClr val="bg1">
                    <a:lumMod val="65000"/>
                  </a:schemeClr>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sp>
          <p:nvSpPr>
            <p:cNvPr id="20" name="AutoShape 6"/>
            <p:cNvSpPr>
              <a:spLocks noChangeArrowheads="1"/>
            </p:cNvSpPr>
            <p:nvPr/>
          </p:nvSpPr>
          <p:spPr bwMode="auto">
            <a:xfrm>
              <a:off x="818152" y="2305916"/>
              <a:ext cx="3473666" cy="1188720"/>
            </a:xfrm>
            <a:prstGeom prst="rect">
              <a:avLst/>
            </a:prstGeom>
            <a:solidFill>
              <a:schemeClr val="bg1">
                <a:lumMod val="85000"/>
              </a:schemeClr>
            </a:solidFill>
            <a:ln>
              <a:noFill/>
            </a:ln>
            <a:effec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6350">
                <a:spcBef>
                  <a:spcPts val="200"/>
                </a:spcBef>
              </a:pPr>
              <a:r>
                <a:rPr lang="en-US" sz="1600" b="1" dirty="0" err="1">
                  <a:latin typeface="+mn-lt"/>
                </a:rPr>
                <a:t>Estudo</a:t>
              </a:r>
              <a:r>
                <a:rPr lang="en-US" sz="1600" b="1" dirty="0">
                  <a:latin typeface="+mn-lt"/>
                </a:rPr>
                <a:t> 1489</a:t>
              </a:r>
              <a:r>
                <a:rPr lang="en-US" sz="1600" dirty="0">
                  <a:latin typeface="+mn-lt"/>
                </a:rPr>
                <a:t> </a:t>
              </a:r>
            </a:p>
            <a:p>
              <a:pPr marL="230188" indent="-223838">
                <a:spcBef>
                  <a:spcPts val="200"/>
                </a:spcBef>
                <a:buSzPct val="90000"/>
                <a:buFont typeface="Wingdings" panose="05000000000000000000" pitchFamily="2" charset="2"/>
                <a:buChar char="§"/>
              </a:pPr>
              <a:r>
                <a:rPr lang="de-DE" altLang="en-US" sz="1600" dirty="0">
                  <a:latin typeface="+mn-lt"/>
                </a:rPr>
                <a:t>HLA B*5701 negativo</a:t>
              </a:r>
            </a:p>
            <a:p>
              <a:pPr marL="230188" indent="-223838">
                <a:spcBef>
                  <a:spcPts val="200"/>
                </a:spcBef>
                <a:buSzPct val="90000"/>
                <a:buFont typeface="Wingdings" panose="05000000000000000000" pitchFamily="2" charset="2"/>
                <a:buChar char="§"/>
              </a:pPr>
              <a:r>
                <a:rPr lang="de-DE" altLang="en-US" sz="1600" dirty="0">
                  <a:latin typeface="+mn-lt"/>
                </a:rPr>
                <a:t>Negativo para VHB crónica</a:t>
              </a:r>
            </a:p>
            <a:p>
              <a:pPr marL="230188" indent="-223838">
                <a:spcBef>
                  <a:spcPts val="200"/>
                </a:spcBef>
                <a:buSzPct val="90000"/>
                <a:buFont typeface="Wingdings" panose="05000000000000000000" pitchFamily="2" charset="2"/>
                <a:buChar char="§"/>
              </a:pPr>
              <a:r>
                <a:rPr lang="de-DE" altLang="en-US" sz="1600" dirty="0">
                  <a:latin typeface="+mn-lt"/>
                </a:rPr>
                <a:t>eTFG</a:t>
              </a:r>
              <a:r>
                <a:rPr lang="de-DE" altLang="en-US" sz="1600" baseline="-25000" dirty="0">
                  <a:latin typeface="+mn-lt"/>
                </a:rPr>
                <a:t>CG</a:t>
              </a:r>
              <a:r>
                <a:rPr lang="de-DE" altLang="en-US" sz="1600" dirty="0">
                  <a:latin typeface="+mn-lt"/>
                </a:rPr>
                <a:t> ≥50 ml/min</a:t>
              </a:r>
            </a:p>
          </p:txBody>
        </p:sp>
        <p:sp>
          <p:nvSpPr>
            <p:cNvPr id="21" name="TextBox 11"/>
            <p:cNvSpPr txBox="1">
              <a:spLocks noChangeArrowheads="1"/>
            </p:cNvSpPr>
            <p:nvPr/>
          </p:nvSpPr>
          <p:spPr bwMode="auto">
            <a:xfrm>
              <a:off x="6174228" y="1658943"/>
              <a:ext cx="354584"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200" b="1">
                  <a:solidFill>
                    <a:schemeClr val="tx1">
                      <a:lumMod val="50000"/>
                      <a:lumOff val="50000"/>
                    </a:schemeClr>
                  </a:solidFill>
                  <a:latin typeface="+mn-lt"/>
                  <a:ea typeface="ＭＳ Ｐゴシック" pitchFamily="34" charset="-128"/>
                </a:rPr>
                <a:t>48</a:t>
              </a:r>
            </a:p>
          </p:txBody>
        </p:sp>
        <p:sp>
          <p:nvSpPr>
            <p:cNvPr id="22" name="Text Box 23"/>
            <p:cNvSpPr txBox="1">
              <a:spLocks noChangeArrowheads="1"/>
            </p:cNvSpPr>
            <p:nvPr/>
          </p:nvSpPr>
          <p:spPr bwMode="auto">
            <a:xfrm>
              <a:off x="4492708" y="1658943"/>
              <a:ext cx="806632"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altLang="en-US" sz="1200" b="1" dirty="0" err="1">
                  <a:solidFill>
                    <a:schemeClr val="tx1">
                      <a:lumMod val="50000"/>
                      <a:lumOff val="50000"/>
                    </a:schemeClr>
                  </a:solidFill>
                  <a:latin typeface="+mn-lt"/>
                  <a:ea typeface="ＭＳ Ｐゴシック" pitchFamily="34" charset="-128"/>
                </a:rPr>
                <a:t>Semana</a:t>
              </a:r>
              <a:r>
                <a:rPr lang="en-US" altLang="en-US" sz="1200" b="1" dirty="0">
                  <a:solidFill>
                    <a:schemeClr val="tx1">
                      <a:lumMod val="50000"/>
                      <a:lumOff val="50000"/>
                    </a:schemeClr>
                  </a:solidFill>
                  <a:latin typeface="+mn-lt"/>
                  <a:ea typeface="ＭＳ Ｐゴシック" pitchFamily="34" charset="-128"/>
                </a:rPr>
                <a:t> 0</a:t>
              </a:r>
            </a:p>
          </p:txBody>
        </p:sp>
        <p:sp>
          <p:nvSpPr>
            <p:cNvPr id="23" name="Rectangle 6"/>
            <p:cNvSpPr>
              <a:spLocks noChangeArrowheads="1"/>
            </p:cNvSpPr>
            <p:nvPr/>
          </p:nvSpPr>
          <p:spPr bwMode="auto">
            <a:xfrm>
              <a:off x="4608554" y="2277768"/>
              <a:ext cx="458460"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lnSpc>
                  <a:spcPct val="90000"/>
                </a:lnSpc>
                <a:spcBef>
                  <a:spcPts val="1200"/>
                </a:spcBef>
                <a:buClr>
                  <a:srgbClr val="A9A9A9"/>
                </a:buClr>
                <a:buSzPct val="90000"/>
                <a:buFont typeface="Wingdings" charset="2"/>
                <a:buChar char="§"/>
                <a:defRPr sz="2000">
                  <a:solidFill>
                    <a:schemeClr val="tx1"/>
                  </a:solidFill>
                  <a:latin typeface="Arial" charset="0"/>
                </a:defRPr>
              </a:lvl1pPr>
              <a:lvl2pPr marL="742950" indent="-285750">
                <a:lnSpc>
                  <a:spcPct val="90000"/>
                </a:lnSpc>
                <a:spcBef>
                  <a:spcPts val="800"/>
                </a:spcBef>
                <a:buClr>
                  <a:srgbClr val="A9A9A9"/>
                </a:buClr>
                <a:buSzPct val="90000"/>
                <a:buFont typeface="Arial" charset="0"/>
                <a:buChar char="–"/>
                <a:defRPr>
                  <a:solidFill>
                    <a:schemeClr val="tx1"/>
                  </a:solidFill>
                  <a:latin typeface="Arial" charset="0"/>
                </a:defRPr>
              </a:lvl2pPr>
              <a:lvl3pPr marL="1143000" indent="-228600">
                <a:lnSpc>
                  <a:spcPct val="90000"/>
                </a:lnSpc>
                <a:spcBef>
                  <a:spcPts val="600"/>
                </a:spcBef>
                <a:buClr>
                  <a:srgbClr val="A9A9A9"/>
                </a:buClr>
                <a:buSzPct val="90000"/>
                <a:buFont typeface="Wingdings" charset="2"/>
                <a:buChar char="§"/>
                <a:defRPr sz="1600">
                  <a:solidFill>
                    <a:schemeClr val="tx1"/>
                  </a:solidFill>
                  <a:latin typeface="Arial" charset="0"/>
                </a:defRPr>
              </a:lvl3pPr>
              <a:lvl4pPr marL="1600200" indent="-228600">
                <a:lnSpc>
                  <a:spcPct val="90000"/>
                </a:lnSpc>
                <a:spcBef>
                  <a:spcPts val="600"/>
                </a:spcBef>
                <a:buClr>
                  <a:srgbClr val="A9A9A9"/>
                </a:buClr>
                <a:buSzPct val="90000"/>
                <a:buFont typeface="Arial" charset="0"/>
                <a:buChar char="–"/>
                <a:defRPr sz="1400">
                  <a:solidFill>
                    <a:schemeClr val="tx1"/>
                  </a:solidFill>
                  <a:latin typeface="Arial" charset="0"/>
                </a:defRPr>
              </a:lvl4pPr>
              <a:lvl5pPr marL="2057400" indent="-228600">
                <a:lnSpc>
                  <a:spcPct val="90000"/>
                </a:lnSpc>
                <a:spcBef>
                  <a:spcPts val="600"/>
                </a:spcBef>
                <a:buClr>
                  <a:srgbClr val="A9A9A9"/>
                </a:buClr>
                <a:buSzPct val="90000"/>
                <a:buFont typeface="Wingdings" charset="2"/>
                <a:buChar char="§"/>
                <a:defRPr sz="1400">
                  <a:solidFill>
                    <a:schemeClr val="tx1"/>
                  </a:solidFill>
                  <a:latin typeface="Arial" charset="0"/>
                </a:defRPr>
              </a:lvl5pPr>
              <a:lvl6pPr marL="2514600" indent="-228600" eaLnBrk="0" fontAlgn="base" hangingPunct="0">
                <a:lnSpc>
                  <a:spcPct val="90000"/>
                </a:lnSpc>
                <a:spcBef>
                  <a:spcPts val="600"/>
                </a:spcBef>
                <a:spcAft>
                  <a:spcPct val="0"/>
                </a:spcAft>
                <a:buClr>
                  <a:srgbClr val="A9A9A9"/>
                </a:buClr>
                <a:buSzPct val="90000"/>
                <a:buFont typeface="Wingdings" charset="2"/>
                <a:buChar char="§"/>
                <a:defRPr sz="1400">
                  <a:solidFill>
                    <a:schemeClr val="tx1"/>
                  </a:solidFill>
                  <a:latin typeface="Arial" charset="0"/>
                </a:defRPr>
              </a:lvl6pPr>
              <a:lvl7pPr marL="2971800" indent="-228600" eaLnBrk="0" fontAlgn="base" hangingPunct="0">
                <a:lnSpc>
                  <a:spcPct val="90000"/>
                </a:lnSpc>
                <a:spcBef>
                  <a:spcPts val="600"/>
                </a:spcBef>
                <a:spcAft>
                  <a:spcPct val="0"/>
                </a:spcAft>
                <a:buClr>
                  <a:srgbClr val="A9A9A9"/>
                </a:buClr>
                <a:buSzPct val="90000"/>
                <a:buFont typeface="Wingdings" charset="2"/>
                <a:buChar char="§"/>
                <a:defRPr sz="1400">
                  <a:solidFill>
                    <a:schemeClr val="tx1"/>
                  </a:solidFill>
                  <a:latin typeface="Arial" charset="0"/>
                </a:defRPr>
              </a:lvl7pPr>
              <a:lvl8pPr marL="3429000" indent="-228600" eaLnBrk="0" fontAlgn="base" hangingPunct="0">
                <a:lnSpc>
                  <a:spcPct val="90000"/>
                </a:lnSpc>
                <a:spcBef>
                  <a:spcPts val="600"/>
                </a:spcBef>
                <a:spcAft>
                  <a:spcPct val="0"/>
                </a:spcAft>
                <a:buClr>
                  <a:srgbClr val="A9A9A9"/>
                </a:buClr>
                <a:buSzPct val="90000"/>
                <a:buFont typeface="Wingdings" charset="2"/>
                <a:buChar char="§"/>
                <a:defRPr sz="1400">
                  <a:solidFill>
                    <a:schemeClr val="tx1"/>
                  </a:solidFill>
                  <a:latin typeface="Arial" charset="0"/>
                </a:defRPr>
              </a:lvl8pPr>
              <a:lvl9pPr marL="3886200" indent="-228600" eaLnBrk="0" fontAlgn="base" hangingPunct="0">
                <a:lnSpc>
                  <a:spcPct val="90000"/>
                </a:lnSpc>
                <a:spcBef>
                  <a:spcPts val="600"/>
                </a:spcBef>
                <a:spcAft>
                  <a:spcPct val="0"/>
                </a:spcAft>
                <a:buClr>
                  <a:srgbClr val="A9A9A9"/>
                </a:buClr>
                <a:buSzPct val="90000"/>
                <a:buFont typeface="Wingdings" charset="2"/>
                <a:buChar char="§"/>
                <a:defRPr sz="1400">
                  <a:solidFill>
                    <a:schemeClr val="tx1"/>
                  </a:solidFill>
                  <a:latin typeface="Arial" charset="0"/>
                </a:defRPr>
              </a:lvl9pPr>
            </a:lstStyle>
            <a:p>
              <a:pPr algn="ctr">
                <a:lnSpc>
                  <a:spcPct val="100000"/>
                </a:lnSpc>
                <a:spcBef>
                  <a:spcPts val="600"/>
                </a:spcBef>
                <a:buClrTx/>
                <a:buSzTx/>
                <a:buNone/>
              </a:pPr>
              <a:r>
                <a:rPr lang="en-US" altLang="en-US" sz="1400" dirty="0">
                  <a:solidFill>
                    <a:srgbClr val="000000"/>
                  </a:solidFill>
                  <a:latin typeface="+mn-lt"/>
                </a:rPr>
                <a:t>n=314</a:t>
              </a:r>
              <a:endParaRPr lang="en-US" altLang="en-US" sz="1400" dirty="0">
                <a:latin typeface="+mn-lt"/>
              </a:endParaRPr>
            </a:p>
          </p:txBody>
        </p:sp>
        <p:sp>
          <p:nvSpPr>
            <p:cNvPr id="24" name="Rectangle 6"/>
            <p:cNvSpPr>
              <a:spLocks noChangeArrowheads="1"/>
            </p:cNvSpPr>
            <p:nvPr/>
          </p:nvSpPr>
          <p:spPr bwMode="auto">
            <a:xfrm>
              <a:off x="4608554" y="3342707"/>
              <a:ext cx="458460"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lnSpc>
                  <a:spcPct val="90000"/>
                </a:lnSpc>
                <a:spcBef>
                  <a:spcPts val="1200"/>
                </a:spcBef>
                <a:buClr>
                  <a:srgbClr val="A9A9A9"/>
                </a:buClr>
                <a:buSzPct val="90000"/>
                <a:buFont typeface="Wingdings" charset="2"/>
                <a:buChar char="§"/>
                <a:defRPr sz="2000">
                  <a:solidFill>
                    <a:schemeClr val="tx1"/>
                  </a:solidFill>
                  <a:latin typeface="Arial" charset="0"/>
                </a:defRPr>
              </a:lvl1pPr>
              <a:lvl2pPr marL="742950" indent="-285750">
                <a:lnSpc>
                  <a:spcPct val="90000"/>
                </a:lnSpc>
                <a:spcBef>
                  <a:spcPts val="800"/>
                </a:spcBef>
                <a:buClr>
                  <a:srgbClr val="A9A9A9"/>
                </a:buClr>
                <a:buSzPct val="90000"/>
                <a:buFont typeface="Arial" charset="0"/>
                <a:buChar char="–"/>
                <a:defRPr>
                  <a:solidFill>
                    <a:schemeClr val="tx1"/>
                  </a:solidFill>
                  <a:latin typeface="Arial" charset="0"/>
                </a:defRPr>
              </a:lvl2pPr>
              <a:lvl3pPr marL="1143000" indent="-228600">
                <a:lnSpc>
                  <a:spcPct val="90000"/>
                </a:lnSpc>
                <a:spcBef>
                  <a:spcPts val="600"/>
                </a:spcBef>
                <a:buClr>
                  <a:srgbClr val="A9A9A9"/>
                </a:buClr>
                <a:buSzPct val="90000"/>
                <a:buFont typeface="Wingdings" charset="2"/>
                <a:buChar char="§"/>
                <a:defRPr sz="1600">
                  <a:solidFill>
                    <a:schemeClr val="tx1"/>
                  </a:solidFill>
                  <a:latin typeface="Arial" charset="0"/>
                </a:defRPr>
              </a:lvl3pPr>
              <a:lvl4pPr marL="1600200" indent="-228600">
                <a:lnSpc>
                  <a:spcPct val="90000"/>
                </a:lnSpc>
                <a:spcBef>
                  <a:spcPts val="600"/>
                </a:spcBef>
                <a:buClr>
                  <a:srgbClr val="A9A9A9"/>
                </a:buClr>
                <a:buSzPct val="90000"/>
                <a:buFont typeface="Arial" charset="0"/>
                <a:buChar char="–"/>
                <a:defRPr sz="1400">
                  <a:solidFill>
                    <a:schemeClr val="tx1"/>
                  </a:solidFill>
                  <a:latin typeface="Arial" charset="0"/>
                </a:defRPr>
              </a:lvl4pPr>
              <a:lvl5pPr marL="2057400" indent="-228600">
                <a:lnSpc>
                  <a:spcPct val="90000"/>
                </a:lnSpc>
                <a:spcBef>
                  <a:spcPts val="600"/>
                </a:spcBef>
                <a:buClr>
                  <a:srgbClr val="A9A9A9"/>
                </a:buClr>
                <a:buSzPct val="90000"/>
                <a:buFont typeface="Wingdings" charset="2"/>
                <a:buChar char="§"/>
                <a:defRPr sz="1400">
                  <a:solidFill>
                    <a:schemeClr val="tx1"/>
                  </a:solidFill>
                  <a:latin typeface="Arial" charset="0"/>
                </a:defRPr>
              </a:lvl5pPr>
              <a:lvl6pPr marL="2514600" indent="-228600" eaLnBrk="0" fontAlgn="base" hangingPunct="0">
                <a:lnSpc>
                  <a:spcPct val="90000"/>
                </a:lnSpc>
                <a:spcBef>
                  <a:spcPts val="600"/>
                </a:spcBef>
                <a:spcAft>
                  <a:spcPct val="0"/>
                </a:spcAft>
                <a:buClr>
                  <a:srgbClr val="A9A9A9"/>
                </a:buClr>
                <a:buSzPct val="90000"/>
                <a:buFont typeface="Wingdings" charset="2"/>
                <a:buChar char="§"/>
                <a:defRPr sz="1400">
                  <a:solidFill>
                    <a:schemeClr val="tx1"/>
                  </a:solidFill>
                  <a:latin typeface="Arial" charset="0"/>
                </a:defRPr>
              </a:lvl6pPr>
              <a:lvl7pPr marL="2971800" indent="-228600" eaLnBrk="0" fontAlgn="base" hangingPunct="0">
                <a:lnSpc>
                  <a:spcPct val="90000"/>
                </a:lnSpc>
                <a:spcBef>
                  <a:spcPts val="600"/>
                </a:spcBef>
                <a:spcAft>
                  <a:spcPct val="0"/>
                </a:spcAft>
                <a:buClr>
                  <a:srgbClr val="A9A9A9"/>
                </a:buClr>
                <a:buSzPct val="90000"/>
                <a:buFont typeface="Wingdings" charset="2"/>
                <a:buChar char="§"/>
                <a:defRPr sz="1400">
                  <a:solidFill>
                    <a:schemeClr val="tx1"/>
                  </a:solidFill>
                  <a:latin typeface="Arial" charset="0"/>
                </a:defRPr>
              </a:lvl7pPr>
              <a:lvl8pPr marL="3429000" indent="-228600" eaLnBrk="0" fontAlgn="base" hangingPunct="0">
                <a:lnSpc>
                  <a:spcPct val="90000"/>
                </a:lnSpc>
                <a:spcBef>
                  <a:spcPts val="600"/>
                </a:spcBef>
                <a:spcAft>
                  <a:spcPct val="0"/>
                </a:spcAft>
                <a:buClr>
                  <a:srgbClr val="A9A9A9"/>
                </a:buClr>
                <a:buSzPct val="90000"/>
                <a:buFont typeface="Wingdings" charset="2"/>
                <a:buChar char="§"/>
                <a:defRPr sz="1400">
                  <a:solidFill>
                    <a:schemeClr val="tx1"/>
                  </a:solidFill>
                  <a:latin typeface="Arial" charset="0"/>
                </a:defRPr>
              </a:lvl8pPr>
              <a:lvl9pPr marL="3886200" indent="-228600" eaLnBrk="0" fontAlgn="base" hangingPunct="0">
                <a:lnSpc>
                  <a:spcPct val="90000"/>
                </a:lnSpc>
                <a:spcBef>
                  <a:spcPts val="600"/>
                </a:spcBef>
                <a:spcAft>
                  <a:spcPct val="0"/>
                </a:spcAft>
                <a:buClr>
                  <a:srgbClr val="A9A9A9"/>
                </a:buClr>
                <a:buSzPct val="90000"/>
                <a:buFont typeface="Wingdings" charset="2"/>
                <a:buChar char="§"/>
                <a:defRPr sz="1400">
                  <a:solidFill>
                    <a:schemeClr val="tx1"/>
                  </a:solidFill>
                  <a:latin typeface="Arial" charset="0"/>
                </a:defRPr>
              </a:lvl9pPr>
            </a:lstStyle>
            <a:p>
              <a:pPr algn="ctr">
                <a:lnSpc>
                  <a:spcPct val="100000"/>
                </a:lnSpc>
                <a:spcBef>
                  <a:spcPts val="600"/>
                </a:spcBef>
                <a:buClrTx/>
                <a:buSzTx/>
                <a:buNone/>
              </a:pPr>
              <a:r>
                <a:rPr lang="en-US" altLang="en-US" sz="1400" dirty="0">
                  <a:solidFill>
                    <a:srgbClr val="000000"/>
                  </a:solidFill>
                  <a:latin typeface="+mn-lt"/>
                </a:rPr>
                <a:t>n=315</a:t>
              </a:r>
              <a:endParaRPr lang="en-US" altLang="en-US" sz="1400" dirty="0">
                <a:latin typeface="+mn-lt"/>
              </a:endParaRPr>
            </a:p>
          </p:txBody>
        </p:sp>
        <p:sp>
          <p:nvSpPr>
            <p:cNvPr id="25" name="Line 126"/>
            <p:cNvSpPr>
              <a:spLocks noChangeShapeType="1"/>
            </p:cNvSpPr>
            <p:nvPr/>
          </p:nvSpPr>
          <p:spPr bwMode="auto">
            <a:xfrm>
              <a:off x="4163622" y="4984462"/>
              <a:ext cx="457200" cy="0"/>
            </a:xfrm>
            <a:prstGeom prst="line">
              <a:avLst/>
            </a:prstGeom>
            <a:noFill/>
            <a:ln w="19050">
              <a:solidFill>
                <a:schemeClr val="bg1">
                  <a:lumMod val="65000"/>
                </a:schemeClr>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26" name="AutoShape 6"/>
            <p:cNvSpPr>
              <a:spLocks noChangeArrowheads="1"/>
            </p:cNvSpPr>
            <p:nvPr/>
          </p:nvSpPr>
          <p:spPr bwMode="auto">
            <a:xfrm>
              <a:off x="818150" y="4390102"/>
              <a:ext cx="3473667" cy="1188720"/>
            </a:xfrm>
            <a:prstGeom prst="rect">
              <a:avLst/>
            </a:prstGeom>
            <a:solidFill>
              <a:schemeClr val="bg1">
                <a:lumMod val="85000"/>
              </a:schemeClr>
            </a:solidFill>
            <a:ln>
              <a:noFill/>
            </a:ln>
            <a:effec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6350">
                <a:spcBef>
                  <a:spcPts val="200"/>
                </a:spcBef>
              </a:pPr>
              <a:r>
                <a:rPr lang="en-US" sz="1600" b="1" dirty="0" err="1">
                  <a:latin typeface="+mn-lt"/>
                </a:rPr>
                <a:t>Estudo</a:t>
              </a:r>
              <a:r>
                <a:rPr lang="en-US" sz="1600" b="1" dirty="0">
                  <a:latin typeface="+mn-lt"/>
                </a:rPr>
                <a:t> 1490 </a:t>
              </a:r>
              <a:r>
                <a:rPr lang="en-US" sz="1600" dirty="0">
                  <a:latin typeface="+mn-lt"/>
                </a:rPr>
                <a:t> </a:t>
              </a:r>
            </a:p>
            <a:p>
              <a:pPr marL="230188" indent="-223838">
                <a:spcBef>
                  <a:spcPts val="200"/>
                </a:spcBef>
                <a:buSzPct val="90000"/>
                <a:buFont typeface="Wingdings" panose="05000000000000000000" pitchFamily="2" charset="2"/>
                <a:buChar char="§"/>
              </a:pPr>
              <a:r>
                <a:rPr lang="en-US" altLang="en-US" sz="1600" dirty="0" err="1">
                  <a:latin typeface="+mn-lt"/>
                </a:rPr>
                <a:t>Permitida</a:t>
              </a:r>
              <a:r>
                <a:rPr lang="en-US" altLang="en-US" sz="1600" dirty="0">
                  <a:latin typeface="+mn-lt"/>
                </a:rPr>
                <a:t> VHB </a:t>
              </a:r>
              <a:r>
                <a:rPr lang="en-US" altLang="en-US" sz="1600" dirty="0" err="1">
                  <a:latin typeface="+mn-lt"/>
                </a:rPr>
                <a:t>ou</a:t>
              </a:r>
              <a:r>
                <a:rPr lang="en-US" altLang="en-US" sz="1600" dirty="0">
                  <a:latin typeface="+mn-lt"/>
                </a:rPr>
                <a:t> VHC </a:t>
              </a:r>
              <a:r>
                <a:rPr lang="en-US" altLang="en-US" sz="1600" dirty="0" err="1">
                  <a:latin typeface="+mn-lt"/>
                </a:rPr>
                <a:t>crónicas</a:t>
              </a:r>
              <a:endParaRPr lang="en-US" altLang="en-US" sz="1600" dirty="0">
                <a:latin typeface="+mn-lt"/>
              </a:endParaRPr>
            </a:p>
            <a:p>
              <a:pPr marL="230188" indent="-223838">
                <a:spcBef>
                  <a:spcPts val="200"/>
                </a:spcBef>
                <a:buSzPct val="90000"/>
                <a:buFont typeface="Wingdings" panose="05000000000000000000" pitchFamily="2" charset="2"/>
                <a:buChar char="§"/>
              </a:pPr>
              <a:r>
                <a:rPr lang="de-DE" altLang="en-US" sz="1600" dirty="0">
                  <a:latin typeface="+mn-lt"/>
                </a:rPr>
                <a:t>eTFG</a:t>
              </a:r>
              <a:r>
                <a:rPr lang="de-DE" altLang="en-US" sz="1600" baseline="-25000" dirty="0">
                  <a:latin typeface="+mn-lt"/>
                </a:rPr>
                <a:t>CG</a:t>
              </a:r>
              <a:r>
                <a:rPr lang="de-DE" altLang="en-US" sz="1600" dirty="0">
                  <a:latin typeface="+mn-lt"/>
                </a:rPr>
                <a:t> ≥30 ml/min</a:t>
              </a:r>
              <a:endParaRPr lang="en-US" altLang="en-US" sz="1600" dirty="0">
                <a:latin typeface="+mn-lt"/>
              </a:endParaRPr>
            </a:p>
          </p:txBody>
        </p:sp>
        <p:sp>
          <p:nvSpPr>
            <p:cNvPr id="27" name="Rectangle 6"/>
            <p:cNvSpPr>
              <a:spLocks noChangeArrowheads="1"/>
            </p:cNvSpPr>
            <p:nvPr/>
          </p:nvSpPr>
          <p:spPr bwMode="auto">
            <a:xfrm>
              <a:off x="4608554" y="4366678"/>
              <a:ext cx="458460"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lnSpc>
                  <a:spcPct val="90000"/>
                </a:lnSpc>
                <a:spcBef>
                  <a:spcPts val="1200"/>
                </a:spcBef>
                <a:buClr>
                  <a:srgbClr val="A9A9A9"/>
                </a:buClr>
                <a:buSzPct val="90000"/>
                <a:buFont typeface="Wingdings" charset="2"/>
                <a:buChar char="§"/>
                <a:defRPr sz="2000">
                  <a:solidFill>
                    <a:schemeClr val="tx1"/>
                  </a:solidFill>
                  <a:latin typeface="Arial" charset="0"/>
                </a:defRPr>
              </a:lvl1pPr>
              <a:lvl2pPr marL="742950" indent="-285750">
                <a:lnSpc>
                  <a:spcPct val="90000"/>
                </a:lnSpc>
                <a:spcBef>
                  <a:spcPts val="800"/>
                </a:spcBef>
                <a:buClr>
                  <a:srgbClr val="A9A9A9"/>
                </a:buClr>
                <a:buSzPct val="90000"/>
                <a:buFont typeface="Arial" charset="0"/>
                <a:buChar char="–"/>
                <a:defRPr>
                  <a:solidFill>
                    <a:schemeClr val="tx1"/>
                  </a:solidFill>
                  <a:latin typeface="Arial" charset="0"/>
                </a:defRPr>
              </a:lvl2pPr>
              <a:lvl3pPr marL="1143000" indent="-228600">
                <a:lnSpc>
                  <a:spcPct val="90000"/>
                </a:lnSpc>
                <a:spcBef>
                  <a:spcPts val="600"/>
                </a:spcBef>
                <a:buClr>
                  <a:srgbClr val="A9A9A9"/>
                </a:buClr>
                <a:buSzPct val="90000"/>
                <a:buFont typeface="Wingdings" charset="2"/>
                <a:buChar char="§"/>
                <a:defRPr sz="1600">
                  <a:solidFill>
                    <a:schemeClr val="tx1"/>
                  </a:solidFill>
                  <a:latin typeface="Arial" charset="0"/>
                </a:defRPr>
              </a:lvl3pPr>
              <a:lvl4pPr marL="1600200" indent="-228600">
                <a:lnSpc>
                  <a:spcPct val="90000"/>
                </a:lnSpc>
                <a:spcBef>
                  <a:spcPts val="600"/>
                </a:spcBef>
                <a:buClr>
                  <a:srgbClr val="A9A9A9"/>
                </a:buClr>
                <a:buSzPct val="90000"/>
                <a:buFont typeface="Arial" charset="0"/>
                <a:buChar char="–"/>
                <a:defRPr sz="1400">
                  <a:solidFill>
                    <a:schemeClr val="tx1"/>
                  </a:solidFill>
                  <a:latin typeface="Arial" charset="0"/>
                </a:defRPr>
              </a:lvl4pPr>
              <a:lvl5pPr marL="2057400" indent="-228600">
                <a:lnSpc>
                  <a:spcPct val="90000"/>
                </a:lnSpc>
                <a:spcBef>
                  <a:spcPts val="600"/>
                </a:spcBef>
                <a:buClr>
                  <a:srgbClr val="A9A9A9"/>
                </a:buClr>
                <a:buSzPct val="90000"/>
                <a:buFont typeface="Wingdings" charset="2"/>
                <a:buChar char="§"/>
                <a:defRPr sz="1400">
                  <a:solidFill>
                    <a:schemeClr val="tx1"/>
                  </a:solidFill>
                  <a:latin typeface="Arial" charset="0"/>
                </a:defRPr>
              </a:lvl5pPr>
              <a:lvl6pPr marL="2514600" indent="-228600" eaLnBrk="0" fontAlgn="base" hangingPunct="0">
                <a:lnSpc>
                  <a:spcPct val="90000"/>
                </a:lnSpc>
                <a:spcBef>
                  <a:spcPts val="600"/>
                </a:spcBef>
                <a:spcAft>
                  <a:spcPct val="0"/>
                </a:spcAft>
                <a:buClr>
                  <a:srgbClr val="A9A9A9"/>
                </a:buClr>
                <a:buSzPct val="90000"/>
                <a:buFont typeface="Wingdings" charset="2"/>
                <a:buChar char="§"/>
                <a:defRPr sz="1400">
                  <a:solidFill>
                    <a:schemeClr val="tx1"/>
                  </a:solidFill>
                  <a:latin typeface="Arial" charset="0"/>
                </a:defRPr>
              </a:lvl6pPr>
              <a:lvl7pPr marL="2971800" indent="-228600" eaLnBrk="0" fontAlgn="base" hangingPunct="0">
                <a:lnSpc>
                  <a:spcPct val="90000"/>
                </a:lnSpc>
                <a:spcBef>
                  <a:spcPts val="600"/>
                </a:spcBef>
                <a:spcAft>
                  <a:spcPct val="0"/>
                </a:spcAft>
                <a:buClr>
                  <a:srgbClr val="A9A9A9"/>
                </a:buClr>
                <a:buSzPct val="90000"/>
                <a:buFont typeface="Wingdings" charset="2"/>
                <a:buChar char="§"/>
                <a:defRPr sz="1400">
                  <a:solidFill>
                    <a:schemeClr val="tx1"/>
                  </a:solidFill>
                  <a:latin typeface="Arial" charset="0"/>
                </a:defRPr>
              </a:lvl7pPr>
              <a:lvl8pPr marL="3429000" indent="-228600" eaLnBrk="0" fontAlgn="base" hangingPunct="0">
                <a:lnSpc>
                  <a:spcPct val="90000"/>
                </a:lnSpc>
                <a:spcBef>
                  <a:spcPts val="600"/>
                </a:spcBef>
                <a:spcAft>
                  <a:spcPct val="0"/>
                </a:spcAft>
                <a:buClr>
                  <a:srgbClr val="A9A9A9"/>
                </a:buClr>
                <a:buSzPct val="90000"/>
                <a:buFont typeface="Wingdings" charset="2"/>
                <a:buChar char="§"/>
                <a:defRPr sz="1400">
                  <a:solidFill>
                    <a:schemeClr val="tx1"/>
                  </a:solidFill>
                  <a:latin typeface="Arial" charset="0"/>
                </a:defRPr>
              </a:lvl8pPr>
              <a:lvl9pPr marL="3886200" indent="-228600" eaLnBrk="0" fontAlgn="base" hangingPunct="0">
                <a:lnSpc>
                  <a:spcPct val="90000"/>
                </a:lnSpc>
                <a:spcBef>
                  <a:spcPts val="600"/>
                </a:spcBef>
                <a:spcAft>
                  <a:spcPct val="0"/>
                </a:spcAft>
                <a:buClr>
                  <a:srgbClr val="A9A9A9"/>
                </a:buClr>
                <a:buSzPct val="90000"/>
                <a:buFont typeface="Wingdings" charset="2"/>
                <a:buChar char="§"/>
                <a:defRPr sz="1400">
                  <a:solidFill>
                    <a:schemeClr val="tx1"/>
                  </a:solidFill>
                  <a:latin typeface="Arial" charset="0"/>
                </a:defRPr>
              </a:lvl9pPr>
            </a:lstStyle>
            <a:p>
              <a:pPr algn="ctr">
                <a:lnSpc>
                  <a:spcPct val="100000"/>
                </a:lnSpc>
                <a:spcBef>
                  <a:spcPts val="600"/>
                </a:spcBef>
                <a:buClrTx/>
                <a:buSzTx/>
                <a:buNone/>
              </a:pPr>
              <a:r>
                <a:rPr lang="en-US" altLang="en-US" sz="1400" dirty="0">
                  <a:solidFill>
                    <a:srgbClr val="000000"/>
                  </a:solidFill>
                  <a:latin typeface="+mn-lt"/>
                </a:rPr>
                <a:t>n=320</a:t>
              </a:r>
              <a:endParaRPr lang="en-US" altLang="en-US" sz="1400" dirty="0">
                <a:latin typeface="+mn-lt"/>
              </a:endParaRPr>
            </a:p>
          </p:txBody>
        </p:sp>
        <p:sp>
          <p:nvSpPr>
            <p:cNvPr id="28" name="Rectangle 6"/>
            <p:cNvSpPr>
              <a:spLocks noChangeArrowheads="1"/>
            </p:cNvSpPr>
            <p:nvPr/>
          </p:nvSpPr>
          <p:spPr bwMode="auto">
            <a:xfrm>
              <a:off x="4608554" y="5433243"/>
              <a:ext cx="458460"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lnSpc>
                  <a:spcPct val="90000"/>
                </a:lnSpc>
                <a:spcBef>
                  <a:spcPts val="1200"/>
                </a:spcBef>
                <a:buClr>
                  <a:srgbClr val="A9A9A9"/>
                </a:buClr>
                <a:buSzPct val="90000"/>
                <a:buFont typeface="Wingdings" charset="2"/>
                <a:buChar char="§"/>
                <a:defRPr sz="2000">
                  <a:solidFill>
                    <a:schemeClr val="tx1"/>
                  </a:solidFill>
                  <a:latin typeface="Arial" charset="0"/>
                </a:defRPr>
              </a:lvl1pPr>
              <a:lvl2pPr marL="742950" indent="-285750">
                <a:lnSpc>
                  <a:spcPct val="90000"/>
                </a:lnSpc>
                <a:spcBef>
                  <a:spcPts val="800"/>
                </a:spcBef>
                <a:buClr>
                  <a:srgbClr val="A9A9A9"/>
                </a:buClr>
                <a:buSzPct val="90000"/>
                <a:buFont typeface="Arial" charset="0"/>
                <a:buChar char="–"/>
                <a:defRPr>
                  <a:solidFill>
                    <a:schemeClr val="tx1"/>
                  </a:solidFill>
                  <a:latin typeface="Arial" charset="0"/>
                </a:defRPr>
              </a:lvl2pPr>
              <a:lvl3pPr marL="1143000" indent="-228600">
                <a:lnSpc>
                  <a:spcPct val="90000"/>
                </a:lnSpc>
                <a:spcBef>
                  <a:spcPts val="600"/>
                </a:spcBef>
                <a:buClr>
                  <a:srgbClr val="A9A9A9"/>
                </a:buClr>
                <a:buSzPct val="90000"/>
                <a:buFont typeface="Wingdings" charset="2"/>
                <a:buChar char="§"/>
                <a:defRPr sz="1600">
                  <a:solidFill>
                    <a:schemeClr val="tx1"/>
                  </a:solidFill>
                  <a:latin typeface="Arial" charset="0"/>
                </a:defRPr>
              </a:lvl3pPr>
              <a:lvl4pPr marL="1600200" indent="-228600">
                <a:lnSpc>
                  <a:spcPct val="90000"/>
                </a:lnSpc>
                <a:spcBef>
                  <a:spcPts val="600"/>
                </a:spcBef>
                <a:buClr>
                  <a:srgbClr val="A9A9A9"/>
                </a:buClr>
                <a:buSzPct val="90000"/>
                <a:buFont typeface="Arial" charset="0"/>
                <a:buChar char="–"/>
                <a:defRPr sz="1400">
                  <a:solidFill>
                    <a:schemeClr val="tx1"/>
                  </a:solidFill>
                  <a:latin typeface="Arial" charset="0"/>
                </a:defRPr>
              </a:lvl4pPr>
              <a:lvl5pPr marL="2057400" indent="-228600">
                <a:lnSpc>
                  <a:spcPct val="90000"/>
                </a:lnSpc>
                <a:spcBef>
                  <a:spcPts val="600"/>
                </a:spcBef>
                <a:buClr>
                  <a:srgbClr val="A9A9A9"/>
                </a:buClr>
                <a:buSzPct val="90000"/>
                <a:buFont typeface="Wingdings" charset="2"/>
                <a:buChar char="§"/>
                <a:defRPr sz="1400">
                  <a:solidFill>
                    <a:schemeClr val="tx1"/>
                  </a:solidFill>
                  <a:latin typeface="Arial" charset="0"/>
                </a:defRPr>
              </a:lvl5pPr>
              <a:lvl6pPr marL="2514600" indent="-228600" eaLnBrk="0" fontAlgn="base" hangingPunct="0">
                <a:lnSpc>
                  <a:spcPct val="90000"/>
                </a:lnSpc>
                <a:spcBef>
                  <a:spcPts val="600"/>
                </a:spcBef>
                <a:spcAft>
                  <a:spcPct val="0"/>
                </a:spcAft>
                <a:buClr>
                  <a:srgbClr val="A9A9A9"/>
                </a:buClr>
                <a:buSzPct val="90000"/>
                <a:buFont typeface="Wingdings" charset="2"/>
                <a:buChar char="§"/>
                <a:defRPr sz="1400">
                  <a:solidFill>
                    <a:schemeClr val="tx1"/>
                  </a:solidFill>
                  <a:latin typeface="Arial" charset="0"/>
                </a:defRPr>
              </a:lvl6pPr>
              <a:lvl7pPr marL="2971800" indent="-228600" eaLnBrk="0" fontAlgn="base" hangingPunct="0">
                <a:lnSpc>
                  <a:spcPct val="90000"/>
                </a:lnSpc>
                <a:spcBef>
                  <a:spcPts val="600"/>
                </a:spcBef>
                <a:spcAft>
                  <a:spcPct val="0"/>
                </a:spcAft>
                <a:buClr>
                  <a:srgbClr val="A9A9A9"/>
                </a:buClr>
                <a:buSzPct val="90000"/>
                <a:buFont typeface="Wingdings" charset="2"/>
                <a:buChar char="§"/>
                <a:defRPr sz="1400">
                  <a:solidFill>
                    <a:schemeClr val="tx1"/>
                  </a:solidFill>
                  <a:latin typeface="Arial" charset="0"/>
                </a:defRPr>
              </a:lvl7pPr>
              <a:lvl8pPr marL="3429000" indent="-228600" eaLnBrk="0" fontAlgn="base" hangingPunct="0">
                <a:lnSpc>
                  <a:spcPct val="90000"/>
                </a:lnSpc>
                <a:spcBef>
                  <a:spcPts val="600"/>
                </a:spcBef>
                <a:spcAft>
                  <a:spcPct val="0"/>
                </a:spcAft>
                <a:buClr>
                  <a:srgbClr val="A9A9A9"/>
                </a:buClr>
                <a:buSzPct val="90000"/>
                <a:buFont typeface="Wingdings" charset="2"/>
                <a:buChar char="§"/>
                <a:defRPr sz="1400">
                  <a:solidFill>
                    <a:schemeClr val="tx1"/>
                  </a:solidFill>
                  <a:latin typeface="Arial" charset="0"/>
                </a:defRPr>
              </a:lvl8pPr>
              <a:lvl9pPr marL="3886200" indent="-228600" eaLnBrk="0" fontAlgn="base" hangingPunct="0">
                <a:lnSpc>
                  <a:spcPct val="90000"/>
                </a:lnSpc>
                <a:spcBef>
                  <a:spcPts val="600"/>
                </a:spcBef>
                <a:spcAft>
                  <a:spcPct val="0"/>
                </a:spcAft>
                <a:buClr>
                  <a:srgbClr val="A9A9A9"/>
                </a:buClr>
                <a:buSzPct val="90000"/>
                <a:buFont typeface="Wingdings" charset="2"/>
                <a:buChar char="§"/>
                <a:defRPr sz="1400">
                  <a:solidFill>
                    <a:schemeClr val="tx1"/>
                  </a:solidFill>
                  <a:latin typeface="Arial" charset="0"/>
                </a:defRPr>
              </a:lvl9pPr>
            </a:lstStyle>
            <a:p>
              <a:pPr algn="ctr">
                <a:lnSpc>
                  <a:spcPct val="100000"/>
                </a:lnSpc>
                <a:spcBef>
                  <a:spcPts val="600"/>
                </a:spcBef>
                <a:buClrTx/>
                <a:buSzTx/>
                <a:buNone/>
              </a:pPr>
              <a:r>
                <a:rPr lang="en-US" altLang="en-US" sz="1400" dirty="0">
                  <a:solidFill>
                    <a:srgbClr val="000000"/>
                  </a:solidFill>
                  <a:latin typeface="+mn-lt"/>
                </a:rPr>
                <a:t>n=325</a:t>
              </a:r>
              <a:endParaRPr lang="en-US" altLang="en-US" sz="1400" dirty="0">
                <a:latin typeface="+mn-lt"/>
              </a:endParaRPr>
            </a:p>
          </p:txBody>
        </p:sp>
        <p:sp>
          <p:nvSpPr>
            <p:cNvPr id="29" name="Isosceles Triangle 28"/>
            <p:cNvSpPr/>
            <p:nvPr/>
          </p:nvSpPr>
          <p:spPr bwMode="auto">
            <a:xfrm flipV="1">
              <a:off x="6282134" y="1548761"/>
              <a:ext cx="138772" cy="120644"/>
            </a:xfrm>
            <a:prstGeom prst="triangle">
              <a:avLst/>
            </a:prstGeom>
            <a:solidFill>
              <a:schemeClr val="bg1">
                <a:lumMod val="65000"/>
              </a:schemeClr>
            </a:solidFill>
            <a:ln w="25400" cap="flat" cmpd="sng" algn="ctr">
              <a:noFill/>
              <a:prstDash val="solid"/>
            </a:ln>
            <a:effectLst/>
          </p:spPr>
          <p:txBody>
            <a:bodyPr anchor="ctr"/>
            <a:lstStyle/>
            <a:p>
              <a:pPr algn="ctr">
                <a:defRPr/>
              </a:pPr>
              <a:endParaRPr lang="en-US" sz="1200" kern="0">
                <a:solidFill>
                  <a:schemeClr val="bg1">
                    <a:lumMod val="50000"/>
                  </a:schemeClr>
                </a:solidFill>
              </a:endParaRPr>
            </a:p>
          </p:txBody>
        </p:sp>
        <p:sp>
          <p:nvSpPr>
            <p:cNvPr id="30" name="TextBox 29"/>
            <p:cNvSpPr txBox="1"/>
            <p:nvPr/>
          </p:nvSpPr>
          <p:spPr bwMode="auto">
            <a:xfrm>
              <a:off x="5888092" y="1294243"/>
              <a:ext cx="926856" cy="276999"/>
            </a:xfrm>
            <a:prstGeom prst="rect">
              <a:avLst/>
            </a:prstGeom>
            <a:noFill/>
          </p:spPr>
          <p:txBody>
            <a:bodyPr wrap="none">
              <a:spAutoFit/>
            </a:bodyPr>
            <a:lstStyle/>
            <a:p>
              <a:pPr algn="ctr" eaLnBrk="0" hangingPunct="0">
                <a:defRPr/>
              </a:pPr>
              <a:r>
                <a:rPr lang="en-US" sz="1200" b="1" kern="0" dirty="0">
                  <a:solidFill>
                    <a:schemeClr val="tx1">
                      <a:lumMod val="50000"/>
                      <a:lumOff val="50000"/>
                    </a:schemeClr>
                  </a:solidFill>
                </a:rPr>
                <a:t>1° </a:t>
              </a:r>
              <a:r>
                <a:rPr lang="en-US" sz="1200" b="1" i="1" kern="0" dirty="0">
                  <a:solidFill>
                    <a:schemeClr val="tx1">
                      <a:lumMod val="50000"/>
                      <a:lumOff val="50000"/>
                    </a:schemeClr>
                  </a:solidFill>
                </a:rPr>
                <a:t>Endpoint</a:t>
              </a:r>
              <a:endParaRPr lang="en-GB" sz="1200" b="1" i="1" kern="0" dirty="0">
                <a:solidFill>
                  <a:schemeClr val="tx1">
                    <a:lumMod val="50000"/>
                    <a:lumOff val="50000"/>
                  </a:schemeClr>
                </a:solidFill>
              </a:endParaRPr>
            </a:p>
          </p:txBody>
        </p:sp>
        <p:sp>
          <p:nvSpPr>
            <p:cNvPr id="31" name="Content Placeholder 9">
              <a:extLst>
                <a:ext uri="{FF2B5EF4-FFF2-40B4-BE49-F238E27FC236}">
                  <a16:creationId xmlns:a16="http://schemas.microsoft.com/office/drawing/2014/main" id="{6150FF2A-D4CC-294F-A2FE-8CB3F3EBD7D1}"/>
                </a:ext>
              </a:extLst>
            </p:cNvPr>
            <p:cNvSpPr txBox="1">
              <a:spLocks/>
            </p:cNvSpPr>
            <p:nvPr/>
          </p:nvSpPr>
          <p:spPr>
            <a:xfrm>
              <a:off x="818152" y="3619204"/>
              <a:ext cx="3872407" cy="646331"/>
            </a:xfrm>
            <a:prstGeom prst="rect">
              <a:avLst/>
            </a:prstGeom>
          </p:spPr>
          <p:txBody>
            <a:bodyPr vert="horz" wrap="none" lIns="0" tIns="0" rIns="0" bIns="0" rtlCol="0">
              <a:spAutoFit/>
            </a:bodyPr>
            <a:lstStyle>
              <a:lvl1pPr marL="228600" indent="-228600" algn="l" defTabSz="914400" rtl="0" eaLnBrk="1" latinLnBrk="0" hangingPunct="1">
                <a:lnSpc>
                  <a:spcPct val="100000"/>
                </a:lnSpc>
                <a:spcBef>
                  <a:spcPts val="1200"/>
                </a:spcBef>
                <a:buClr>
                  <a:schemeClr val="bg2">
                    <a:lumMod val="75000"/>
                  </a:schemeClr>
                </a:buClr>
                <a:buSzPct val="90000"/>
                <a:buFont typeface="Wingdings" panose="05000000000000000000" pitchFamily="2" charset="2"/>
                <a:buChar char="§"/>
                <a:defRPr sz="2000" kern="1200">
                  <a:solidFill>
                    <a:schemeClr val="tx1"/>
                  </a:solidFill>
                  <a:latin typeface="+mn-lt"/>
                  <a:ea typeface="+mn-ea"/>
                  <a:cs typeface="+mn-cs"/>
                </a:defRPr>
              </a:lvl1pPr>
              <a:lvl2pPr marL="502920" indent="-228600" algn="l" defTabSz="914400" rtl="0" eaLnBrk="1" latinLnBrk="0" hangingPunct="1">
                <a:lnSpc>
                  <a:spcPct val="100000"/>
                </a:lnSpc>
                <a:spcBef>
                  <a:spcPts val="800"/>
                </a:spcBef>
                <a:buClr>
                  <a:schemeClr val="bg2">
                    <a:lumMod val="75000"/>
                  </a:schemeClr>
                </a:buClr>
                <a:buSzPct val="90000"/>
                <a:buFont typeface="Arial" panose="020B0604020202020204"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100000"/>
                </a:lnSpc>
                <a:spcBef>
                  <a:spcPts val="600"/>
                </a:spcBef>
                <a:buClr>
                  <a:schemeClr val="bg2">
                    <a:lumMod val="75000"/>
                  </a:schemeClr>
                </a:buClr>
                <a:buSzPct val="90000"/>
                <a:buFont typeface="Wingdings" panose="05000000000000000000" pitchFamily="2" charset="2"/>
                <a:buChar char="§"/>
                <a:defRPr sz="1600" kern="1200">
                  <a:solidFill>
                    <a:schemeClr val="tx1"/>
                  </a:solidFill>
                  <a:latin typeface="+mn-lt"/>
                  <a:ea typeface="+mn-ea"/>
                  <a:cs typeface="+mn-cs"/>
                </a:defRPr>
              </a:lvl3pPr>
              <a:lvl4pPr marL="960120" indent="-182880" algn="l" defTabSz="914400" rtl="0" eaLnBrk="1" latinLnBrk="0" hangingPunct="1">
                <a:lnSpc>
                  <a:spcPct val="10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4pPr>
              <a:lvl5pPr marL="1188720" indent="-182880" algn="l" defTabSz="914400" rtl="0" eaLnBrk="1" latinLnBrk="0" hangingPunct="1">
                <a:lnSpc>
                  <a:spcPct val="10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9pPr>
            </a:lstStyle>
            <a:p>
              <a:pPr marL="0" indent="0">
                <a:spcBef>
                  <a:spcPts val="0"/>
                </a:spcBef>
                <a:buNone/>
              </a:pPr>
              <a:r>
                <a:rPr lang="en-US" sz="1400" dirty="0" err="1"/>
                <a:t>Critérios</a:t>
              </a:r>
              <a:r>
                <a:rPr lang="en-US" sz="1400" dirty="0"/>
                <a:t> de </a:t>
              </a:r>
              <a:r>
                <a:rPr lang="en-US" sz="1400" dirty="0" err="1"/>
                <a:t>Inclusão</a:t>
              </a:r>
              <a:r>
                <a:rPr lang="en-US" sz="1400" dirty="0"/>
                <a:t> para ambos:</a:t>
              </a:r>
            </a:p>
            <a:p>
              <a:pPr>
                <a:spcBef>
                  <a:spcPts val="0"/>
                </a:spcBef>
                <a:buClr>
                  <a:schemeClr val="tx1"/>
                </a:buClr>
              </a:pPr>
              <a:r>
                <a:rPr lang="en-US" altLang="en-US" sz="1400" dirty="0"/>
                <a:t>Sem </a:t>
              </a:r>
              <a:r>
                <a:rPr lang="en-US" altLang="en-US" sz="1400" dirty="0" err="1"/>
                <a:t>resistência</a:t>
              </a:r>
              <a:r>
                <a:rPr lang="en-US" altLang="en-US" sz="1400" dirty="0"/>
                <a:t> </a:t>
              </a:r>
              <a:r>
                <a:rPr lang="en-US" altLang="en-US" sz="1400" dirty="0" err="1"/>
                <a:t>conhecida</a:t>
              </a:r>
              <a:r>
                <a:rPr lang="en-US" altLang="en-US" sz="1400" dirty="0"/>
                <a:t> a FTC, TAF, ABC, </a:t>
              </a:r>
              <a:r>
                <a:rPr lang="en-US" altLang="en-US" sz="1400" dirty="0" err="1"/>
                <a:t>ou</a:t>
              </a:r>
              <a:r>
                <a:rPr lang="en-US" altLang="en-US" sz="1400" dirty="0"/>
                <a:t> 3TC</a:t>
              </a:r>
            </a:p>
            <a:p>
              <a:pPr>
                <a:spcBef>
                  <a:spcPts val="0"/>
                </a:spcBef>
                <a:buClr>
                  <a:schemeClr val="tx1"/>
                </a:buClr>
              </a:pPr>
              <a:r>
                <a:rPr lang="de-DE" altLang="en-US" sz="1400" dirty="0"/>
                <a:t>ARN VIH-1≥500 c/ml</a:t>
              </a:r>
              <a:endParaRPr lang="en-US" altLang="en-US" sz="1400" kern="0" dirty="0">
                <a:solidFill>
                  <a:prstClr val="black"/>
                </a:solidFill>
              </a:endParaRPr>
            </a:p>
          </p:txBody>
        </p:sp>
        <p:sp>
          <p:nvSpPr>
            <p:cNvPr id="32" name="Rectangle 31"/>
            <p:cNvSpPr/>
            <p:nvPr/>
          </p:nvSpPr>
          <p:spPr>
            <a:xfrm>
              <a:off x="818152" y="1935942"/>
              <a:ext cx="1255408" cy="338554"/>
            </a:xfrm>
            <a:prstGeom prst="rect">
              <a:avLst/>
            </a:prstGeom>
          </p:spPr>
          <p:txBody>
            <a:bodyPr wrap="none" lIns="0">
              <a:spAutoFit/>
            </a:bodyPr>
            <a:lstStyle/>
            <a:p>
              <a:r>
                <a:rPr lang="en-US" sz="1600" b="1" dirty="0" err="1"/>
                <a:t>Adultos</a:t>
              </a:r>
              <a:r>
                <a:rPr lang="en-US" sz="1600" b="1" dirty="0"/>
                <a:t> </a:t>
              </a:r>
              <a:r>
                <a:rPr lang="en-US" sz="1600" b="1" i="1" dirty="0"/>
                <a:t>naïve</a:t>
              </a:r>
            </a:p>
          </p:txBody>
        </p:sp>
        <p:sp>
          <p:nvSpPr>
            <p:cNvPr id="33" name="TextBox 11"/>
            <p:cNvSpPr txBox="1">
              <a:spLocks noChangeArrowheads="1"/>
            </p:cNvSpPr>
            <p:nvPr/>
          </p:nvSpPr>
          <p:spPr bwMode="auto">
            <a:xfrm>
              <a:off x="7401879" y="1658943"/>
              <a:ext cx="354584"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200" b="1">
                  <a:solidFill>
                    <a:schemeClr val="tx1">
                      <a:lumMod val="50000"/>
                      <a:lumOff val="50000"/>
                    </a:schemeClr>
                  </a:solidFill>
                  <a:latin typeface="+mn-lt"/>
                  <a:ea typeface="ＭＳ Ｐゴシック" pitchFamily="34" charset="-128"/>
                </a:rPr>
                <a:t>96</a:t>
              </a:r>
            </a:p>
          </p:txBody>
        </p:sp>
        <p:sp>
          <p:nvSpPr>
            <p:cNvPr id="34" name="Isosceles Triangle 33"/>
            <p:cNvSpPr/>
            <p:nvPr/>
          </p:nvSpPr>
          <p:spPr bwMode="auto">
            <a:xfrm flipV="1">
              <a:off x="8746515" y="1548761"/>
              <a:ext cx="138772" cy="120644"/>
            </a:xfrm>
            <a:prstGeom prst="triangle">
              <a:avLst/>
            </a:prstGeom>
            <a:solidFill>
              <a:schemeClr val="bg1">
                <a:lumMod val="65000"/>
              </a:schemeClr>
            </a:solidFill>
            <a:ln w="25400" cap="flat" cmpd="sng" algn="ctr">
              <a:noFill/>
              <a:prstDash val="solid"/>
            </a:ln>
            <a:effectLst/>
          </p:spPr>
          <p:txBody>
            <a:bodyPr anchor="ctr"/>
            <a:lstStyle/>
            <a:p>
              <a:pPr algn="ctr">
                <a:defRPr/>
              </a:pPr>
              <a:endParaRPr lang="en-US" sz="1200" kern="0">
                <a:solidFill>
                  <a:prstClr val="white"/>
                </a:solidFill>
              </a:endParaRPr>
            </a:p>
          </p:txBody>
        </p:sp>
        <p:sp>
          <p:nvSpPr>
            <p:cNvPr id="35" name="TextBox 34"/>
            <p:cNvSpPr txBox="1"/>
            <p:nvPr/>
          </p:nvSpPr>
          <p:spPr bwMode="auto">
            <a:xfrm>
              <a:off x="8352473" y="1294243"/>
              <a:ext cx="926856" cy="276999"/>
            </a:xfrm>
            <a:prstGeom prst="rect">
              <a:avLst/>
            </a:prstGeom>
            <a:noFill/>
          </p:spPr>
          <p:txBody>
            <a:bodyPr wrap="none">
              <a:spAutoFit/>
            </a:bodyPr>
            <a:lstStyle/>
            <a:p>
              <a:pPr algn="ctr" eaLnBrk="0" hangingPunct="0">
                <a:defRPr/>
              </a:pPr>
              <a:r>
                <a:rPr lang="en-US" sz="1200" b="1" kern="0" dirty="0">
                  <a:solidFill>
                    <a:schemeClr val="tx1">
                      <a:lumMod val="50000"/>
                      <a:lumOff val="50000"/>
                    </a:schemeClr>
                  </a:solidFill>
                </a:rPr>
                <a:t>2° </a:t>
              </a:r>
              <a:r>
                <a:rPr lang="en-US" sz="1200" b="1" i="1" kern="0" dirty="0">
                  <a:solidFill>
                    <a:schemeClr val="tx1">
                      <a:lumMod val="50000"/>
                      <a:lumOff val="50000"/>
                    </a:schemeClr>
                  </a:solidFill>
                </a:rPr>
                <a:t>Endpoint</a:t>
              </a:r>
              <a:endParaRPr lang="en-GB" sz="1200" b="1" i="1" kern="0" dirty="0">
                <a:solidFill>
                  <a:schemeClr val="tx1">
                    <a:lumMod val="50000"/>
                    <a:lumOff val="50000"/>
                  </a:schemeClr>
                </a:solidFill>
              </a:endParaRPr>
            </a:p>
          </p:txBody>
        </p:sp>
        <p:sp>
          <p:nvSpPr>
            <p:cNvPr id="36" name="TextBox 11">
              <a:extLst>
                <a:ext uri="{FF2B5EF4-FFF2-40B4-BE49-F238E27FC236}">
                  <a16:creationId xmlns:a16="http://schemas.microsoft.com/office/drawing/2014/main" id="{4D5F2F80-10A8-46F6-8963-3782F7CB80EA}"/>
                </a:ext>
              </a:extLst>
            </p:cNvPr>
            <p:cNvSpPr txBox="1">
              <a:spLocks noChangeArrowheads="1"/>
            </p:cNvSpPr>
            <p:nvPr/>
          </p:nvSpPr>
          <p:spPr bwMode="auto">
            <a:xfrm>
              <a:off x="8605747" y="1658943"/>
              <a:ext cx="420307"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200" b="1">
                  <a:solidFill>
                    <a:schemeClr val="tx1">
                      <a:lumMod val="50000"/>
                      <a:lumOff val="50000"/>
                    </a:schemeClr>
                  </a:solidFill>
                  <a:latin typeface="+mn-lt"/>
                  <a:ea typeface="ＭＳ Ｐゴシック" pitchFamily="34" charset="-128"/>
                </a:rPr>
                <a:t>144</a:t>
              </a:r>
            </a:p>
          </p:txBody>
        </p:sp>
        <p:sp>
          <p:nvSpPr>
            <p:cNvPr id="37" name="Isosceles Triangle 36">
              <a:extLst>
                <a:ext uri="{FF2B5EF4-FFF2-40B4-BE49-F238E27FC236}">
                  <a16:creationId xmlns:a16="http://schemas.microsoft.com/office/drawing/2014/main" id="{86F517D5-DCAC-4C18-8B3B-A382297265C2}"/>
                </a:ext>
              </a:extLst>
            </p:cNvPr>
            <p:cNvSpPr/>
            <p:nvPr/>
          </p:nvSpPr>
          <p:spPr bwMode="auto">
            <a:xfrm flipV="1">
              <a:off x="7509785" y="1548761"/>
              <a:ext cx="138772" cy="120644"/>
            </a:xfrm>
            <a:prstGeom prst="triangle">
              <a:avLst/>
            </a:prstGeom>
            <a:solidFill>
              <a:schemeClr val="bg1">
                <a:lumMod val="65000"/>
              </a:schemeClr>
            </a:solidFill>
            <a:ln w="25400" cap="flat" cmpd="sng" algn="ctr">
              <a:noFill/>
              <a:prstDash val="solid"/>
            </a:ln>
            <a:effectLst/>
          </p:spPr>
          <p:txBody>
            <a:bodyPr anchor="ctr"/>
            <a:lstStyle/>
            <a:p>
              <a:pPr algn="ctr">
                <a:defRPr/>
              </a:pPr>
              <a:endParaRPr lang="en-US" sz="1200" kern="0">
                <a:solidFill>
                  <a:schemeClr val="bg1">
                    <a:lumMod val="50000"/>
                  </a:schemeClr>
                </a:solidFill>
              </a:endParaRPr>
            </a:p>
          </p:txBody>
        </p:sp>
        <p:sp>
          <p:nvSpPr>
            <p:cNvPr id="38" name="TextBox 37">
              <a:extLst>
                <a:ext uri="{FF2B5EF4-FFF2-40B4-BE49-F238E27FC236}">
                  <a16:creationId xmlns:a16="http://schemas.microsoft.com/office/drawing/2014/main" id="{985AB729-7AFF-4C9F-A530-DF17EC283E91}"/>
                </a:ext>
              </a:extLst>
            </p:cNvPr>
            <p:cNvSpPr txBox="1"/>
            <p:nvPr/>
          </p:nvSpPr>
          <p:spPr bwMode="auto">
            <a:xfrm>
              <a:off x="7115743" y="1294243"/>
              <a:ext cx="926856" cy="276999"/>
            </a:xfrm>
            <a:prstGeom prst="rect">
              <a:avLst/>
            </a:prstGeom>
            <a:noFill/>
          </p:spPr>
          <p:txBody>
            <a:bodyPr wrap="none">
              <a:spAutoFit/>
            </a:bodyPr>
            <a:lstStyle/>
            <a:p>
              <a:pPr algn="ctr" eaLnBrk="0" hangingPunct="0">
                <a:defRPr/>
              </a:pPr>
              <a:r>
                <a:rPr lang="en-US" sz="1200" b="1" kern="0" dirty="0">
                  <a:solidFill>
                    <a:schemeClr val="tx1">
                      <a:lumMod val="50000"/>
                      <a:lumOff val="50000"/>
                    </a:schemeClr>
                  </a:solidFill>
                </a:rPr>
                <a:t>2° </a:t>
              </a:r>
              <a:r>
                <a:rPr lang="en-US" sz="1200" b="1" i="1" kern="0" dirty="0">
                  <a:solidFill>
                    <a:schemeClr val="tx1">
                      <a:lumMod val="50000"/>
                      <a:lumOff val="50000"/>
                    </a:schemeClr>
                  </a:solidFill>
                </a:rPr>
                <a:t>Endpoint</a:t>
              </a:r>
              <a:endParaRPr lang="en-GB" sz="1200" b="1" i="1" kern="0" dirty="0">
                <a:solidFill>
                  <a:schemeClr val="tx1">
                    <a:lumMod val="50000"/>
                    <a:lumOff val="50000"/>
                  </a:schemeClr>
                </a:solidFill>
              </a:endParaRPr>
            </a:p>
          </p:txBody>
        </p:sp>
        <p:sp>
          <p:nvSpPr>
            <p:cNvPr id="39" name="TextBox 11">
              <a:extLst>
                <a:ext uri="{FF2B5EF4-FFF2-40B4-BE49-F238E27FC236}">
                  <a16:creationId xmlns:a16="http://schemas.microsoft.com/office/drawing/2014/main" id="{5A1D0B65-6A81-4943-A9AD-265BAEBEE1F7}"/>
                </a:ext>
              </a:extLst>
            </p:cNvPr>
            <p:cNvSpPr txBox="1">
              <a:spLocks noChangeArrowheads="1"/>
            </p:cNvSpPr>
            <p:nvPr/>
          </p:nvSpPr>
          <p:spPr bwMode="auto">
            <a:xfrm>
              <a:off x="11084133" y="1658943"/>
              <a:ext cx="420307"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200" b="1">
                  <a:solidFill>
                    <a:schemeClr val="tx1">
                      <a:lumMod val="50000"/>
                      <a:lumOff val="50000"/>
                    </a:schemeClr>
                  </a:solidFill>
                  <a:latin typeface="+mn-lt"/>
                  <a:ea typeface="ＭＳ Ｐゴシック" pitchFamily="34" charset="-128"/>
                </a:rPr>
                <a:t>240</a:t>
              </a:r>
            </a:p>
          </p:txBody>
        </p:sp>
        <p:sp>
          <p:nvSpPr>
            <p:cNvPr id="40" name="Isosceles Triangle 39">
              <a:extLst>
                <a:ext uri="{FF2B5EF4-FFF2-40B4-BE49-F238E27FC236}">
                  <a16:creationId xmlns:a16="http://schemas.microsoft.com/office/drawing/2014/main" id="{A6C0F057-9895-4B2A-B499-099BDC420374}"/>
                </a:ext>
              </a:extLst>
            </p:cNvPr>
            <p:cNvSpPr/>
            <p:nvPr/>
          </p:nvSpPr>
          <p:spPr bwMode="auto">
            <a:xfrm flipV="1">
              <a:off x="9986538" y="1538304"/>
              <a:ext cx="138772" cy="120644"/>
            </a:xfrm>
            <a:prstGeom prst="triangle">
              <a:avLst/>
            </a:prstGeom>
            <a:solidFill>
              <a:schemeClr val="bg1">
                <a:lumMod val="65000"/>
              </a:schemeClr>
            </a:solidFill>
            <a:ln w="25400" cap="flat" cmpd="sng" algn="ctr">
              <a:noFill/>
              <a:prstDash val="solid"/>
            </a:ln>
            <a:effectLst/>
          </p:spPr>
          <p:txBody>
            <a:bodyPr anchor="ctr"/>
            <a:lstStyle/>
            <a:p>
              <a:pPr algn="ctr">
                <a:defRPr/>
              </a:pPr>
              <a:endParaRPr lang="en-US" sz="1200" kern="0">
                <a:solidFill>
                  <a:prstClr val="white"/>
                </a:solidFill>
              </a:endParaRPr>
            </a:p>
          </p:txBody>
        </p:sp>
        <p:sp>
          <p:nvSpPr>
            <p:cNvPr id="41" name="TextBox 40">
              <a:extLst>
                <a:ext uri="{FF2B5EF4-FFF2-40B4-BE49-F238E27FC236}">
                  <a16:creationId xmlns:a16="http://schemas.microsoft.com/office/drawing/2014/main" id="{D706D567-5681-4498-B1B7-53FDCB033270}"/>
                </a:ext>
              </a:extLst>
            </p:cNvPr>
            <p:cNvSpPr txBox="1"/>
            <p:nvPr/>
          </p:nvSpPr>
          <p:spPr bwMode="auto">
            <a:xfrm>
              <a:off x="9592496" y="1283786"/>
              <a:ext cx="926856" cy="276999"/>
            </a:xfrm>
            <a:prstGeom prst="rect">
              <a:avLst/>
            </a:prstGeom>
            <a:noFill/>
          </p:spPr>
          <p:txBody>
            <a:bodyPr wrap="none">
              <a:spAutoFit/>
            </a:bodyPr>
            <a:lstStyle/>
            <a:p>
              <a:pPr algn="ctr" eaLnBrk="0" hangingPunct="0">
                <a:defRPr/>
              </a:pPr>
              <a:r>
                <a:rPr lang="en-US" sz="1200" b="1" kern="0" dirty="0">
                  <a:solidFill>
                    <a:schemeClr val="bg1">
                      <a:lumMod val="50000"/>
                    </a:schemeClr>
                  </a:solidFill>
                </a:rPr>
                <a:t>2° </a:t>
              </a:r>
              <a:r>
                <a:rPr lang="en-US" sz="1200" b="1" i="1" kern="0" dirty="0">
                  <a:solidFill>
                    <a:schemeClr val="bg1">
                      <a:lumMod val="50000"/>
                    </a:schemeClr>
                  </a:solidFill>
                </a:rPr>
                <a:t>Endpoint</a:t>
              </a:r>
              <a:endParaRPr lang="en-GB" sz="1200" b="1" i="1" kern="0" dirty="0">
                <a:solidFill>
                  <a:schemeClr val="bg1">
                    <a:lumMod val="50000"/>
                  </a:schemeClr>
                </a:solidFill>
              </a:endParaRPr>
            </a:p>
          </p:txBody>
        </p:sp>
        <p:sp>
          <p:nvSpPr>
            <p:cNvPr id="42" name="TextBox 11">
              <a:extLst>
                <a:ext uri="{FF2B5EF4-FFF2-40B4-BE49-F238E27FC236}">
                  <a16:creationId xmlns:a16="http://schemas.microsoft.com/office/drawing/2014/main" id="{BDAE56E0-E5C8-44F6-881D-64DCADDB1902}"/>
                </a:ext>
              </a:extLst>
            </p:cNvPr>
            <p:cNvSpPr txBox="1">
              <a:spLocks noChangeArrowheads="1"/>
            </p:cNvSpPr>
            <p:nvPr/>
          </p:nvSpPr>
          <p:spPr bwMode="auto">
            <a:xfrm>
              <a:off x="9845770" y="1658943"/>
              <a:ext cx="420307"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200" b="1">
                  <a:solidFill>
                    <a:schemeClr val="bg1">
                      <a:lumMod val="50000"/>
                    </a:schemeClr>
                  </a:solidFill>
                  <a:latin typeface="+mn-lt"/>
                  <a:ea typeface="ＭＳ Ｐゴシック" pitchFamily="34" charset="-128"/>
                </a:rPr>
                <a:t>192</a:t>
              </a:r>
            </a:p>
          </p:txBody>
        </p:sp>
        <p:grpSp>
          <p:nvGrpSpPr>
            <p:cNvPr id="43" name="Group 42">
              <a:extLst>
                <a:ext uri="{FF2B5EF4-FFF2-40B4-BE49-F238E27FC236}">
                  <a16:creationId xmlns:a16="http://schemas.microsoft.com/office/drawing/2014/main" id="{48FBB7F7-61A9-4DE0-A2C8-6C25FC9C62B2}"/>
                </a:ext>
              </a:extLst>
            </p:cNvPr>
            <p:cNvGrpSpPr/>
            <p:nvPr/>
          </p:nvGrpSpPr>
          <p:grpSpPr>
            <a:xfrm rot="10800000">
              <a:off x="8758580" y="2465537"/>
              <a:ext cx="199847" cy="869479"/>
              <a:chOff x="8141811" y="2511608"/>
              <a:chExt cx="1424067" cy="869479"/>
            </a:xfrm>
          </p:grpSpPr>
          <p:sp>
            <p:nvSpPr>
              <p:cNvPr id="44" name="Line 126">
                <a:extLst>
                  <a:ext uri="{FF2B5EF4-FFF2-40B4-BE49-F238E27FC236}">
                    <a16:creationId xmlns:a16="http://schemas.microsoft.com/office/drawing/2014/main" id="{72E98C3B-7938-4D67-976E-51C9EC25B51B}"/>
                  </a:ext>
                </a:extLst>
              </p:cNvPr>
              <p:cNvSpPr>
                <a:spLocks noChangeShapeType="1"/>
              </p:cNvSpPr>
              <p:nvPr/>
            </p:nvSpPr>
            <p:spPr bwMode="auto">
              <a:xfrm>
                <a:off x="8141811" y="2946347"/>
                <a:ext cx="457200" cy="0"/>
              </a:xfrm>
              <a:prstGeom prst="line">
                <a:avLst/>
              </a:prstGeom>
              <a:noFill/>
              <a:ln w="19050" cap="sq">
                <a:solidFill>
                  <a:schemeClr val="bg1">
                    <a:lumMod val="65000"/>
                  </a:schemeClr>
                </a:solidFill>
                <a:round/>
                <a:headEnd/>
                <a:tailEnd type="none"/>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nvGrpSpPr>
              <p:cNvPr id="45" name="Group 44">
                <a:extLst>
                  <a:ext uri="{FF2B5EF4-FFF2-40B4-BE49-F238E27FC236}">
                    <a16:creationId xmlns:a16="http://schemas.microsoft.com/office/drawing/2014/main" id="{FCAD100A-E222-4038-BC0E-2B7977DE0206}"/>
                  </a:ext>
                </a:extLst>
              </p:cNvPr>
              <p:cNvGrpSpPr/>
              <p:nvPr/>
            </p:nvGrpSpPr>
            <p:grpSpPr>
              <a:xfrm>
                <a:off x="8592928" y="2511608"/>
                <a:ext cx="972950" cy="869479"/>
                <a:chOff x="4455163" y="2561575"/>
                <a:chExt cx="548640" cy="869479"/>
              </a:xfrm>
            </p:grpSpPr>
            <p:sp>
              <p:nvSpPr>
                <p:cNvPr id="46" name="Line 125">
                  <a:extLst>
                    <a:ext uri="{FF2B5EF4-FFF2-40B4-BE49-F238E27FC236}">
                      <a16:creationId xmlns:a16="http://schemas.microsoft.com/office/drawing/2014/main" id="{1DDFA832-ABAA-4770-A73E-0A151C9FA150}"/>
                    </a:ext>
                  </a:extLst>
                </p:cNvPr>
                <p:cNvSpPr>
                  <a:spLocks noChangeShapeType="1"/>
                </p:cNvSpPr>
                <p:nvPr/>
              </p:nvSpPr>
              <p:spPr bwMode="auto">
                <a:xfrm>
                  <a:off x="4455163" y="2561575"/>
                  <a:ext cx="548640" cy="0"/>
                </a:xfrm>
                <a:prstGeom prst="line">
                  <a:avLst/>
                </a:prstGeom>
                <a:noFill/>
                <a:ln w="19050" cap="sq">
                  <a:solidFill>
                    <a:schemeClr val="bg1">
                      <a:lumMod val="65000"/>
                    </a:schemeClr>
                  </a:solidFill>
                  <a:round/>
                  <a:headEnd/>
                  <a:tailEnd type="non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47" name="Line 127">
                  <a:extLst>
                    <a:ext uri="{FF2B5EF4-FFF2-40B4-BE49-F238E27FC236}">
                      <a16:creationId xmlns:a16="http://schemas.microsoft.com/office/drawing/2014/main" id="{A2E16090-9C86-49E0-9BEF-462C92309694}"/>
                    </a:ext>
                  </a:extLst>
                </p:cNvPr>
                <p:cNvSpPr>
                  <a:spLocks noChangeShapeType="1"/>
                </p:cNvSpPr>
                <p:nvPr/>
              </p:nvSpPr>
              <p:spPr bwMode="auto">
                <a:xfrm flipH="1">
                  <a:off x="4455163" y="2561575"/>
                  <a:ext cx="0" cy="869479"/>
                </a:xfrm>
                <a:prstGeom prst="line">
                  <a:avLst/>
                </a:prstGeom>
                <a:noFill/>
                <a:ln w="19050" cap="sq">
                  <a:solidFill>
                    <a:schemeClr val="bg1">
                      <a:lumMod val="65000"/>
                    </a:schemeClr>
                  </a:solidFill>
                  <a:round/>
                  <a:headEnd/>
                  <a:tailEnd type="none"/>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48" name="Line 132">
                  <a:extLst>
                    <a:ext uri="{FF2B5EF4-FFF2-40B4-BE49-F238E27FC236}">
                      <a16:creationId xmlns:a16="http://schemas.microsoft.com/office/drawing/2014/main" id="{F9972752-6DC1-4F5E-9A9B-6385A79B92B4}"/>
                    </a:ext>
                  </a:extLst>
                </p:cNvPr>
                <p:cNvSpPr>
                  <a:spLocks noChangeShapeType="1"/>
                </p:cNvSpPr>
                <p:nvPr/>
              </p:nvSpPr>
              <p:spPr bwMode="auto">
                <a:xfrm flipV="1">
                  <a:off x="4455163" y="3431054"/>
                  <a:ext cx="548640" cy="0"/>
                </a:xfrm>
                <a:prstGeom prst="line">
                  <a:avLst/>
                </a:prstGeom>
                <a:noFill/>
                <a:ln w="19050" cap="sq">
                  <a:solidFill>
                    <a:schemeClr val="bg1">
                      <a:lumMod val="65000"/>
                    </a:schemeClr>
                  </a:solidFill>
                  <a:round/>
                  <a:headEnd/>
                  <a:tailEnd type="non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grpSp>
          <p:nvGrpSpPr>
            <p:cNvPr id="49" name="Group 48">
              <a:extLst>
                <a:ext uri="{FF2B5EF4-FFF2-40B4-BE49-F238E27FC236}">
                  <a16:creationId xmlns:a16="http://schemas.microsoft.com/office/drawing/2014/main" id="{51E0D67F-FBC1-4C8E-A8BE-2661C0B69348}"/>
                </a:ext>
              </a:extLst>
            </p:cNvPr>
            <p:cNvGrpSpPr/>
            <p:nvPr/>
          </p:nvGrpSpPr>
          <p:grpSpPr>
            <a:xfrm rot="10800000">
              <a:off x="8758580" y="4549722"/>
              <a:ext cx="199847" cy="869479"/>
              <a:chOff x="8141811" y="2511608"/>
              <a:chExt cx="1424067" cy="869479"/>
            </a:xfrm>
          </p:grpSpPr>
          <p:sp>
            <p:nvSpPr>
              <p:cNvPr id="50" name="Line 126">
                <a:extLst>
                  <a:ext uri="{FF2B5EF4-FFF2-40B4-BE49-F238E27FC236}">
                    <a16:creationId xmlns:a16="http://schemas.microsoft.com/office/drawing/2014/main" id="{F39547FC-2029-4C89-B394-6A4ABC1F5782}"/>
                  </a:ext>
                </a:extLst>
              </p:cNvPr>
              <p:cNvSpPr>
                <a:spLocks noChangeShapeType="1"/>
              </p:cNvSpPr>
              <p:nvPr/>
            </p:nvSpPr>
            <p:spPr bwMode="auto">
              <a:xfrm>
                <a:off x="8141811" y="2946347"/>
                <a:ext cx="457200" cy="0"/>
              </a:xfrm>
              <a:prstGeom prst="line">
                <a:avLst/>
              </a:prstGeom>
              <a:noFill/>
              <a:ln w="19050" cap="sq">
                <a:solidFill>
                  <a:schemeClr val="bg1">
                    <a:lumMod val="65000"/>
                  </a:schemeClr>
                </a:solidFill>
                <a:round/>
                <a:headEnd/>
                <a:tailEnd type="none"/>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nvGrpSpPr>
              <p:cNvPr id="51" name="Group 50">
                <a:extLst>
                  <a:ext uri="{FF2B5EF4-FFF2-40B4-BE49-F238E27FC236}">
                    <a16:creationId xmlns:a16="http://schemas.microsoft.com/office/drawing/2014/main" id="{FBABC069-81F9-481E-8D58-CB1B8928CAB6}"/>
                  </a:ext>
                </a:extLst>
              </p:cNvPr>
              <p:cNvGrpSpPr/>
              <p:nvPr/>
            </p:nvGrpSpPr>
            <p:grpSpPr>
              <a:xfrm>
                <a:off x="8592928" y="2511608"/>
                <a:ext cx="972950" cy="869479"/>
                <a:chOff x="4455163" y="2561575"/>
                <a:chExt cx="548640" cy="869479"/>
              </a:xfrm>
            </p:grpSpPr>
            <p:sp>
              <p:nvSpPr>
                <p:cNvPr id="52" name="Line 125">
                  <a:extLst>
                    <a:ext uri="{FF2B5EF4-FFF2-40B4-BE49-F238E27FC236}">
                      <a16:creationId xmlns:a16="http://schemas.microsoft.com/office/drawing/2014/main" id="{F1E247EF-347E-4273-AD6E-AEEF0392C8E1}"/>
                    </a:ext>
                  </a:extLst>
                </p:cNvPr>
                <p:cNvSpPr>
                  <a:spLocks noChangeShapeType="1"/>
                </p:cNvSpPr>
                <p:nvPr/>
              </p:nvSpPr>
              <p:spPr bwMode="auto">
                <a:xfrm>
                  <a:off x="4455163" y="2561575"/>
                  <a:ext cx="548640" cy="0"/>
                </a:xfrm>
                <a:prstGeom prst="line">
                  <a:avLst/>
                </a:prstGeom>
                <a:noFill/>
                <a:ln w="19050" cap="sq">
                  <a:solidFill>
                    <a:schemeClr val="bg1">
                      <a:lumMod val="65000"/>
                    </a:schemeClr>
                  </a:solidFill>
                  <a:round/>
                  <a:headEnd/>
                  <a:tailEnd type="non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53" name="Line 127">
                  <a:extLst>
                    <a:ext uri="{FF2B5EF4-FFF2-40B4-BE49-F238E27FC236}">
                      <a16:creationId xmlns:a16="http://schemas.microsoft.com/office/drawing/2014/main" id="{D4D54DA9-A4E1-46FA-9287-17A3932E5ED4}"/>
                    </a:ext>
                  </a:extLst>
                </p:cNvPr>
                <p:cNvSpPr>
                  <a:spLocks noChangeShapeType="1"/>
                </p:cNvSpPr>
                <p:nvPr/>
              </p:nvSpPr>
              <p:spPr bwMode="auto">
                <a:xfrm flipH="1">
                  <a:off x="4455163" y="2561575"/>
                  <a:ext cx="0" cy="869479"/>
                </a:xfrm>
                <a:prstGeom prst="line">
                  <a:avLst/>
                </a:prstGeom>
                <a:noFill/>
                <a:ln w="19050" cap="sq">
                  <a:solidFill>
                    <a:schemeClr val="bg1">
                      <a:lumMod val="65000"/>
                    </a:schemeClr>
                  </a:solidFill>
                  <a:round/>
                  <a:headEnd/>
                  <a:tailEnd type="none"/>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54" name="Line 132">
                  <a:extLst>
                    <a:ext uri="{FF2B5EF4-FFF2-40B4-BE49-F238E27FC236}">
                      <a16:creationId xmlns:a16="http://schemas.microsoft.com/office/drawing/2014/main" id="{EA7D33EB-A3A4-47D8-AB22-CD7D7F1A488A}"/>
                    </a:ext>
                  </a:extLst>
                </p:cNvPr>
                <p:cNvSpPr>
                  <a:spLocks noChangeShapeType="1"/>
                </p:cNvSpPr>
                <p:nvPr/>
              </p:nvSpPr>
              <p:spPr bwMode="auto">
                <a:xfrm flipV="1">
                  <a:off x="4455163" y="3431054"/>
                  <a:ext cx="548640" cy="0"/>
                </a:xfrm>
                <a:prstGeom prst="line">
                  <a:avLst/>
                </a:prstGeom>
                <a:noFill/>
                <a:ln w="19050" cap="sq">
                  <a:solidFill>
                    <a:schemeClr val="bg1">
                      <a:lumMod val="65000"/>
                    </a:schemeClr>
                  </a:solidFill>
                  <a:round/>
                  <a:headEnd/>
                  <a:tailEnd type="non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sp>
          <p:nvSpPr>
            <p:cNvPr id="55" name="Freeform 68">
              <a:extLst>
                <a:ext uri="{FF2B5EF4-FFF2-40B4-BE49-F238E27FC236}">
                  <a16:creationId xmlns:a16="http://schemas.microsoft.com/office/drawing/2014/main" id="{C4EE51EF-C9A0-4039-BD4C-237FC6BD579B}"/>
                </a:ext>
              </a:extLst>
            </p:cNvPr>
            <p:cNvSpPr>
              <a:spLocks/>
            </p:cNvSpPr>
            <p:nvPr/>
          </p:nvSpPr>
          <p:spPr bwMode="auto">
            <a:xfrm>
              <a:off x="10057669" y="1896653"/>
              <a:ext cx="1237981" cy="91440"/>
            </a:xfrm>
            <a:custGeom>
              <a:avLst/>
              <a:gdLst>
                <a:gd name="T0" fmla="*/ 108422 w 2663825"/>
                <a:gd name="T1" fmla="*/ 0 h 127000"/>
                <a:gd name="T2" fmla="*/ 108422 w 2663825"/>
                <a:gd name="T3" fmla="*/ 253876 h 127000"/>
                <a:gd name="T4" fmla="*/ 0 w 2663825"/>
                <a:gd name="T5" fmla="*/ 253876 h 127000"/>
                <a:gd name="T6" fmla="*/ 0 w 2663825"/>
                <a:gd name="T7" fmla="*/ 6346 h 127000"/>
                <a:gd name="T8" fmla="*/ 0 60000 65536"/>
                <a:gd name="T9" fmla="*/ 0 60000 65536"/>
                <a:gd name="T10" fmla="*/ 0 60000 65536"/>
                <a:gd name="T11" fmla="*/ 0 60000 65536"/>
                <a:gd name="T12" fmla="*/ 0 w 2663825"/>
                <a:gd name="T13" fmla="*/ 0 h 127000"/>
                <a:gd name="T14" fmla="*/ 2663825 w 2663825"/>
                <a:gd name="T15" fmla="*/ 127000 h 127000"/>
              </a:gdLst>
              <a:ahLst/>
              <a:cxnLst>
                <a:cxn ang="T8">
                  <a:pos x="T0" y="T1"/>
                </a:cxn>
                <a:cxn ang="T9">
                  <a:pos x="T2" y="T3"/>
                </a:cxn>
                <a:cxn ang="T10">
                  <a:pos x="T4" y="T5"/>
                </a:cxn>
                <a:cxn ang="T11">
                  <a:pos x="T6" y="T7"/>
                </a:cxn>
              </a:cxnLst>
              <a:rect l="T12" t="T13" r="T14" b="T15"/>
              <a:pathLst>
                <a:path w="2663825" h="127000">
                  <a:moveTo>
                    <a:pt x="2663825" y="0"/>
                  </a:moveTo>
                  <a:lnTo>
                    <a:pt x="2663825" y="127000"/>
                  </a:lnTo>
                  <a:lnTo>
                    <a:pt x="0" y="127000"/>
                  </a:lnTo>
                  <a:lnTo>
                    <a:pt x="0" y="3175"/>
                  </a:lnTo>
                </a:path>
              </a:pathLst>
            </a:custGeom>
            <a:noFill/>
            <a:ln w="19050" cap="flat" cmpd="sng">
              <a:solidFill>
                <a:schemeClr val="bg1">
                  <a:lumMod val="65000"/>
                </a:schemeClr>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sz="1200"/>
            </a:p>
          </p:txBody>
        </p:sp>
        <p:sp>
          <p:nvSpPr>
            <p:cNvPr id="56" name="Rectangle 10">
              <a:extLst>
                <a:ext uri="{FF2B5EF4-FFF2-40B4-BE49-F238E27FC236}">
                  <a16:creationId xmlns:a16="http://schemas.microsoft.com/office/drawing/2014/main" id="{E0ADF02F-7CAF-4048-A0F5-FED3865ED860}"/>
                </a:ext>
              </a:extLst>
            </p:cNvPr>
            <p:cNvSpPr>
              <a:spLocks noChangeArrowheads="1"/>
            </p:cNvSpPr>
            <p:nvPr/>
          </p:nvSpPr>
          <p:spPr bwMode="gray">
            <a:xfrm>
              <a:off x="8965594" y="2099545"/>
              <a:ext cx="2329084" cy="1601464"/>
            </a:xfrm>
            <a:prstGeom prst="rect">
              <a:avLst/>
            </a:prstGeom>
            <a:solidFill>
              <a:srgbClr val="B4B614"/>
            </a:solidFill>
            <a:ln>
              <a:noFill/>
            </a:ln>
            <a:effectLst/>
          </p:spPr>
          <p:txBody>
            <a:bodyPr lIns="91440" anchor="ctr"/>
            <a:lstStyle>
              <a:lvl1pPr>
                <a:lnSpc>
                  <a:spcPct val="90000"/>
                </a:lnSpc>
                <a:spcBef>
                  <a:spcPts val="1200"/>
                </a:spcBef>
                <a:buClr>
                  <a:srgbClr val="A9A9A9"/>
                </a:buClr>
                <a:buSzPct val="90000"/>
                <a:buFont typeface="Wingdings" charset="2"/>
                <a:buChar char="§"/>
                <a:defRPr sz="2000">
                  <a:solidFill>
                    <a:schemeClr val="tx1"/>
                  </a:solidFill>
                  <a:latin typeface="Arial" charset="0"/>
                </a:defRPr>
              </a:lvl1pPr>
              <a:lvl2pPr marL="742950" indent="-285750">
                <a:lnSpc>
                  <a:spcPct val="90000"/>
                </a:lnSpc>
                <a:spcBef>
                  <a:spcPts val="800"/>
                </a:spcBef>
                <a:buClr>
                  <a:srgbClr val="A9A9A9"/>
                </a:buClr>
                <a:buSzPct val="90000"/>
                <a:buFont typeface="Arial" charset="0"/>
                <a:buChar char="–"/>
                <a:defRPr>
                  <a:solidFill>
                    <a:schemeClr val="tx1"/>
                  </a:solidFill>
                  <a:latin typeface="Arial" charset="0"/>
                </a:defRPr>
              </a:lvl2pPr>
              <a:lvl3pPr marL="1143000" indent="-228600">
                <a:lnSpc>
                  <a:spcPct val="90000"/>
                </a:lnSpc>
                <a:spcBef>
                  <a:spcPts val="600"/>
                </a:spcBef>
                <a:buClr>
                  <a:srgbClr val="A9A9A9"/>
                </a:buClr>
                <a:buSzPct val="90000"/>
                <a:buFont typeface="Wingdings" charset="2"/>
                <a:buChar char="§"/>
                <a:defRPr sz="1600">
                  <a:solidFill>
                    <a:schemeClr val="tx1"/>
                  </a:solidFill>
                  <a:latin typeface="Arial" charset="0"/>
                </a:defRPr>
              </a:lvl3pPr>
              <a:lvl4pPr marL="1600200" indent="-228600">
                <a:lnSpc>
                  <a:spcPct val="90000"/>
                </a:lnSpc>
                <a:spcBef>
                  <a:spcPts val="600"/>
                </a:spcBef>
                <a:buClr>
                  <a:srgbClr val="A9A9A9"/>
                </a:buClr>
                <a:buSzPct val="90000"/>
                <a:buFont typeface="Arial" charset="0"/>
                <a:buChar char="–"/>
                <a:defRPr sz="1400">
                  <a:solidFill>
                    <a:schemeClr val="tx1"/>
                  </a:solidFill>
                  <a:latin typeface="Arial" charset="0"/>
                </a:defRPr>
              </a:lvl4pPr>
              <a:lvl5pPr marL="2057400" indent="-228600">
                <a:lnSpc>
                  <a:spcPct val="90000"/>
                </a:lnSpc>
                <a:spcBef>
                  <a:spcPts val="600"/>
                </a:spcBef>
                <a:buClr>
                  <a:srgbClr val="A9A9A9"/>
                </a:buClr>
                <a:buSzPct val="90000"/>
                <a:buFont typeface="Wingdings" charset="2"/>
                <a:buChar char="§"/>
                <a:defRPr sz="1400">
                  <a:solidFill>
                    <a:schemeClr val="tx1"/>
                  </a:solidFill>
                  <a:latin typeface="Arial" charset="0"/>
                </a:defRPr>
              </a:lvl5pPr>
              <a:lvl6pPr marL="2514600" indent="-228600" eaLnBrk="0" fontAlgn="base" hangingPunct="0">
                <a:lnSpc>
                  <a:spcPct val="90000"/>
                </a:lnSpc>
                <a:spcBef>
                  <a:spcPts val="600"/>
                </a:spcBef>
                <a:spcAft>
                  <a:spcPct val="0"/>
                </a:spcAft>
                <a:buClr>
                  <a:srgbClr val="A9A9A9"/>
                </a:buClr>
                <a:buSzPct val="90000"/>
                <a:buFont typeface="Wingdings" charset="2"/>
                <a:buChar char="§"/>
                <a:defRPr sz="1400">
                  <a:solidFill>
                    <a:schemeClr val="tx1"/>
                  </a:solidFill>
                  <a:latin typeface="Arial" charset="0"/>
                </a:defRPr>
              </a:lvl6pPr>
              <a:lvl7pPr marL="2971800" indent="-228600" eaLnBrk="0" fontAlgn="base" hangingPunct="0">
                <a:lnSpc>
                  <a:spcPct val="90000"/>
                </a:lnSpc>
                <a:spcBef>
                  <a:spcPts val="600"/>
                </a:spcBef>
                <a:spcAft>
                  <a:spcPct val="0"/>
                </a:spcAft>
                <a:buClr>
                  <a:srgbClr val="A9A9A9"/>
                </a:buClr>
                <a:buSzPct val="90000"/>
                <a:buFont typeface="Wingdings" charset="2"/>
                <a:buChar char="§"/>
                <a:defRPr sz="1400">
                  <a:solidFill>
                    <a:schemeClr val="tx1"/>
                  </a:solidFill>
                  <a:latin typeface="Arial" charset="0"/>
                </a:defRPr>
              </a:lvl7pPr>
              <a:lvl8pPr marL="3429000" indent="-228600" eaLnBrk="0" fontAlgn="base" hangingPunct="0">
                <a:lnSpc>
                  <a:spcPct val="90000"/>
                </a:lnSpc>
                <a:spcBef>
                  <a:spcPts val="600"/>
                </a:spcBef>
                <a:spcAft>
                  <a:spcPct val="0"/>
                </a:spcAft>
                <a:buClr>
                  <a:srgbClr val="A9A9A9"/>
                </a:buClr>
                <a:buSzPct val="90000"/>
                <a:buFont typeface="Wingdings" charset="2"/>
                <a:buChar char="§"/>
                <a:defRPr sz="1400">
                  <a:solidFill>
                    <a:schemeClr val="tx1"/>
                  </a:solidFill>
                  <a:latin typeface="Arial" charset="0"/>
                </a:defRPr>
              </a:lvl8pPr>
              <a:lvl9pPr marL="3886200" indent="-228600" eaLnBrk="0" fontAlgn="base" hangingPunct="0">
                <a:lnSpc>
                  <a:spcPct val="90000"/>
                </a:lnSpc>
                <a:spcBef>
                  <a:spcPts val="600"/>
                </a:spcBef>
                <a:spcAft>
                  <a:spcPct val="0"/>
                </a:spcAft>
                <a:buClr>
                  <a:srgbClr val="A9A9A9"/>
                </a:buClr>
                <a:buSzPct val="90000"/>
                <a:buFont typeface="Wingdings" charset="2"/>
                <a:buChar char="§"/>
                <a:defRPr sz="1400">
                  <a:solidFill>
                    <a:schemeClr val="tx1"/>
                  </a:solidFill>
                  <a:latin typeface="Arial" charset="0"/>
                </a:defRPr>
              </a:lvl9pPr>
            </a:lstStyle>
            <a:p>
              <a:pPr algn="ctr" eaLnBrk="1" hangingPunct="1">
                <a:lnSpc>
                  <a:spcPct val="100000"/>
                </a:lnSpc>
                <a:spcBef>
                  <a:spcPct val="0"/>
                </a:spcBef>
                <a:buClrTx/>
                <a:buSzTx/>
                <a:buFont typeface="Times" charset="0"/>
                <a:buNone/>
              </a:pPr>
              <a:r>
                <a:rPr lang="en-US" altLang="en-US" sz="1800" b="1" i="1" dirty="0">
                  <a:solidFill>
                    <a:schemeClr val="bg1"/>
                  </a:solidFill>
                  <a:latin typeface="+mn-lt"/>
                  <a:ea typeface="MS Mincho" charset="-128"/>
                </a:rPr>
                <a:t>Open-label </a:t>
              </a:r>
              <a:r>
                <a:rPr lang="en-US" altLang="en-US" sz="1800" b="1" dirty="0">
                  <a:solidFill>
                    <a:schemeClr val="bg1"/>
                  </a:solidFill>
                  <a:latin typeface="+mn-lt"/>
                  <a:ea typeface="MS Mincho" charset="-128"/>
                </a:rPr>
                <a:t>B/F/TAF</a:t>
              </a:r>
            </a:p>
          </p:txBody>
        </p:sp>
        <p:sp>
          <p:nvSpPr>
            <p:cNvPr id="57" name="Rectangle 10">
              <a:extLst>
                <a:ext uri="{FF2B5EF4-FFF2-40B4-BE49-F238E27FC236}">
                  <a16:creationId xmlns:a16="http://schemas.microsoft.com/office/drawing/2014/main" id="{9E3174B3-EF70-4587-A091-51EDF84473A1}"/>
                </a:ext>
              </a:extLst>
            </p:cNvPr>
            <p:cNvSpPr>
              <a:spLocks noChangeArrowheads="1"/>
            </p:cNvSpPr>
            <p:nvPr/>
          </p:nvSpPr>
          <p:spPr bwMode="gray">
            <a:xfrm>
              <a:off x="8965594" y="4183730"/>
              <a:ext cx="2329084" cy="1601465"/>
            </a:xfrm>
            <a:prstGeom prst="rect">
              <a:avLst/>
            </a:prstGeom>
            <a:solidFill>
              <a:srgbClr val="B4B614"/>
            </a:solidFill>
            <a:ln>
              <a:noFill/>
            </a:ln>
            <a:effectLst/>
          </p:spPr>
          <p:txBody>
            <a:bodyPr lIns="91440" anchor="ctr"/>
            <a:lstStyle>
              <a:lvl1pPr>
                <a:lnSpc>
                  <a:spcPct val="90000"/>
                </a:lnSpc>
                <a:spcBef>
                  <a:spcPts val="1200"/>
                </a:spcBef>
                <a:buClr>
                  <a:srgbClr val="A9A9A9"/>
                </a:buClr>
                <a:buSzPct val="90000"/>
                <a:buFont typeface="Wingdings" charset="2"/>
                <a:buChar char="§"/>
                <a:defRPr sz="2000">
                  <a:solidFill>
                    <a:schemeClr val="tx1"/>
                  </a:solidFill>
                  <a:latin typeface="Arial" charset="0"/>
                </a:defRPr>
              </a:lvl1pPr>
              <a:lvl2pPr marL="742950" indent="-285750">
                <a:lnSpc>
                  <a:spcPct val="90000"/>
                </a:lnSpc>
                <a:spcBef>
                  <a:spcPts val="800"/>
                </a:spcBef>
                <a:buClr>
                  <a:srgbClr val="A9A9A9"/>
                </a:buClr>
                <a:buSzPct val="90000"/>
                <a:buFont typeface="Arial" charset="0"/>
                <a:buChar char="–"/>
                <a:defRPr>
                  <a:solidFill>
                    <a:schemeClr val="tx1"/>
                  </a:solidFill>
                  <a:latin typeface="Arial" charset="0"/>
                </a:defRPr>
              </a:lvl2pPr>
              <a:lvl3pPr marL="1143000" indent="-228600">
                <a:lnSpc>
                  <a:spcPct val="90000"/>
                </a:lnSpc>
                <a:spcBef>
                  <a:spcPts val="600"/>
                </a:spcBef>
                <a:buClr>
                  <a:srgbClr val="A9A9A9"/>
                </a:buClr>
                <a:buSzPct val="90000"/>
                <a:buFont typeface="Wingdings" charset="2"/>
                <a:buChar char="§"/>
                <a:defRPr sz="1600">
                  <a:solidFill>
                    <a:schemeClr val="tx1"/>
                  </a:solidFill>
                  <a:latin typeface="Arial" charset="0"/>
                </a:defRPr>
              </a:lvl3pPr>
              <a:lvl4pPr marL="1600200" indent="-228600">
                <a:lnSpc>
                  <a:spcPct val="90000"/>
                </a:lnSpc>
                <a:spcBef>
                  <a:spcPts val="600"/>
                </a:spcBef>
                <a:buClr>
                  <a:srgbClr val="A9A9A9"/>
                </a:buClr>
                <a:buSzPct val="90000"/>
                <a:buFont typeface="Arial" charset="0"/>
                <a:buChar char="–"/>
                <a:defRPr sz="1400">
                  <a:solidFill>
                    <a:schemeClr val="tx1"/>
                  </a:solidFill>
                  <a:latin typeface="Arial" charset="0"/>
                </a:defRPr>
              </a:lvl4pPr>
              <a:lvl5pPr marL="2057400" indent="-228600">
                <a:lnSpc>
                  <a:spcPct val="90000"/>
                </a:lnSpc>
                <a:spcBef>
                  <a:spcPts val="600"/>
                </a:spcBef>
                <a:buClr>
                  <a:srgbClr val="A9A9A9"/>
                </a:buClr>
                <a:buSzPct val="90000"/>
                <a:buFont typeface="Wingdings" charset="2"/>
                <a:buChar char="§"/>
                <a:defRPr sz="1400">
                  <a:solidFill>
                    <a:schemeClr val="tx1"/>
                  </a:solidFill>
                  <a:latin typeface="Arial" charset="0"/>
                </a:defRPr>
              </a:lvl5pPr>
              <a:lvl6pPr marL="2514600" indent="-228600" eaLnBrk="0" fontAlgn="base" hangingPunct="0">
                <a:lnSpc>
                  <a:spcPct val="90000"/>
                </a:lnSpc>
                <a:spcBef>
                  <a:spcPts val="600"/>
                </a:spcBef>
                <a:spcAft>
                  <a:spcPct val="0"/>
                </a:spcAft>
                <a:buClr>
                  <a:srgbClr val="A9A9A9"/>
                </a:buClr>
                <a:buSzPct val="90000"/>
                <a:buFont typeface="Wingdings" charset="2"/>
                <a:buChar char="§"/>
                <a:defRPr sz="1400">
                  <a:solidFill>
                    <a:schemeClr val="tx1"/>
                  </a:solidFill>
                  <a:latin typeface="Arial" charset="0"/>
                </a:defRPr>
              </a:lvl6pPr>
              <a:lvl7pPr marL="2971800" indent="-228600" eaLnBrk="0" fontAlgn="base" hangingPunct="0">
                <a:lnSpc>
                  <a:spcPct val="90000"/>
                </a:lnSpc>
                <a:spcBef>
                  <a:spcPts val="600"/>
                </a:spcBef>
                <a:spcAft>
                  <a:spcPct val="0"/>
                </a:spcAft>
                <a:buClr>
                  <a:srgbClr val="A9A9A9"/>
                </a:buClr>
                <a:buSzPct val="90000"/>
                <a:buFont typeface="Wingdings" charset="2"/>
                <a:buChar char="§"/>
                <a:defRPr sz="1400">
                  <a:solidFill>
                    <a:schemeClr val="tx1"/>
                  </a:solidFill>
                  <a:latin typeface="Arial" charset="0"/>
                </a:defRPr>
              </a:lvl7pPr>
              <a:lvl8pPr marL="3429000" indent="-228600" eaLnBrk="0" fontAlgn="base" hangingPunct="0">
                <a:lnSpc>
                  <a:spcPct val="90000"/>
                </a:lnSpc>
                <a:spcBef>
                  <a:spcPts val="600"/>
                </a:spcBef>
                <a:spcAft>
                  <a:spcPct val="0"/>
                </a:spcAft>
                <a:buClr>
                  <a:srgbClr val="A9A9A9"/>
                </a:buClr>
                <a:buSzPct val="90000"/>
                <a:buFont typeface="Wingdings" charset="2"/>
                <a:buChar char="§"/>
                <a:defRPr sz="1400">
                  <a:solidFill>
                    <a:schemeClr val="tx1"/>
                  </a:solidFill>
                  <a:latin typeface="Arial" charset="0"/>
                </a:defRPr>
              </a:lvl8pPr>
              <a:lvl9pPr marL="3886200" indent="-228600" eaLnBrk="0" fontAlgn="base" hangingPunct="0">
                <a:lnSpc>
                  <a:spcPct val="90000"/>
                </a:lnSpc>
                <a:spcBef>
                  <a:spcPts val="600"/>
                </a:spcBef>
                <a:spcAft>
                  <a:spcPct val="0"/>
                </a:spcAft>
                <a:buClr>
                  <a:srgbClr val="A9A9A9"/>
                </a:buClr>
                <a:buSzPct val="90000"/>
                <a:buFont typeface="Wingdings" charset="2"/>
                <a:buChar char="§"/>
                <a:defRPr sz="1400">
                  <a:solidFill>
                    <a:schemeClr val="tx1"/>
                  </a:solidFill>
                  <a:latin typeface="Arial" charset="0"/>
                </a:defRPr>
              </a:lvl9pPr>
            </a:lstStyle>
            <a:p>
              <a:pPr algn="ctr" eaLnBrk="1" hangingPunct="1">
                <a:lnSpc>
                  <a:spcPct val="100000"/>
                </a:lnSpc>
                <a:spcBef>
                  <a:spcPct val="0"/>
                </a:spcBef>
                <a:buClrTx/>
                <a:buSzTx/>
                <a:buFont typeface="Times" charset="0"/>
                <a:buNone/>
              </a:pPr>
              <a:r>
                <a:rPr lang="en-US" altLang="en-US" sz="1800" b="1" i="1" dirty="0">
                  <a:solidFill>
                    <a:schemeClr val="bg1"/>
                  </a:solidFill>
                  <a:latin typeface="+mn-lt"/>
                  <a:ea typeface="MS Mincho" charset="-128"/>
                </a:rPr>
                <a:t>Open-label </a:t>
              </a:r>
              <a:r>
                <a:rPr lang="en-US" altLang="en-US" sz="1800" b="1" dirty="0">
                  <a:solidFill>
                    <a:schemeClr val="bg1"/>
                  </a:solidFill>
                  <a:latin typeface="+mn-lt"/>
                  <a:ea typeface="MS Mincho" charset="-128"/>
                </a:rPr>
                <a:t>B/F/TAF</a:t>
              </a:r>
            </a:p>
          </p:txBody>
        </p:sp>
        <p:sp>
          <p:nvSpPr>
            <p:cNvPr id="58" name="Rectangle 10"/>
            <p:cNvSpPr>
              <a:spLocks noChangeArrowheads="1"/>
            </p:cNvSpPr>
            <p:nvPr/>
          </p:nvSpPr>
          <p:spPr bwMode="gray">
            <a:xfrm>
              <a:off x="5113501" y="2969722"/>
              <a:ext cx="3701434" cy="365760"/>
            </a:xfrm>
            <a:prstGeom prst="rect">
              <a:avLst/>
            </a:prstGeom>
            <a:solidFill>
              <a:schemeClr val="tx1"/>
            </a:solidFill>
            <a:ln>
              <a:noFill/>
            </a:ln>
            <a:effectLst/>
          </p:spPr>
          <p:txBody>
            <a:bodyPr lIns="91440" anchor="ctr"/>
            <a:lstStyle>
              <a:lvl1pPr>
                <a:lnSpc>
                  <a:spcPct val="90000"/>
                </a:lnSpc>
                <a:spcBef>
                  <a:spcPts val="1200"/>
                </a:spcBef>
                <a:buClr>
                  <a:srgbClr val="A9A9A9"/>
                </a:buClr>
                <a:buSzPct val="90000"/>
                <a:buFont typeface="Wingdings" charset="2"/>
                <a:buChar char="§"/>
                <a:defRPr sz="2000">
                  <a:solidFill>
                    <a:schemeClr val="tx1"/>
                  </a:solidFill>
                  <a:latin typeface="Arial" charset="0"/>
                </a:defRPr>
              </a:lvl1pPr>
              <a:lvl2pPr marL="742950" indent="-285750">
                <a:lnSpc>
                  <a:spcPct val="90000"/>
                </a:lnSpc>
                <a:spcBef>
                  <a:spcPts val="800"/>
                </a:spcBef>
                <a:buClr>
                  <a:srgbClr val="A9A9A9"/>
                </a:buClr>
                <a:buSzPct val="90000"/>
                <a:buFont typeface="Arial" charset="0"/>
                <a:buChar char="–"/>
                <a:defRPr>
                  <a:solidFill>
                    <a:schemeClr val="tx1"/>
                  </a:solidFill>
                  <a:latin typeface="Arial" charset="0"/>
                </a:defRPr>
              </a:lvl2pPr>
              <a:lvl3pPr marL="1143000" indent="-228600">
                <a:lnSpc>
                  <a:spcPct val="90000"/>
                </a:lnSpc>
                <a:spcBef>
                  <a:spcPts val="600"/>
                </a:spcBef>
                <a:buClr>
                  <a:srgbClr val="A9A9A9"/>
                </a:buClr>
                <a:buSzPct val="90000"/>
                <a:buFont typeface="Wingdings" charset="2"/>
                <a:buChar char="§"/>
                <a:defRPr sz="1600">
                  <a:solidFill>
                    <a:schemeClr val="tx1"/>
                  </a:solidFill>
                  <a:latin typeface="Arial" charset="0"/>
                </a:defRPr>
              </a:lvl3pPr>
              <a:lvl4pPr marL="1600200" indent="-228600">
                <a:lnSpc>
                  <a:spcPct val="90000"/>
                </a:lnSpc>
                <a:spcBef>
                  <a:spcPts val="600"/>
                </a:spcBef>
                <a:buClr>
                  <a:srgbClr val="A9A9A9"/>
                </a:buClr>
                <a:buSzPct val="90000"/>
                <a:buFont typeface="Arial" charset="0"/>
                <a:buChar char="–"/>
                <a:defRPr sz="1400">
                  <a:solidFill>
                    <a:schemeClr val="tx1"/>
                  </a:solidFill>
                  <a:latin typeface="Arial" charset="0"/>
                </a:defRPr>
              </a:lvl4pPr>
              <a:lvl5pPr marL="2057400" indent="-228600">
                <a:lnSpc>
                  <a:spcPct val="90000"/>
                </a:lnSpc>
                <a:spcBef>
                  <a:spcPts val="600"/>
                </a:spcBef>
                <a:buClr>
                  <a:srgbClr val="A9A9A9"/>
                </a:buClr>
                <a:buSzPct val="90000"/>
                <a:buFont typeface="Wingdings" charset="2"/>
                <a:buChar char="§"/>
                <a:defRPr sz="1400">
                  <a:solidFill>
                    <a:schemeClr val="tx1"/>
                  </a:solidFill>
                  <a:latin typeface="Arial" charset="0"/>
                </a:defRPr>
              </a:lvl5pPr>
              <a:lvl6pPr marL="2514600" indent="-228600" eaLnBrk="0" fontAlgn="base" hangingPunct="0">
                <a:lnSpc>
                  <a:spcPct val="90000"/>
                </a:lnSpc>
                <a:spcBef>
                  <a:spcPts val="600"/>
                </a:spcBef>
                <a:spcAft>
                  <a:spcPct val="0"/>
                </a:spcAft>
                <a:buClr>
                  <a:srgbClr val="A9A9A9"/>
                </a:buClr>
                <a:buSzPct val="90000"/>
                <a:buFont typeface="Wingdings" charset="2"/>
                <a:buChar char="§"/>
                <a:defRPr sz="1400">
                  <a:solidFill>
                    <a:schemeClr val="tx1"/>
                  </a:solidFill>
                  <a:latin typeface="Arial" charset="0"/>
                </a:defRPr>
              </a:lvl6pPr>
              <a:lvl7pPr marL="2971800" indent="-228600" eaLnBrk="0" fontAlgn="base" hangingPunct="0">
                <a:lnSpc>
                  <a:spcPct val="90000"/>
                </a:lnSpc>
                <a:spcBef>
                  <a:spcPts val="600"/>
                </a:spcBef>
                <a:spcAft>
                  <a:spcPct val="0"/>
                </a:spcAft>
                <a:buClr>
                  <a:srgbClr val="A9A9A9"/>
                </a:buClr>
                <a:buSzPct val="90000"/>
                <a:buFont typeface="Wingdings" charset="2"/>
                <a:buChar char="§"/>
                <a:defRPr sz="1400">
                  <a:solidFill>
                    <a:schemeClr val="tx1"/>
                  </a:solidFill>
                  <a:latin typeface="Arial" charset="0"/>
                </a:defRPr>
              </a:lvl7pPr>
              <a:lvl8pPr marL="3429000" indent="-228600" eaLnBrk="0" fontAlgn="base" hangingPunct="0">
                <a:lnSpc>
                  <a:spcPct val="90000"/>
                </a:lnSpc>
                <a:spcBef>
                  <a:spcPts val="600"/>
                </a:spcBef>
                <a:spcAft>
                  <a:spcPct val="0"/>
                </a:spcAft>
                <a:buClr>
                  <a:srgbClr val="A9A9A9"/>
                </a:buClr>
                <a:buSzPct val="90000"/>
                <a:buFont typeface="Wingdings" charset="2"/>
                <a:buChar char="§"/>
                <a:defRPr sz="1400">
                  <a:solidFill>
                    <a:schemeClr val="tx1"/>
                  </a:solidFill>
                  <a:latin typeface="Arial" charset="0"/>
                </a:defRPr>
              </a:lvl8pPr>
              <a:lvl9pPr marL="3886200" indent="-228600" eaLnBrk="0" fontAlgn="base" hangingPunct="0">
                <a:lnSpc>
                  <a:spcPct val="90000"/>
                </a:lnSpc>
                <a:spcBef>
                  <a:spcPts val="600"/>
                </a:spcBef>
                <a:spcAft>
                  <a:spcPct val="0"/>
                </a:spcAft>
                <a:buClr>
                  <a:srgbClr val="A9A9A9"/>
                </a:buClr>
                <a:buSzPct val="90000"/>
                <a:buFont typeface="Wingdings" charset="2"/>
                <a:buChar char="§"/>
                <a:defRPr sz="1400">
                  <a:solidFill>
                    <a:schemeClr val="tx1"/>
                  </a:solidFill>
                  <a:latin typeface="Arial" charset="0"/>
                </a:defRPr>
              </a:lvl9pPr>
            </a:lstStyle>
            <a:p>
              <a:pPr algn="ctr">
                <a:lnSpc>
                  <a:spcPct val="100000"/>
                </a:lnSpc>
                <a:buNone/>
                <a:defRPr/>
              </a:pPr>
              <a:r>
                <a:rPr lang="en-US" altLang="en-US" sz="1800" b="1" dirty="0">
                  <a:solidFill>
                    <a:schemeClr val="bg1"/>
                  </a:solidFill>
                  <a:latin typeface="+mn-lt"/>
                  <a:ea typeface="MS Mincho" panose="02020609040205080304" pitchFamily="49" charset="-128"/>
                </a:rPr>
                <a:t>DTG/ABC/3TC </a:t>
              </a:r>
              <a:r>
                <a:rPr lang="en-US" altLang="en-US" sz="1800" b="1" dirty="0" err="1">
                  <a:solidFill>
                    <a:schemeClr val="bg1"/>
                  </a:solidFill>
                  <a:latin typeface="+mn-lt"/>
                  <a:ea typeface="MS Mincho" panose="02020609040205080304" pitchFamily="49" charset="-128"/>
                </a:rPr>
                <a:t>qd</a:t>
              </a:r>
              <a:endParaRPr lang="en-US" altLang="en-US" sz="1800" b="1" dirty="0">
                <a:solidFill>
                  <a:schemeClr val="bg1"/>
                </a:solidFill>
                <a:latin typeface="+mn-lt"/>
              </a:endParaRPr>
            </a:p>
          </p:txBody>
        </p:sp>
        <p:sp>
          <p:nvSpPr>
            <p:cNvPr id="59" name="Rectangle 60"/>
            <p:cNvSpPr>
              <a:spLocks noChangeArrowheads="1"/>
            </p:cNvSpPr>
            <p:nvPr/>
          </p:nvSpPr>
          <p:spPr bwMode="gray">
            <a:xfrm>
              <a:off x="5113501" y="2464702"/>
              <a:ext cx="3701434" cy="365760"/>
            </a:xfrm>
            <a:prstGeom prst="rect">
              <a:avLst/>
            </a:prstGeom>
            <a:solidFill>
              <a:schemeClr val="bg1">
                <a:lumMod val="85000"/>
              </a:schemeClr>
            </a:solidFill>
            <a:ln w="19050">
              <a:noFill/>
              <a:round/>
              <a:headEnd/>
              <a:tailEnd/>
            </a:ln>
            <a:effectLst/>
          </p:spPr>
          <p:txBody>
            <a:bodyPr lIns="91440"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buFont typeface="Times" panose="02020603050405020304" pitchFamily="18" charset="0"/>
                <a:buNone/>
                <a:defRPr/>
              </a:pPr>
              <a:r>
                <a:rPr lang="en-US" altLang="en-US" b="1" dirty="0">
                  <a:latin typeface="+mn-lt"/>
                  <a:ea typeface="MS Mincho" panose="02020609040205080304" pitchFamily="49" charset="-128"/>
                </a:rPr>
                <a:t>DTG/ABC/3TC placebo </a:t>
              </a:r>
              <a:r>
                <a:rPr lang="en-US" altLang="en-US" b="1" dirty="0" err="1">
                  <a:latin typeface="+mn-lt"/>
                  <a:ea typeface="MS Mincho" panose="02020609040205080304" pitchFamily="49" charset="-128"/>
                </a:rPr>
                <a:t>qd</a:t>
              </a:r>
              <a:endParaRPr lang="en-US" altLang="en-US" b="1" dirty="0">
                <a:latin typeface="+mn-lt"/>
              </a:endParaRPr>
            </a:p>
          </p:txBody>
        </p:sp>
        <p:sp>
          <p:nvSpPr>
            <p:cNvPr id="60" name="Rectangle 60"/>
            <p:cNvSpPr>
              <a:spLocks noChangeArrowheads="1"/>
            </p:cNvSpPr>
            <p:nvPr/>
          </p:nvSpPr>
          <p:spPr bwMode="gray">
            <a:xfrm>
              <a:off x="5113501" y="3335250"/>
              <a:ext cx="3701434" cy="365760"/>
            </a:xfrm>
            <a:prstGeom prst="rect">
              <a:avLst/>
            </a:prstGeom>
            <a:solidFill>
              <a:schemeClr val="bg1">
                <a:lumMod val="85000"/>
              </a:schemeClr>
            </a:solidFill>
            <a:ln w="19050">
              <a:noFill/>
              <a:round/>
              <a:headEnd/>
              <a:tailEnd/>
            </a:ln>
            <a:effectLst/>
          </p:spPr>
          <p:txBody>
            <a:bodyPr lIns="91440"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ClrTx/>
                <a:buSzTx/>
                <a:buFont typeface="Times" charset="0"/>
                <a:buNone/>
              </a:pPr>
              <a:r>
                <a:rPr lang="en-US" altLang="en-US" b="1" dirty="0">
                  <a:latin typeface="+mn-lt"/>
                  <a:ea typeface="MS Mincho" panose="02020609040205080304" pitchFamily="49" charset="-128"/>
                  <a:cs typeface="+mn-cs"/>
                </a:rPr>
                <a:t>B/F/TAF placebo </a:t>
              </a:r>
              <a:r>
                <a:rPr lang="en-US" altLang="en-US" b="1" dirty="0" err="1">
                  <a:latin typeface="+mn-lt"/>
                  <a:ea typeface="MS Mincho" panose="02020609040205080304" pitchFamily="49" charset="-128"/>
                  <a:cs typeface="+mn-cs"/>
                </a:rPr>
                <a:t>qd</a:t>
              </a:r>
              <a:endParaRPr lang="en-US" altLang="en-US" b="1" dirty="0">
                <a:latin typeface="+mn-lt"/>
                <a:ea typeface="MS Mincho" panose="02020609040205080304" pitchFamily="49" charset="-128"/>
                <a:cs typeface="+mn-cs"/>
              </a:endParaRPr>
            </a:p>
          </p:txBody>
        </p:sp>
        <p:sp>
          <p:nvSpPr>
            <p:cNvPr id="61" name="Rectangle 10"/>
            <p:cNvSpPr>
              <a:spLocks noChangeArrowheads="1"/>
            </p:cNvSpPr>
            <p:nvPr/>
          </p:nvSpPr>
          <p:spPr bwMode="gray">
            <a:xfrm>
              <a:off x="5113501" y="5053908"/>
              <a:ext cx="3701434" cy="365760"/>
            </a:xfrm>
            <a:prstGeom prst="rect">
              <a:avLst/>
            </a:prstGeom>
            <a:solidFill>
              <a:schemeClr val="tx1">
                <a:lumMod val="50000"/>
                <a:lumOff val="50000"/>
              </a:schemeClr>
            </a:solidFill>
            <a:ln>
              <a:noFill/>
            </a:ln>
            <a:effectLst/>
          </p:spPr>
          <p:txBody>
            <a:bodyPr lIns="91440" anchor="ctr"/>
            <a:lstStyle>
              <a:lvl1pPr>
                <a:lnSpc>
                  <a:spcPct val="90000"/>
                </a:lnSpc>
                <a:spcBef>
                  <a:spcPts val="1200"/>
                </a:spcBef>
                <a:buClr>
                  <a:srgbClr val="A9A9A9"/>
                </a:buClr>
                <a:buSzPct val="90000"/>
                <a:buFont typeface="Wingdings" charset="2"/>
                <a:buChar char="§"/>
                <a:defRPr sz="2000">
                  <a:solidFill>
                    <a:schemeClr val="tx1"/>
                  </a:solidFill>
                  <a:latin typeface="Arial" charset="0"/>
                </a:defRPr>
              </a:lvl1pPr>
              <a:lvl2pPr marL="742950" indent="-285750">
                <a:lnSpc>
                  <a:spcPct val="90000"/>
                </a:lnSpc>
                <a:spcBef>
                  <a:spcPts val="800"/>
                </a:spcBef>
                <a:buClr>
                  <a:srgbClr val="A9A9A9"/>
                </a:buClr>
                <a:buSzPct val="90000"/>
                <a:buFont typeface="Arial" charset="0"/>
                <a:buChar char="–"/>
                <a:defRPr>
                  <a:solidFill>
                    <a:schemeClr val="tx1"/>
                  </a:solidFill>
                  <a:latin typeface="Arial" charset="0"/>
                </a:defRPr>
              </a:lvl2pPr>
              <a:lvl3pPr marL="1143000" indent="-228600">
                <a:lnSpc>
                  <a:spcPct val="90000"/>
                </a:lnSpc>
                <a:spcBef>
                  <a:spcPts val="600"/>
                </a:spcBef>
                <a:buClr>
                  <a:srgbClr val="A9A9A9"/>
                </a:buClr>
                <a:buSzPct val="90000"/>
                <a:buFont typeface="Wingdings" charset="2"/>
                <a:buChar char="§"/>
                <a:defRPr sz="1600">
                  <a:solidFill>
                    <a:schemeClr val="tx1"/>
                  </a:solidFill>
                  <a:latin typeface="Arial" charset="0"/>
                </a:defRPr>
              </a:lvl3pPr>
              <a:lvl4pPr marL="1600200" indent="-228600">
                <a:lnSpc>
                  <a:spcPct val="90000"/>
                </a:lnSpc>
                <a:spcBef>
                  <a:spcPts val="600"/>
                </a:spcBef>
                <a:buClr>
                  <a:srgbClr val="A9A9A9"/>
                </a:buClr>
                <a:buSzPct val="90000"/>
                <a:buFont typeface="Arial" charset="0"/>
                <a:buChar char="–"/>
                <a:defRPr sz="1400">
                  <a:solidFill>
                    <a:schemeClr val="tx1"/>
                  </a:solidFill>
                  <a:latin typeface="Arial" charset="0"/>
                </a:defRPr>
              </a:lvl4pPr>
              <a:lvl5pPr marL="2057400" indent="-228600">
                <a:lnSpc>
                  <a:spcPct val="90000"/>
                </a:lnSpc>
                <a:spcBef>
                  <a:spcPts val="600"/>
                </a:spcBef>
                <a:buClr>
                  <a:srgbClr val="A9A9A9"/>
                </a:buClr>
                <a:buSzPct val="90000"/>
                <a:buFont typeface="Wingdings" charset="2"/>
                <a:buChar char="§"/>
                <a:defRPr sz="1400">
                  <a:solidFill>
                    <a:schemeClr val="tx1"/>
                  </a:solidFill>
                  <a:latin typeface="Arial" charset="0"/>
                </a:defRPr>
              </a:lvl5pPr>
              <a:lvl6pPr marL="2514600" indent="-228600" eaLnBrk="0" fontAlgn="base" hangingPunct="0">
                <a:lnSpc>
                  <a:spcPct val="90000"/>
                </a:lnSpc>
                <a:spcBef>
                  <a:spcPts val="600"/>
                </a:spcBef>
                <a:spcAft>
                  <a:spcPct val="0"/>
                </a:spcAft>
                <a:buClr>
                  <a:srgbClr val="A9A9A9"/>
                </a:buClr>
                <a:buSzPct val="90000"/>
                <a:buFont typeface="Wingdings" charset="2"/>
                <a:buChar char="§"/>
                <a:defRPr sz="1400">
                  <a:solidFill>
                    <a:schemeClr val="tx1"/>
                  </a:solidFill>
                  <a:latin typeface="Arial" charset="0"/>
                </a:defRPr>
              </a:lvl6pPr>
              <a:lvl7pPr marL="2971800" indent="-228600" eaLnBrk="0" fontAlgn="base" hangingPunct="0">
                <a:lnSpc>
                  <a:spcPct val="90000"/>
                </a:lnSpc>
                <a:spcBef>
                  <a:spcPts val="600"/>
                </a:spcBef>
                <a:spcAft>
                  <a:spcPct val="0"/>
                </a:spcAft>
                <a:buClr>
                  <a:srgbClr val="A9A9A9"/>
                </a:buClr>
                <a:buSzPct val="90000"/>
                <a:buFont typeface="Wingdings" charset="2"/>
                <a:buChar char="§"/>
                <a:defRPr sz="1400">
                  <a:solidFill>
                    <a:schemeClr val="tx1"/>
                  </a:solidFill>
                  <a:latin typeface="Arial" charset="0"/>
                </a:defRPr>
              </a:lvl7pPr>
              <a:lvl8pPr marL="3429000" indent="-228600" eaLnBrk="0" fontAlgn="base" hangingPunct="0">
                <a:lnSpc>
                  <a:spcPct val="90000"/>
                </a:lnSpc>
                <a:spcBef>
                  <a:spcPts val="600"/>
                </a:spcBef>
                <a:spcAft>
                  <a:spcPct val="0"/>
                </a:spcAft>
                <a:buClr>
                  <a:srgbClr val="A9A9A9"/>
                </a:buClr>
                <a:buSzPct val="90000"/>
                <a:buFont typeface="Wingdings" charset="2"/>
                <a:buChar char="§"/>
                <a:defRPr sz="1400">
                  <a:solidFill>
                    <a:schemeClr val="tx1"/>
                  </a:solidFill>
                  <a:latin typeface="Arial" charset="0"/>
                </a:defRPr>
              </a:lvl8pPr>
              <a:lvl9pPr marL="3886200" indent="-228600" eaLnBrk="0" fontAlgn="base" hangingPunct="0">
                <a:lnSpc>
                  <a:spcPct val="90000"/>
                </a:lnSpc>
                <a:spcBef>
                  <a:spcPts val="600"/>
                </a:spcBef>
                <a:spcAft>
                  <a:spcPct val="0"/>
                </a:spcAft>
                <a:buClr>
                  <a:srgbClr val="A9A9A9"/>
                </a:buClr>
                <a:buSzPct val="90000"/>
                <a:buFont typeface="Wingdings" charset="2"/>
                <a:buChar char="§"/>
                <a:defRPr sz="1400">
                  <a:solidFill>
                    <a:schemeClr val="tx1"/>
                  </a:solidFill>
                  <a:latin typeface="Arial" charset="0"/>
                </a:defRPr>
              </a:lvl9pPr>
            </a:lstStyle>
            <a:p>
              <a:pPr algn="ctr">
                <a:lnSpc>
                  <a:spcPct val="100000"/>
                </a:lnSpc>
                <a:buNone/>
                <a:defRPr/>
              </a:pPr>
              <a:r>
                <a:rPr lang="en-US" altLang="en-US" sz="1800" b="1" dirty="0">
                  <a:solidFill>
                    <a:schemeClr val="bg1"/>
                  </a:solidFill>
                  <a:latin typeface="+mn-lt"/>
                  <a:ea typeface="MS Mincho" panose="02020609040205080304" pitchFamily="49" charset="-128"/>
                </a:rPr>
                <a:t>DTG + F/TAF </a:t>
              </a:r>
              <a:r>
                <a:rPr lang="en-US" altLang="en-US" sz="1800" b="1" dirty="0" err="1">
                  <a:solidFill>
                    <a:schemeClr val="bg1"/>
                  </a:solidFill>
                  <a:latin typeface="+mn-lt"/>
                  <a:ea typeface="MS Mincho" panose="02020609040205080304" pitchFamily="49" charset="-128"/>
                </a:rPr>
                <a:t>qd</a:t>
              </a:r>
              <a:endParaRPr lang="en-US" altLang="en-US" sz="1800" b="1" dirty="0">
                <a:solidFill>
                  <a:schemeClr val="bg1"/>
                </a:solidFill>
                <a:latin typeface="+mn-lt"/>
              </a:endParaRPr>
            </a:p>
          </p:txBody>
        </p:sp>
        <p:sp>
          <p:nvSpPr>
            <p:cNvPr id="62" name="Rectangle 60"/>
            <p:cNvSpPr>
              <a:spLocks noChangeArrowheads="1"/>
            </p:cNvSpPr>
            <p:nvPr/>
          </p:nvSpPr>
          <p:spPr bwMode="gray">
            <a:xfrm>
              <a:off x="5113501" y="4548888"/>
              <a:ext cx="3701434" cy="365760"/>
            </a:xfrm>
            <a:prstGeom prst="rect">
              <a:avLst/>
            </a:prstGeom>
            <a:solidFill>
              <a:schemeClr val="bg1">
                <a:lumMod val="85000"/>
              </a:schemeClr>
            </a:solidFill>
            <a:ln w="19050">
              <a:noFill/>
              <a:round/>
              <a:headEnd/>
              <a:tailEnd/>
            </a:ln>
            <a:effectLst/>
          </p:spPr>
          <p:txBody>
            <a:bodyPr lIns="91440"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buFont typeface="Times" panose="02020603050405020304" pitchFamily="18" charset="0"/>
                <a:buNone/>
                <a:defRPr/>
              </a:pPr>
              <a:r>
                <a:rPr lang="en-US" altLang="en-US" b="1" dirty="0">
                  <a:latin typeface="+mn-lt"/>
                  <a:ea typeface="MS Mincho" panose="02020609040205080304" pitchFamily="49" charset="-128"/>
                </a:rPr>
                <a:t>DTG + F/TAF placebo </a:t>
              </a:r>
              <a:r>
                <a:rPr lang="en-US" altLang="en-US" b="1" dirty="0" err="1">
                  <a:latin typeface="+mn-lt"/>
                  <a:ea typeface="MS Mincho" panose="02020609040205080304" pitchFamily="49" charset="-128"/>
                </a:rPr>
                <a:t>qd</a:t>
              </a:r>
              <a:endParaRPr lang="en-US" altLang="en-US" b="1" dirty="0">
                <a:latin typeface="+mn-lt"/>
              </a:endParaRPr>
            </a:p>
          </p:txBody>
        </p:sp>
        <p:sp>
          <p:nvSpPr>
            <p:cNvPr id="63" name="Rectangle 60"/>
            <p:cNvSpPr>
              <a:spLocks noChangeArrowheads="1"/>
            </p:cNvSpPr>
            <p:nvPr/>
          </p:nvSpPr>
          <p:spPr bwMode="gray">
            <a:xfrm>
              <a:off x="5113501" y="5419436"/>
              <a:ext cx="3701434" cy="365760"/>
            </a:xfrm>
            <a:prstGeom prst="rect">
              <a:avLst/>
            </a:prstGeom>
            <a:solidFill>
              <a:schemeClr val="bg1">
                <a:lumMod val="85000"/>
              </a:schemeClr>
            </a:solidFill>
            <a:ln w="19050">
              <a:noFill/>
              <a:round/>
              <a:headEnd/>
              <a:tailEnd/>
            </a:ln>
            <a:effectLst/>
          </p:spPr>
          <p:txBody>
            <a:bodyPr lIns="91440"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ClrTx/>
                <a:buSzTx/>
                <a:buFont typeface="Times" charset="0"/>
                <a:buNone/>
              </a:pPr>
              <a:r>
                <a:rPr lang="en-US" altLang="en-US" b="1" dirty="0">
                  <a:latin typeface="+mn-lt"/>
                  <a:ea typeface="MS Mincho" panose="02020609040205080304" pitchFamily="49" charset="-128"/>
                  <a:cs typeface="+mn-cs"/>
                </a:rPr>
                <a:t>B/F/TAF</a:t>
              </a:r>
              <a:r>
                <a:rPr lang="en-US" altLang="en-US" b="1" dirty="0">
                  <a:solidFill>
                    <a:schemeClr val="bg1"/>
                  </a:solidFill>
                  <a:latin typeface="+mn-lt"/>
                  <a:ea typeface="MS Mincho" charset="-128"/>
                </a:rPr>
                <a:t> </a:t>
              </a:r>
              <a:r>
                <a:rPr lang="en-US" altLang="en-US" b="1" dirty="0">
                  <a:latin typeface="+mn-lt"/>
                  <a:ea typeface="MS Mincho" panose="02020609040205080304" pitchFamily="49" charset="-128"/>
                  <a:cs typeface="+mn-cs"/>
                </a:rPr>
                <a:t>placebo </a:t>
              </a:r>
              <a:r>
                <a:rPr lang="en-US" altLang="en-US" b="1" dirty="0" err="1">
                  <a:latin typeface="+mn-lt"/>
                  <a:ea typeface="MS Mincho" panose="02020609040205080304" pitchFamily="49" charset="-128"/>
                  <a:cs typeface="+mn-cs"/>
                </a:rPr>
                <a:t>qd</a:t>
              </a:r>
              <a:endParaRPr lang="en-US" altLang="en-US" b="1" dirty="0">
                <a:latin typeface="+mn-lt"/>
                <a:ea typeface="MS Mincho" panose="02020609040205080304" pitchFamily="49" charset="-128"/>
                <a:cs typeface="+mn-cs"/>
              </a:endParaRPr>
            </a:p>
          </p:txBody>
        </p:sp>
        <p:sp>
          <p:nvSpPr>
            <p:cNvPr id="64" name="Freeform 68"/>
            <p:cNvSpPr>
              <a:spLocks/>
            </p:cNvSpPr>
            <p:nvPr/>
          </p:nvSpPr>
          <p:spPr bwMode="auto">
            <a:xfrm>
              <a:off x="5113501" y="1896653"/>
              <a:ext cx="2469755" cy="91440"/>
            </a:xfrm>
            <a:custGeom>
              <a:avLst/>
              <a:gdLst>
                <a:gd name="T0" fmla="*/ 108422 w 2663825"/>
                <a:gd name="T1" fmla="*/ 0 h 127000"/>
                <a:gd name="T2" fmla="*/ 108422 w 2663825"/>
                <a:gd name="T3" fmla="*/ 253876 h 127000"/>
                <a:gd name="T4" fmla="*/ 0 w 2663825"/>
                <a:gd name="T5" fmla="*/ 253876 h 127000"/>
                <a:gd name="T6" fmla="*/ 0 w 2663825"/>
                <a:gd name="T7" fmla="*/ 6346 h 127000"/>
                <a:gd name="T8" fmla="*/ 0 60000 65536"/>
                <a:gd name="T9" fmla="*/ 0 60000 65536"/>
                <a:gd name="T10" fmla="*/ 0 60000 65536"/>
                <a:gd name="T11" fmla="*/ 0 60000 65536"/>
                <a:gd name="T12" fmla="*/ 0 w 2663825"/>
                <a:gd name="T13" fmla="*/ 0 h 127000"/>
                <a:gd name="T14" fmla="*/ 2663825 w 2663825"/>
                <a:gd name="T15" fmla="*/ 127000 h 127000"/>
              </a:gdLst>
              <a:ahLst/>
              <a:cxnLst>
                <a:cxn ang="T8">
                  <a:pos x="T0" y="T1"/>
                </a:cxn>
                <a:cxn ang="T9">
                  <a:pos x="T2" y="T3"/>
                </a:cxn>
                <a:cxn ang="T10">
                  <a:pos x="T4" y="T5"/>
                </a:cxn>
                <a:cxn ang="T11">
                  <a:pos x="T6" y="T7"/>
                </a:cxn>
              </a:cxnLst>
              <a:rect l="T12" t="T13" r="T14" b="T15"/>
              <a:pathLst>
                <a:path w="2663825" h="127000">
                  <a:moveTo>
                    <a:pt x="2663825" y="0"/>
                  </a:moveTo>
                  <a:lnTo>
                    <a:pt x="2663825" y="127000"/>
                  </a:lnTo>
                  <a:lnTo>
                    <a:pt x="0" y="127000"/>
                  </a:lnTo>
                  <a:lnTo>
                    <a:pt x="0" y="3175"/>
                  </a:lnTo>
                </a:path>
              </a:pathLst>
            </a:custGeom>
            <a:noFill/>
            <a:ln w="19050" cap="flat" cmpd="sng">
              <a:solidFill>
                <a:schemeClr val="bg1">
                  <a:lumMod val="65000"/>
                </a:schemeClr>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sz="1200"/>
            </a:p>
          </p:txBody>
        </p:sp>
        <p:sp>
          <p:nvSpPr>
            <p:cNvPr id="65" name="Freeform 68"/>
            <p:cNvSpPr>
              <a:spLocks/>
            </p:cNvSpPr>
            <p:nvPr/>
          </p:nvSpPr>
          <p:spPr bwMode="auto">
            <a:xfrm>
              <a:off x="5113501" y="1896653"/>
              <a:ext cx="1234877" cy="91440"/>
            </a:xfrm>
            <a:custGeom>
              <a:avLst/>
              <a:gdLst>
                <a:gd name="T0" fmla="*/ 108422 w 2663825"/>
                <a:gd name="T1" fmla="*/ 0 h 127000"/>
                <a:gd name="T2" fmla="*/ 108422 w 2663825"/>
                <a:gd name="T3" fmla="*/ 253876 h 127000"/>
                <a:gd name="T4" fmla="*/ 0 w 2663825"/>
                <a:gd name="T5" fmla="*/ 253876 h 127000"/>
                <a:gd name="T6" fmla="*/ 0 w 2663825"/>
                <a:gd name="T7" fmla="*/ 6346 h 127000"/>
                <a:gd name="T8" fmla="*/ 0 60000 65536"/>
                <a:gd name="T9" fmla="*/ 0 60000 65536"/>
                <a:gd name="T10" fmla="*/ 0 60000 65536"/>
                <a:gd name="T11" fmla="*/ 0 60000 65536"/>
                <a:gd name="T12" fmla="*/ 0 w 2663825"/>
                <a:gd name="T13" fmla="*/ 0 h 127000"/>
                <a:gd name="T14" fmla="*/ 2663825 w 2663825"/>
                <a:gd name="T15" fmla="*/ 127000 h 127000"/>
              </a:gdLst>
              <a:ahLst/>
              <a:cxnLst>
                <a:cxn ang="T8">
                  <a:pos x="T0" y="T1"/>
                </a:cxn>
                <a:cxn ang="T9">
                  <a:pos x="T2" y="T3"/>
                </a:cxn>
                <a:cxn ang="T10">
                  <a:pos x="T4" y="T5"/>
                </a:cxn>
                <a:cxn ang="T11">
                  <a:pos x="T6" y="T7"/>
                </a:cxn>
              </a:cxnLst>
              <a:rect l="T12" t="T13" r="T14" b="T15"/>
              <a:pathLst>
                <a:path w="2663825" h="127000">
                  <a:moveTo>
                    <a:pt x="2663825" y="0"/>
                  </a:moveTo>
                  <a:lnTo>
                    <a:pt x="2663825" y="127000"/>
                  </a:lnTo>
                  <a:lnTo>
                    <a:pt x="0" y="127000"/>
                  </a:lnTo>
                  <a:lnTo>
                    <a:pt x="0" y="3175"/>
                  </a:lnTo>
                </a:path>
              </a:pathLst>
            </a:custGeom>
            <a:noFill/>
            <a:ln w="19050" cap="flat" cmpd="sng">
              <a:solidFill>
                <a:schemeClr val="bg1">
                  <a:lumMod val="65000"/>
                </a:schemeClr>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sz="1200"/>
            </a:p>
          </p:txBody>
        </p:sp>
        <p:sp>
          <p:nvSpPr>
            <p:cNvPr id="66" name="Freeform 68">
              <a:extLst>
                <a:ext uri="{FF2B5EF4-FFF2-40B4-BE49-F238E27FC236}">
                  <a16:creationId xmlns:a16="http://schemas.microsoft.com/office/drawing/2014/main" id="{F0118E6B-39C3-434F-BC05-69E71AC82C77}"/>
                </a:ext>
              </a:extLst>
            </p:cNvPr>
            <p:cNvSpPr>
              <a:spLocks/>
            </p:cNvSpPr>
            <p:nvPr/>
          </p:nvSpPr>
          <p:spPr bwMode="auto">
            <a:xfrm>
              <a:off x="7584357" y="1896653"/>
              <a:ext cx="1234877" cy="91440"/>
            </a:xfrm>
            <a:custGeom>
              <a:avLst/>
              <a:gdLst>
                <a:gd name="T0" fmla="*/ 108422 w 2663825"/>
                <a:gd name="T1" fmla="*/ 0 h 127000"/>
                <a:gd name="T2" fmla="*/ 108422 w 2663825"/>
                <a:gd name="T3" fmla="*/ 253876 h 127000"/>
                <a:gd name="T4" fmla="*/ 0 w 2663825"/>
                <a:gd name="T5" fmla="*/ 253876 h 127000"/>
                <a:gd name="T6" fmla="*/ 0 w 2663825"/>
                <a:gd name="T7" fmla="*/ 6346 h 127000"/>
                <a:gd name="T8" fmla="*/ 0 60000 65536"/>
                <a:gd name="T9" fmla="*/ 0 60000 65536"/>
                <a:gd name="T10" fmla="*/ 0 60000 65536"/>
                <a:gd name="T11" fmla="*/ 0 60000 65536"/>
                <a:gd name="T12" fmla="*/ 0 w 2663825"/>
                <a:gd name="T13" fmla="*/ 0 h 127000"/>
                <a:gd name="T14" fmla="*/ 2663825 w 2663825"/>
                <a:gd name="T15" fmla="*/ 127000 h 127000"/>
              </a:gdLst>
              <a:ahLst/>
              <a:cxnLst>
                <a:cxn ang="T8">
                  <a:pos x="T0" y="T1"/>
                </a:cxn>
                <a:cxn ang="T9">
                  <a:pos x="T2" y="T3"/>
                </a:cxn>
                <a:cxn ang="T10">
                  <a:pos x="T4" y="T5"/>
                </a:cxn>
                <a:cxn ang="T11">
                  <a:pos x="T6" y="T7"/>
                </a:cxn>
              </a:cxnLst>
              <a:rect l="T12" t="T13" r="T14" b="T15"/>
              <a:pathLst>
                <a:path w="2663825" h="127000">
                  <a:moveTo>
                    <a:pt x="2663825" y="0"/>
                  </a:moveTo>
                  <a:lnTo>
                    <a:pt x="2663825" y="127000"/>
                  </a:lnTo>
                  <a:lnTo>
                    <a:pt x="0" y="127000"/>
                  </a:lnTo>
                  <a:lnTo>
                    <a:pt x="0" y="3175"/>
                  </a:lnTo>
                </a:path>
              </a:pathLst>
            </a:custGeom>
            <a:noFill/>
            <a:ln w="19050" cap="flat" cmpd="sng">
              <a:solidFill>
                <a:schemeClr val="bg1">
                  <a:lumMod val="65000"/>
                </a:schemeClr>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sz="1200"/>
            </a:p>
          </p:txBody>
        </p:sp>
        <p:sp>
          <p:nvSpPr>
            <p:cNvPr id="67" name="Rectangle 10"/>
            <p:cNvSpPr>
              <a:spLocks noChangeArrowheads="1"/>
            </p:cNvSpPr>
            <p:nvPr/>
          </p:nvSpPr>
          <p:spPr bwMode="gray">
            <a:xfrm>
              <a:off x="5113501" y="2099544"/>
              <a:ext cx="3701433" cy="365760"/>
            </a:xfrm>
            <a:prstGeom prst="rect">
              <a:avLst/>
            </a:prstGeom>
            <a:solidFill>
              <a:srgbClr val="B4B614"/>
            </a:solidFill>
            <a:ln>
              <a:noFill/>
            </a:ln>
            <a:effectLst/>
          </p:spPr>
          <p:txBody>
            <a:bodyPr lIns="91440" anchor="ctr"/>
            <a:lstStyle>
              <a:lvl1pPr>
                <a:lnSpc>
                  <a:spcPct val="90000"/>
                </a:lnSpc>
                <a:spcBef>
                  <a:spcPts val="1200"/>
                </a:spcBef>
                <a:buClr>
                  <a:srgbClr val="A9A9A9"/>
                </a:buClr>
                <a:buSzPct val="90000"/>
                <a:buFont typeface="Wingdings" charset="2"/>
                <a:buChar char="§"/>
                <a:defRPr sz="2000">
                  <a:solidFill>
                    <a:schemeClr val="tx1"/>
                  </a:solidFill>
                  <a:latin typeface="Arial" charset="0"/>
                </a:defRPr>
              </a:lvl1pPr>
              <a:lvl2pPr marL="742950" indent="-285750">
                <a:lnSpc>
                  <a:spcPct val="90000"/>
                </a:lnSpc>
                <a:spcBef>
                  <a:spcPts val="800"/>
                </a:spcBef>
                <a:buClr>
                  <a:srgbClr val="A9A9A9"/>
                </a:buClr>
                <a:buSzPct val="90000"/>
                <a:buFont typeface="Arial" charset="0"/>
                <a:buChar char="–"/>
                <a:defRPr>
                  <a:solidFill>
                    <a:schemeClr val="tx1"/>
                  </a:solidFill>
                  <a:latin typeface="Arial" charset="0"/>
                </a:defRPr>
              </a:lvl2pPr>
              <a:lvl3pPr marL="1143000" indent="-228600">
                <a:lnSpc>
                  <a:spcPct val="90000"/>
                </a:lnSpc>
                <a:spcBef>
                  <a:spcPts val="600"/>
                </a:spcBef>
                <a:buClr>
                  <a:srgbClr val="A9A9A9"/>
                </a:buClr>
                <a:buSzPct val="90000"/>
                <a:buFont typeface="Wingdings" charset="2"/>
                <a:buChar char="§"/>
                <a:defRPr sz="1600">
                  <a:solidFill>
                    <a:schemeClr val="tx1"/>
                  </a:solidFill>
                  <a:latin typeface="Arial" charset="0"/>
                </a:defRPr>
              </a:lvl3pPr>
              <a:lvl4pPr marL="1600200" indent="-228600">
                <a:lnSpc>
                  <a:spcPct val="90000"/>
                </a:lnSpc>
                <a:spcBef>
                  <a:spcPts val="600"/>
                </a:spcBef>
                <a:buClr>
                  <a:srgbClr val="A9A9A9"/>
                </a:buClr>
                <a:buSzPct val="90000"/>
                <a:buFont typeface="Arial" charset="0"/>
                <a:buChar char="–"/>
                <a:defRPr sz="1400">
                  <a:solidFill>
                    <a:schemeClr val="tx1"/>
                  </a:solidFill>
                  <a:latin typeface="Arial" charset="0"/>
                </a:defRPr>
              </a:lvl4pPr>
              <a:lvl5pPr marL="2057400" indent="-228600">
                <a:lnSpc>
                  <a:spcPct val="90000"/>
                </a:lnSpc>
                <a:spcBef>
                  <a:spcPts val="600"/>
                </a:spcBef>
                <a:buClr>
                  <a:srgbClr val="A9A9A9"/>
                </a:buClr>
                <a:buSzPct val="90000"/>
                <a:buFont typeface="Wingdings" charset="2"/>
                <a:buChar char="§"/>
                <a:defRPr sz="1400">
                  <a:solidFill>
                    <a:schemeClr val="tx1"/>
                  </a:solidFill>
                  <a:latin typeface="Arial" charset="0"/>
                </a:defRPr>
              </a:lvl5pPr>
              <a:lvl6pPr marL="2514600" indent="-228600" eaLnBrk="0" fontAlgn="base" hangingPunct="0">
                <a:lnSpc>
                  <a:spcPct val="90000"/>
                </a:lnSpc>
                <a:spcBef>
                  <a:spcPts val="600"/>
                </a:spcBef>
                <a:spcAft>
                  <a:spcPct val="0"/>
                </a:spcAft>
                <a:buClr>
                  <a:srgbClr val="A9A9A9"/>
                </a:buClr>
                <a:buSzPct val="90000"/>
                <a:buFont typeface="Wingdings" charset="2"/>
                <a:buChar char="§"/>
                <a:defRPr sz="1400">
                  <a:solidFill>
                    <a:schemeClr val="tx1"/>
                  </a:solidFill>
                  <a:latin typeface="Arial" charset="0"/>
                </a:defRPr>
              </a:lvl6pPr>
              <a:lvl7pPr marL="2971800" indent="-228600" eaLnBrk="0" fontAlgn="base" hangingPunct="0">
                <a:lnSpc>
                  <a:spcPct val="90000"/>
                </a:lnSpc>
                <a:spcBef>
                  <a:spcPts val="600"/>
                </a:spcBef>
                <a:spcAft>
                  <a:spcPct val="0"/>
                </a:spcAft>
                <a:buClr>
                  <a:srgbClr val="A9A9A9"/>
                </a:buClr>
                <a:buSzPct val="90000"/>
                <a:buFont typeface="Wingdings" charset="2"/>
                <a:buChar char="§"/>
                <a:defRPr sz="1400">
                  <a:solidFill>
                    <a:schemeClr val="tx1"/>
                  </a:solidFill>
                  <a:latin typeface="Arial" charset="0"/>
                </a:defRPr>
              </a:lvl7pPr>
              <a:lvl8pPr marL="3429000" indent="-228600" eaLnBrk="0" fontAlgn="base" hangingPunct="0">
                <a:lnSpc>
                  <a:spcPct val="90000"/>
                </a:lnSpc>
                <a:spcBef>
                  <a:spcPts val="600"/>
                </a:spcBef>
                <a:spcAft>
                  <a:spcPct val="0"/>
                </a:spcAft>
                <a:buClr>
                  <a:srgbClr val="A9A9A9"/>
                </a:buClr>
                <a:buSzPct val="90000"/>
                <a:buFont typeface="Wingdings" charset="2"/>
                <a:buChar char="§"/>
                <a:defRPr sz="1400">
                  <a:solidFill>
                    <a:schemeClr val="tx1"/>
                  </a:solidFill>
                  <a:latin typeface="Arial" charset="0"/>
                </a:defRPr>
              </a:lvl8pPr>
              <a:lvl9pPr marL="3886200" indent="-228600" eaLnBrk="0" fontAlgn="base" hangingPunct="0">
                <a:lnSpc>
                  <a:spcPct val="90000"/>
                </a:lnSpc>
                <a:spcBef>
                  <a:spcPts val="600"/>
                </a:spcBef>
                <a:spcAft>
                  <a:spcPct val="0"/>
                </a:spcAft>
                <a:buClr>
                  <a:srgbClr val="A9A9A9"/>
                </a:buClr>
                <a:buSzPct val="90000"/>
                <a:buFont typeface="Wingdings" charset="2"/>
                <a:buChar char="§"/>
                <a:defRPr sz="1400">
                  <a:solidFill>
                    <a:schemeClr val="tx1"/>
                  </a:solidFill>
                  <a:latin typeface="Arial" charset="0"/>
                </a:defRPr>
              </a:lvl9pPr>
            </a:lstStyle>
            <a:p>
              <a:pPr algn="ctr" eaLnBrk="1" hangingPunct="1">
                <a:lnSpc>
                  <a:spcPct val="100000"/>
                </a:lnSpc>
                <a:spcBef>
                  <a:spcPct val="0"/>
                </a:spcBef>
                <a:buClrTx/>
                <a:buSzTx/>
                <a:buFont typeface="Times" charset="0"/>
                <a:buNone/>
              </a:pPr>
              <a:r>
                <a:rPr lang="en-US" altLang="en-US" sz="1800" b="1" dirty="0">
                  <a:solidFill>
                    <a:schemeClr val="bg1"/>
                  </a:solidFill>
                  <a:latin typeface="+mn-lt"/>
                  <a:ea typeface="MS Mincho" charset="-128"/>
                </a:rPr>
                <a:t>B/F/TAF </a:t>
              </a:r>
              <a:r>
                <a:rPr lang="en-US" altLang="en-US" sz="1800" b="1" dirty="0" err="1">
                  <a:solidFill>
                    <a:schemeClr val="bg1"/>
                  </a:solidFill>
                  <a:latin typeface="+mn-lt"/>
                  <a:ea typeface="MS Mincho" charset="-128"/>
                </a:rPr>
                <a:t>qd</a:t>
              </a:r>
              <a:endParaRPr lang="en-US" altLang="en-US" sz="1800" b="1" baseline="30000" dirty="0">
                <a:solidFill>
                  <a:schemeClr val="bg1"/>
                </a:solidFill>
                <a:latin typeface="+mn-lt"/>
                <a:ea typeface="MS Mincho" charset="-128"/>
              </a:endParaRPr>
            </a:p>
          </p:txBody>
        </p:sp>
        <p:sp>
          <p:nvSpPr>
            <p:cNvPr id="68" name="Rectangle 10"/>
            <p:cNvSpPr>
              <a:spLocks noChangeArrowheads="1"/>
            </p:cNvSpPr>
            <p:nvPr/>
          </p:nvSpPr>
          <p:spPr bwMode="gray">
            <a:xfrm>
              <a:off x="5113501" y="4183730"/>
              <a:ext cx="3701433" cy="365760"/>
            </a:xfrm>
            <a:prstGeom prst="rect">
              <a:avLst/>
            </a:prstGeom>
            <a:solidFill>
              <a:srgbClr val="B4B614"/>
            </a:solidFill>
            <a:ln>
              <a:noFill/>
            </a:ln>
            <a:effectLst/>
          </p:spPr>
          <p:txBody>
            <a:bodyPr lIns="91440" anchor="ctr"/>
            <a:lstStyle>
              <a:lvl1pPr>
                <a:lnSpc>
                  <a:spcPct val="90000"/>
                </a:lnSpc>
                <a:spcBef>
                  <a:spcPts val="1200"/>
                </a:spcBef>
                <a:buClr>
                  <a:srgbClr val="A9A9A9"/>
                </a:buClr>
                <a:buSzPct val="90000"/>
                <a:buFont typeface="Wingdings" charset="2"/>
                <a:buChar char="§"/>
                <a:defRPr sz="2000">
                  <a:solidFill>
                    <a:schemeClr val="tx1"/>
                  </a:solidFill>
                  <a:latin typeface="Arial" charset="0"/>
                </a:defRPr>
              </a:lvl1pPr>
              <a:lvl2pPr marL="742950" indent="-285750">
                <a:lnSpc>
                  <a:spcPct val="90000"/>
                </a:lnSpc>
                <a:spcBef>
                  <a:spcPts val="800"/>
                </a:spcBef>
                <a:buClr>
                  <a:srgbClr val="A9A9A9"/>
                </a:buClr>
                <a:buSzPct val="90000"/>
                <a:buFont typeface="Arial" charset="0"/>
                <a:buChar char="–"/>
                <a:defRPr>
                  <a:solidFill>
                    <a:schemeClr val="tx1"/>
                  </a:solidFill>
                  <a:latin typeface="Arial" charset="0"/>
                </a:defRPr>
              </a:lvl2pPr>
              <a:lvl3pPr marL="1143000" indent="-228600">
                <a:lnSpc>
                  <a:spcPct val="90000"/>
                </a:lnSpc>
                <a:spcBef>
                  <a:spcPts val="600"/>
                </a:spcBef>
                <a:buClr>
                  <a:srgbClr val="A9A9A9"/>
                </a:buClr>
                <a:buSzPct val="90000"/>
                <a:buFont typeface="Wingdings" charset="2"/>
                <a:buChar char="§"/>
                <a:defRPr sz="1600">
                  <a:solidFill>
                    <a:schemeClr val="tx1"/>
                  </a:solidFill>
                  <a:latin typeface="Arial" charset="0"/>
                </a:defRPr>
              </a:lvl3pPr>
              <a:lvl4pPr marL="1600200" indent="-228600">
                <a:lnSpc>
                  <a:spcPct val="90000"/>
                </a:lnSpc>
                <a:spcBef>
                  <a:spcPts val="600"/>
                </a:spcBef>
                <a:buClr>
                  <a:srgbClr val="A9A9A9"/>
                </a:buClr>
                <a:buSzPct val="90000"/>
                <a:buFont typeface="Arial" charset="0"/>
                <a:buChar char="–"/>
                <a:defRPr sz="1400">
                  <a:solidFill>
                    <a:schemeClr val="tx1"/>
                  </a:solidFill>
                  <a:latin typeface="Arial" charset="0"/>
                </a:defRPr>
              </a:lvl4pPr>
              <a:lvl5pPr marL="2057400" indent="-228600">
                <a:lnSpc>
                  <a:spcPct val="90000"/>
                </a:lnSpc>
                <a:spcBef>
                  <a:spcPts val="600"/>
                </a:spcBef>
                <a:buClr>
                  <a:srgbClr val="A9A9A9"/>
                </a:buClr>
                <a:buSzPct val="90000"/>
                <a:buFont typeface="Wingdings" charset="2"/>
                <a:buChar char="§"/>
                <a:defRPr sz="1400">
                  <a:solidFill>
                    <a:schemeClr val="tx1"/>
                  </a:solidFill>
                  <a:latin typeface="Arial" charset="0"/>
                </a:defRPr>
              </a:lvl5pPr>
              <a:lvl6pPr marL="2514600" indent="-228600" eaLnBrk="0" fontAlgn="base" hangingPunct="0">
                <a:lnSpc>
                  <a:spcPct val="90000"/>
                </a:lnSpc>
                <a:spcBef>
                  <a:spcPts val="600"/>
                </a:spcBef>
                <a:spcAft>
                  <a:spcPct val="0"/>
                </a:spcAft>
                <a:buClr>
                  <a:srgbClr val="A9A9A9"/>
                </a:buClr>
                <a:buSzPct val="90000"/>
                <a:buFont typeface="Wingdings" charset="2"/>
                <a:buChar char="§"/>
                <a:defRPr sz="1400">
                  <a:solidFill>
                    <a:schemeClr val="tx1"/>
                  </a:solidFill>
                  <a:latin typeface="Arial" charset="0"/>
                </a:defRPr>
              </a:lvl6pPr>
              <a:lvl7pPr marL="2971800" indent="-228600" eaLnBrk="0" fontAlgn="base" hangingPunct="0">
                <a:lnSpc>
                  <a:spcPct val="90000"/>
                </a:lnSpc>
                <a:spcBef>
                  <a:spcPts val="600"/>
                </a:spcBef>
                <a:spcAft>
                  <a:spcPct val="0"/>
                </a:spcAft>
                <a:buClr>
                  <a:srgbClr val="A9A9A9"/>
                </a:buClr>
                <a:buSzPct val="90000"/>
                <a:buFont typeface="Wingdings" charset="2"/>
                <a:buChar char="§"/>
                <a:defRPr sz="1400">
                  <a:solidFill>
                    <a:schemeClr val="tx1"/>
                  </a:solidFill>
                  <a:latin typeface="Arial" charset="0"/>
                </a:defRPr>
              </a:lvl7pPr>
              <a:lvl8pPr marL="3429000" indent="-228600" eaLnBrk="0" fontAlgn="base" hangingPunct="0">
                <a:lnSpc>
                  <a:spcPct val="90000"/>
                </a:lnSpc>
                <a:spcBef>
                  <a:spcPts val="600"/>
                </a:spcBef>
                <a:spcAft>
                  <a:spcPct val="0"/>
                </a:spcAft>
                <a:buClr>
                  <a:srgbClr val="A9A9A9"/>
                </a:buClr>
                <a:buSzPct val="90000"/>
                <a:buFont typeface="Wingdings" charset="2"/>
                <a:buChar char="§"/>
                <a:defRPr sz="1400">
                  <a:solidFill>
                    <a:schemeClr val="tx1"/>
                  </a:solidFill>
                  <a:latin typeface="Arial" charset="0"/>
                </a:defRPr>
              </a:lvl8pPr>
              <a:lvl9pPr marL="3886200" indent="-228600" eaLnBrk="0" fontAlgn="base" hangingPunct="0">
                <a:lnSpc>
                  <a:spcPct val="90000"/>
                </a:lnSpc>
                <a:spcBef>
                  <a:spcPts val="600"/>
                </a:spcBef>
                <a:spcAft>
                  <a:spcPct val="0"/>
                </a:spcAft>
                <a:buClr>
                  <a:srgbClr val="A9A9A9"/>
                </a:buClr>
                <a:buSzPct val="90000"/>
                <a:buFont typeface="Wingdings" charset="2"/>
                <a:buChar char="§"/>
                <a:defRPr sz="1400">
                  <a:solidFill>
                    <a:schemeClr val="tx1"/>
                  </a:solidFill>
                  <a:latin typeface="Arial" charset="0"/>
                </a:defRPr>
              </a:lvl9pPr>
            </a:lstStyle>
            <a:p>
              <a:pPr algn="ctr" eaLnBrk="1" hangingPunct="1">
                <a:lnSpc>
                  <a:spcPct val="100000"/>
                </a:lnSpc>
                <a:spcBef>
                  <a:spcPct val="0"/>
                </a:spcBef>
                <a:buClrTx/>
                <a:buSzTx/>
                <a:buFont typeface="Times" charset="0"/>
                <a:buNone/>
              </a:pPr>
              <a:r>
                <a:rPr lang="en-US" altLang="en-US" sz="1800" b="1" dirty="0">
                  <a:solidFill>
                    <a:schemeClr val="bg1"/>
                  </a:solidFill>
                  <a:latin typeface="+mn-lt"/>
                  <a:ea typeface="MS Mincho" charset="-128"/>
                </a:rPr>
                <a:t>B/F/TAF </a:t>
              </a:r>
              <a:r>
                <a:rPr lang="en-US" altLang="en-US" sz="1800" b="1" dirty="0" err="1">
                  <a:solidFill>
                    <a:schemeClr val="bg1"/>
                  </a:solidFill>
                  <a:latin typeface="+mn-lt"/>
                  <a:ea typeface="MS Mincho" charset="-128"/>
                </a:rPr>
                <a:t>qd</a:t>
              </a:r>
              <a:endParaRPr lang="en-US" altLang="en-US" sz="1800" b="1" baseline="30000" dirty="0">
                <a:solidFill>
                  <a:schemeClr val="bg1"/>
                </a:solidFill>
                <a:latin typeface="+mn-lt"/>
                <a:ea typeface="MS Mincho" charset="-128"/>
              </a:endParaRPr>
            </a:p>
          </p:txBody>
        </p:sp>
        <p:sp>
          <p:nvSpPr>
            <p:cNvPr id="69" name="Freeform 68">
              <a:extLst>
                <a:ext uri="{FF2B5EF4-FFF2-40B4-BE49-F238E27FC236}">
                  <a16:creationId xmlns:a16="http://schemas.microsoft.com/office/drawing/2014/main" id="{3118A4C5-3854-4730-9AB6-489117F75D92}"/>
                </a:ext>
              </a:extLst>
            </p:cNvPr>
            <p:cNvSpPr>
              <a:spLocks/>
            </p:cNvSpPr>
            <p:nvPr/>
          </p:nvSpPr>
          <p:spPr bwMode="auto">
            <a:xfrm>
              <a:off x="8819689" y="1910191"/>
              <a:ext cx="1237981" cy="77551"/>
            </a:xfrm>
            <a:custGeom>
              <a:avLst/>
              <a:gdLst>
                <a:gd name="T0" fmla="*/ 108422 w 2663825"/>
                <a:gd name="T1" fmla="*/ 0 h 127000"/>
                <a:gd name="T2" fmla="*/ 108422 w 2663825"/>
                <a:gd name="T3" fmla="*/ 253876 h 127000"/>
                <a:gd name="T4" fmla="*/ 0 w 2663825"/>
                <a:gd name="T5" fmla="*/ 253876 h 127000"/>
                <a:gd name="T6" fmla="*/ 0 w 2663825"/>
                <a:gd name="T7" fmla="*/ 6346 h 127000"/>
                <a:gd name="T8" fmla="*/ 0 60000 65536"/>
                <a:gd name="T9" fmla="*/ 0 60000 65536"/>
                <a:gd name="T10" fmla="*/ 0 60000 65536"/>
                <a:gd name="T11" fmla="*/ 0 60000 65536"/>
                <a:gd name="T12" fmla="*/ 0 w 2663825"/>
                <a:gd name="T13" fmla="*/ 0 h 127000"/>
                <a:gd name="T14" fmla="*/ 2663825 w 2663825"/>
                <a:gd name="T15" fmla="*/ 127000 h 127000"/>
              </a:gdLst>
              <a:ahLst/>
              <a:cxnLst>
                <a:cxn ang="T8">
                  <a:pos x="T0" y="T1"/>
                </a:cxn>
                <a:cxn ang="T9">
                  <a:pos x="T2" y="T3"/>
                </a:cxn>
                <a:cxn ang="T10">
                  <a:pos x="T4" y="T5"/>
                </a:cxn>
                <a:cxn ang="T11">
                  <a:pos x="T6" y="T7"/>
                </a:cxn>
              </a:cxnLst>
              <a:rect l="T12" t="T13" r="T14" b="T15"/>
              <a:pathLst>
                <a:path w="2663825" h="127000">
                  <a:moveTo>
                    <a:pt x="2663825" y="0"/>
                  </a:moveTo>
                  <a:lnTo>
                    <a:pt x="2663825" y="127000"/>
                  </a:lnTo>
                  <a:lnTo>
                    <a:pt x="0" y="127000"/>
                  </a:lnTo>
                  <a:lnTo>
                    <a:pt x="0" y="3175"/>
                  </a:lnTo>
                </a:path>
              </a:pathLst>
            </a:custGeom>
            <a:noFill/>
            <a:ln w="19050" cap="flat" cmpd="sng">
              <a:solidFill>
                <a:schemeClr val="bg1">
                  <a:lumMod val="65000"/>
                </a:schemeClr>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sz="1200"/>
            </a:p>
          </p:txBody>
        </p:sp>
      </p:grpSp>
      <p:sp>
        <p:nvSpPr>
          <p:cNvPr id="70" name="Undertitel 1">
            <a:extLst>
              <a:ext uri="{FF2B5EF4-FFF2-40B4-BE49-F238E27FC236}">
                <a16:creationId xmlns:a16="http://schemas.microsoft.com/office/drawing/2014/main" id="{D2D50161-DE9C-4000-93DA-FB49F3B4A742}"/>
              </a:ext>
            </a:extLst>
          </p:cNvPr>
          <p:cNvSpPr txBox="1">
            <a:spLocks/>
          </p:cNvSpPr>
          <p:nvPr/>
        </p:nvSpPr>
        <p:spPr>
          <a:xfrm>
            <a:off x="1588" y="1125288"/>
            <a:ext cx="12188825" cy="513330"/>
          </a:xfrm>
          <a:prstGeom prst="rect">
            <a:avLst/>
          </a:prstGeom>
          <a:ln>
            <a:no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6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defRPr/>
            </a:pPr>
            <a:r>
              <a:rPr lang="en-US" sz="2800" cap="all" dirty="0" err="1">
                <a:solidFill>
                  <a:srgbClr val="5B595D"/>
                </a:solidFill>
              </a:rPr>
              <a:t>ReSULTADOS</a:t>
            </a:r>
            <a:r>
              <a:rPr lang="en-US" sz="2800" cap="all" dirty="0">
                <a:solidFill>
                  <a:srgbClr val="5B595D"/>
                </a:solidFill>
              </a:rPr>
              <a:t> A 5 ANOS DE B/F/TAF </a:t>
            </a:r>
            <a:r>
              <a:rPr lang="en-US" sz="2800" dirty="0">
                <a:solidFill>
                  <a:srgbClr val="5B595D"/>
                </a:solidFill>
              </a:rPr>
              <a:t>EM ADULTOS </a:t>
            </a:r>
            <a:r>
              <a:rPr lang="en-US" sz="2800" i="1" dirty="0">
                <a:solidFill>
                  <a:srgbClr val="5B595D"/>
                </a:solidFill>
              </a:rPr>
              <a:t>NAÏVE</a:t>
            </a:r>
            <a:endParaRPr lang="en-US" sz="2600" i="1" dirty="0">
              <a:solidFill>
                <a:srgbClr val="5B595D"/>
              </a:solidFill>
              <a:latin typeface="Calibri"/>
            </a:endParaRPr>
          </a:p>
        </p:txBody>
      </p:sp>
      <p:sp>
        <p:nvSpPr>
          <p:cNvPr id="72" name="Rectangle 4">
            <a:extLst>
              <a:ext uri="{FF2B5EF4-FFF2-40B4-BE49-F238E27FC236}">
                <a16:creationId xmlns:a16="http://schemas.microsoft.com/office/drawing/2014/main" id="{9B171530-358A-4E4A-BBED-C92446022273}"/>
              </a:ext>
            </a:extLst>
          </p:cNvPr>
          <p:cNvSpPr/>
          <p:nvPr/>
        </p:nvSpPr>
        <p:spPr>
          <a:xfrm>
            <a:off x="161513" y="237151"/>
            <a:ext cx="8164020" cy="461665"/>
          </a:xfrm>
          <a:prstGeom prst="rect">
            <a:avLst/>
          </a:prstGeom>
        </p:spPr>
        <p:txBody>
          <a:bodyPr wrap="square">
            <a:spAutoFit/>
          </a:bodyPr>
          <a:lstStyle/>
          <a:p>
            <a:r>
              <a:rPr lang="pt-PT" sz="2400" b="1" cap="small" dirty="0">
                <a:solidFill>
                  <a:srgbClr val="C00000"/>
                </a:solidFill>
              </a:rPr>
              <a:t>DOENÇA CARDIOVASCULAR</a:t>
            </a:r>
            <a:endParaRPr lang="pt-PT" sz="2400" b="1" dirty="0">
              <a:solidFill>
                <a:srgbClr val="C00000"/>
              </a:solidFill>
            </a:endParaRPr>
          </a:p>
        </p:txBody>
      </p:sp>
      <p:sp>
        <p:nvSpPr>
          <p:cNvPr id="74" name="Undertitel 1">
            <a:extLst>
              <a:ext uri="{FF2B5EF4-FFF2-40B4-BE49-F238E27FC236}">
                <a16:creationId xmlns:a16="http://schemas.microsoft.com/office/drawing/2014/main" id="{9444A58E-2E0C-D44B-9398-CD834A6F9EB2}"/>
              </a:ext>
            </a:extLst>
          </p:cNvPr>
          <p:cNvSpPr txBox="1">
            <a:spLocks/>
          </p:cNvSpPr>
          <p:nvPr/>
        </p:nvSpPr>
        <p:spPr>
          <a:xfrm>
            <a:off x="320347" y="6536162"/>
            <a:ext cx="9406577" cy="22139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6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800" dirty="0">
                <a:solidFill>
                  <a:schemeClr val="bg1">
                    <a:lumMod val="50000"/>
                  </a:schemeClr>
                </a:solidFill>
              </a:rPr>
              <a:t>Wohl D, </a:t>
            </a:r>
            <a:r>
              <a:rPr lang="en-US" sz="800" i="1" dirty="0">
                <a:solidFill>
                  <a:schemeClr val="bg1">
                    <a:lumMod val="50000"/>
                  </a:schemeClr>
                </a:solidFill>
              </a:rPr>
              <a:t>et al. </a:t>
            </a:r>
            <a:r>
              <a:rPr lang="en-US" sz="800" dirty="0" err="1">
                <a:solidFill>
                  <a:schemeClr val="bg1">
                    <a:lumMod val="50000"/>
                  </a:schemeClr>
                </a:solidFill>
              </a:rPr>
              <a:t>Abstr</a:t>
            </a:r>
            <a:r>
              <a:rPr lang="en-US" sz="800" dirty="0">
                <a:solidFill>
                  <a:schemeClr val="bg1">
                    <a:lumMod val="50000"/>
                  </a:schemeClr>
                </a:solidFill>
              </a:rPr>
              <a:t> 494. 29</a:t>
            </a:r>
            <a:r>
              <a:rPr lang="en-US" sz="800" baseline="30000" dirty="0">
                <a:solidFill>
                  <a:schemeClr val="bg1">
                    <a:lumMod val="50000"/>
                  </a:schemeClr>
                </a:solidFill>
              </a:rPr>
              <a:t>th</a:t>
            </a:r>
            <a:r>
              <a:rPr lang="en-US" sz="800" dirty="0">
                <a:solidFill>
                  <a:schemeClr val="bg1">
                    <a:lumMod val="50000"/>
                  </a:schemeClr>
                </a:solidFill>
              </a:rPr>
              <a:t> CROI. February 2022 </a:t>
            </a:r>
          </a:p>
        </p:txBody>
      </p:sp>
    </p:spTree>
    <p:extLst>
      <p:ext uri="{BB962C8B-B14F-4D97-AF65-F5344CB8AC3E}">
        <p14:creationId xmlns:p14="http://schemas.microsoft.com/office/powerpoint/2010/main" val="12453319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dertitel 1">
            <a:extLst>
              <a:ext uri="{FF2B5EF4-FFF2-40B4-BE49-F238E27FC236}">
                <a16:creationId xmlns:a16="http://schemas.microsoft.com/office/drawing/2014/main" id="{40D27F59-AD31-4F1F-9DD3-9F48FA979F8C}"/>
              </a:ext>
            </a:extLst>
          </p:cNvPr>
          <p:cNvSpPr txBox="1">
            <a:spLocks/>
          </p:cNvSpPr>
          <p:nvPr/>
        </p:nvSpPr>
        <p:spPr>
          <a:xfrm>
            <a:off x="400036" y="6425762"/>
            <a:ext cx="4072679" cy="26117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6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pPr>
            <a:r>
              <a:rPr lang="en-US" sz="800" dirty="0">
                <a:solidFill>
                  <a:schemeClr val="bg1">
                    <a:lumMod val="50000"/>
                  </a:schemeClr>
                </a:solidFill>
              </a:rPr>
              <a:t>Wohl D, </a:t>
            </a:r>
            <a:r>
              <a:rPr lang="en-US" sz="800" i="1" dirty="0">
                <a:solidFill>
                  <a:schemeClr val="bg1">
                    <a:lumMod val="50000"/>
                  </a:schemeClr>
                </a:solidFill>
              </a:rPr>
              <a:t>et al</a:t>
            </a:r>
            <a:r>
              <a:rPr lang="en-US" sz="800" dirty="0">
                <a:solidFill>
                  <a:schemeClr val="bg1">
                    <a:lumMod val="50000"/>
                  </a:schemeClr>
                </a:solidFill>
              </a:rPr>
              <a:t>. </a:t>
            </a:r>
            <a:r>
              <a:rPr lang="en-US" sz="800" dirty="0" err="1">
                <a:solidFill>
                  <a:schemeClr val="bg1">
                    <a:lumMod val="50000"/>
                  </a:schemeClr>
                </a:solidFill>
              </a:rPr>
              <a:t>Abstr</a:t>
            </a:r>
            <a:r>
              <a:rPr lang="en-US" sz="800" dirty="0">
                <a:solidFill>
                  <a:schemeClr val="bg1">
                    <a:lumMod val="50000"/>
                  </a:schemeClr>
                </a:solidFill>
              </a:rPr>
              <a:t> 494. 29</a:t>
            </a:r>
            <a:r>
              <a:rPr lang="en-US" sz="800" baseline="30000" dirty="0">
                <a:solidFill>
                  <a:schemeClr val="bg1">
                    <a:lumMod val="50000"/>
                  </a:schemeClr>
                </a:solidFill>
              </a:rPr>
              <a:t>th</a:t>
            </a:r>
            <a:r>
              <a:rPr lang="en-US" sz="800" dirty="0">
                <a:solidFill>
                  <a:schemeClr val="bg1">
                    <a:lumMod val="50000"/>
                  </a:schemeClr>
                </a:solidFill>
              </a:rPr>
              <a:t> CROI. February 2022 </a:t>
            </a:r>
          </a:p>
        </p:txBody>
      </p:sp>
      <p:grpSp>
        <p:nvGrpSpPr>
          <p:cNvPr id="3" name="Group 2"/>
          <p:cNvGrpSpPr/>
          <p:nvPr/>
        </p:nvGrpSpPr>
        <p:grpSpPr>
          <a:xfrm>
            <a:off x="2235616" y="2262858"/>
            <a:ext cx="7573419" cy="3783671"/>
            <a:chOff x="2658411" y="2244750"/>
            <a:chExt cx="7153306" cy="3575405"/>
          </a:xfrm>
        </p:grpSpPr>
        <p:graphicFrame>
          <p:nvGraphicFramePr>
            <p:cNvPr id="43" name="Chart 42">
              <a:extLst>
                <a:ext uri="{FF2B5EF4-FFF2-40B4-BE49-F238E27FC236}">
                  <a16:creationId xmlns:a16="http://schemas.microsoft.com/office/drawing/2014/main" id="{24C64AC7-7A66-4A7A-8D34-20C732F41FDA}"/>
                </a:ext>
              </a:extLst>
            </p:cNvPr>
            <p:cNvGraphicFramePr>
              <a:graphicFrameLocks/>
            </p:cNvGraphicFramePr>
            <p:nvPr>
              <p:extLst>
                <p:ext uri="{D42A27DB-BD31-4B8C-83A1-F6EECF244321}">
                  <p14:modId xmlns:p14="http://schemas.microsoft.com/office/powerpoint/2010/main" val="2238816401"/>
                </p:ext>
              </p:extLst>
            </p:nvPr>
          </p:nvGraphicFramePr>
          <p:xfrm>
            <a:off x="3155212" y="2244750"/>
            <a:ext cx="5729176" cy="3575405"/>
          </p:xfrm>
          <a:graphic>
            <a:graphicData uri="http://schemas.openxmlformats.org/drawingml/2006/chart">
              <c:chart xmlns:c="http://schemas.openxmlformats.org/drawingml/2006/chart" xmlns:r="http://schemas.openxmlformats.org/officeDocument/2006/relationships" r:id="rId3"/>
            </a:graphicData>
          </a:graphic>
        </p:graphicFrame>
        <p:sp>
          <p:nvSpPr>
            <p:cNvPr id="44" name="TextBox 34">
              <a:extLst>
                <a:ext uri="{FF2B5EF4-FFF2-40B4-BE49-F238E27FC236}">
                  <a16:creationId xmlns:a16="http://schemas.microsoft.com/office/drawing/2014/main" id="{9A37BA85-A883-4411-A563-997DDFEA726F}"/>
                </a:ext>
              </a:extLst>
            </p:cNvPr>
            <p:cNvSpPr txBox="1">
              <a:spLocks noChangeArrowheads="1"/>
            </p:cNvSpPr>
            <p:nvPr/>
          </p:nvSpPr>
          <p:spPr bwMode="auto">
            <a:xfrm rot="16200000">
              <a:off x="1921535" y="3736532"/>
              <a:ext cx="1880737" cy="4069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lvl1pPr eaLnBrk="0" hangingPunct="0">
                <a:lnSpc>
                  <a:spcPct val="90000"/>
                </a:lnSpc>
                <a:spcBef>
                  <a:spcPts val="1200"/>
                </a:spcBef>
                <a:buClr>
                  <a:srgbClr val="A9A9A9"/>
                </a:buClr>
                <a:buSzPct val="90000"/>
                <a:buFont typeface="Wingdings" pitchFamily="2" charset="2"/>
                <a:buChar char="§"/>
                <a:defRPr sz="2000">
                  <a:solidFill>
                    <a:schemeClr val="tx1"/>
                  </a:solidFill>
                  <a:latin typeface="Arial" panose="020B0604020202020204" pitchFamily="34" charset="0"/>
                </a:defRPr>
              </a:lvl1pPr>
              <a:lvl2pPr marL="742950" indent="-285750" eaLnBrk="0" hangingPunct="0">
                <a:lnSpc>
                  <a:spcPct val="90000"/>
                </a:lnSpc>
                <a:spcBef>
                  <a:spcPts val="800"/>
                </a:spcBef>
                <a:buClr>
                  <a:srgbClr val="A9A9A9"/>
                </a:buClr>
                <a:buSzPct val="90000"/>
                <a:buFont typeface="Arial" panose="020B0604020202020204" pitchFamily="34" charset="0"/>
                <a:buChar char="–"/>
                <a:defRPr>
                  <a:solidFill>
                    <a:schemeClr val="tx1"/>
                  </a:solidFill>
                  <a:latin typeface="Arial" panose="020B0604020202020204" pitchFamily="34" charset="0"/>
                </a:defRPr>
              </a:lvl2pPr>
              <a:lvl3pPr marL="1143000" indent="-228600" eaLnBrk="0" hangingPunct="0">
                <a:lnSpc>
                  <a:spcPct val="90000"/>
                </a:lnSpc>
                <a:spcBef>
                  <a:spcPts val="600"/>
                </a:spcBef>
                <a:buClr>
                  <a:srgbClr val="A9A9A9"/>
                </a:buClr>
                <a:buSzPct val="90000"/>
                <a:buFont typeface="Wingdings" pitchFamily="2" charset="2"/>
                <a:buChar char="§"/>
                <a:defRPr sz="1600">
                  <a:solidFill>
                    <a:schemeClr val="tx1"/>
                  </a:solidFill>
                  <a:latin typeface="Arial" panose="020B0604020202020204" pitchFamily="34" charset="0"/>
                </a:defRPr>
              </a:lvl3pPr>
              <a:lvl4pPr marL="1600200" indent="-228600" eaLnBrk="0" hangingPunct="0">
                <a:lnSpc>
                  <a:spcPct val="90000"/>
                </a:lnSpc>
                <a:spcBef>
                  <a:spcPts val="600"/>
                </a:spcBef>
                <a:buClr>
                  <a:srgbClr val="A9A9A9"/>
                </a:buClr>
                <a:buSzPct val="90000"/>
                <a:buFont typeface="Arial" panose="020B0604020202020204" pitchFamily="34" charset="0"/>
                <a:buChar char="–"/>
                <a:defRPr sz="1400">
                  <a:solidFill>
                    <a:schemeClr val="tx1"/>
                  </a:solidFill>
                  <a:latin typeface="Arial" panose="020B0604020202020204" pitchFamily="34" charset="0"/>
                </a:defRPr>
              </a:lvl4pPr>
              <a:lvl5pPr marL="2057400" indent="-228600" eaLnBrk="0" hangingPunct="0">
                <a:lnSpc>
                  <a:spcPct val="90000"/>
                </a:lnSpc>
                <a:spcBef>
                  <a:spcPts val="600"/>
                </a:spcBef>
                <a:buClr>
                  <a:srgbClr val="A9A9A9"/>
                </a:buClr>
                <a:buSzPct val="90000"/>
                <a:buFont typeface="Wingdings" pitchFamily="2" charset="2"/>
                <a:buChar char="§"/>
                <a:defRPr sz="1400">
                  <a:solidFill>
                    <a:schemeClr val="tx1"/>
                  </a:solidFill>
                  <a:latin typeface="Arial" panose="020B0604020202020204" pitchFamily="34" charset="0"/>
                </a:defRPr>
              </a:lvl5pPr>
              <a:lvl6pPr marL="25146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panose="020B0604020202020204" pitchFamily="34" charset="0"/>
                </a:defRPr>
              </a:lvl6pPr>
              <a:lvl7pPr marL="29718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panose="020B0604020202020204" pitchFamily="34" charset="0"/>
                </a:defRPr>
              </a:lvl7pPr>
              <a:lvl8pPr marL="34290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panose="020B0604020202020204" pitchFamily="34" charset="0"/>
                </a:defRPr>
              </a:lvl8pPr>
              <a:lvl9pPr marL="38862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panose="020B0604020202020204" pitchFamily="34" charset="0"/>
                </a:defRPr>
              </a:lvl9pPr>
            </a:lstStyle>
            <a:p>
              <a:pPr algn="ctr" defTabSz="1219170">
                <a:lnSpc>
                  <a:spcPct val="100000"/>
                </a:lnSpc>
                <a:spcBef>
                  <a:spcPct val="0"/>
                </a:spcBef>
                <a:buClrTx/>
                <a:buSzTx/>
                <a:buNone/>
                <a:defRPr/>
              </a:pPr>
              <a:r>
                <a:rPr lang="en-US" altLang="en-US" sz="1400" dirty="0" err="1">
                  <a:solidFill>
                    <a:srgbClr val="000000"/>
                  </a:solidFill>
                  <a:latin typeface="+mn-lt"/>
                </a:rPr>
                <a:t>Alteração</a:t>
              </a:r>
              <a:r>
                <a:rPr lang="en-US" altLang="en-US" sz="1400" dirty="0">
                  <a:solidFill>
                    <a:srgbClr val="000000"/>
                  </a:solidFill>
                  <a:latin typeface="+mn-lt"/>
                </a:rPr>
                <a:t> </a:t>
              </a:r>
              <a:r>
                <a:rPr lang="en-US" altLang="en-US" sz="1400" dirty="0" err="1">
                  <a:solidFill>
                    <a:srgbClr val="000000"/>
                  </a:solidFill>
                  <a:latin typeface="+mn-lt"/>
                </a:rPr>
                <a:t>mediana</a:t>
              </a:r>
              <a:r>
                <a:rPr lang="en-US" altLang="en-US" sz="1400" dirty="0">
                  <a:solidFill>
                    <a:srgbClr val="000000"/>
                  </a:solidFill>
                  <a:latin typeface="+mn-lt"/>
                </a:rPr>
                <a:t> do peso</a:t>
              </a:r>
              <a:br>
                <a:rPr lang="en-US" altLang="en-US" sz="1400" dirty="0">
                  <a:solidFill>
                    <a:srgbClr val="000000"/>
                  </a:solidFill>
                  <a:latin typeface="+mn-lt"/>
                </a:rPr>
              </a:br>
              <a:r>
                <a:rPr lang="en-US" altLang="en-US" sz="1400" dirty="0" err="1">
                  <a:solidFill>
                    <a:srgbClr val="000000"/>
                  </a:solidFill>
                  <a:latin typeface="+mn-lt"/>
                </a:rPr>
                <a:t>desde</a:t>
              </a:r>
              <a:r>
                <a:rPr lang="en-US" altLang="en-US" sz="1400" dirty="0">
                  <a:solidFill>
                    <a:srgbClr val="000000"/>
                  </a:solidFill>
                  <a:latin typeface="+mn-lt"/>
                </a:rPr>
                <a:t> a </a:t>
              </a:r>
              <a:r>
                <a:rPr lang="en-US" altLang="en-US" sz="1400" i="1" dirty="0">
                  <a:solidFill>
                    <a:srgbClr val="000000"/>
                  </a:solidFill>
                  <a:latin typeface="+mn-lt"/>
                </a:rPr>
                <a:t>baseline</a:t>
              </a:r>
              <a:r>
                <a:rPr lang="en-US" altLang="en-US" sz="1400" dirty="0">
                  <a:solidFill>
                    <a:srgbClr val="000000"/>
                  </a:solidFill>
                  <a:latin typeface="+mn-lt"/>
                </a:rPr>
                <a:t>, kg/a</a:t>
              </a:r>
            </a:p>
          </p:txBody>
        </p:sp>
        <p:sp>
          <p:nvSpPr>
            <p:cNvPr id="45" name="TextBox 44">
              <a:extLst>
                <a:ext uri="{FF2B5EF4-FFF2-40B4-BE49-F238E27FC236}">
                  <a16:creationId xmlns:a16="http://schemas.microsoft.com/office/drawing/2014/main" id="{3D7D9787-E9AA-4F5A-9563-E0DB7419E550}"/>
                </a:ext>
              </a:extLst>
            </p:cNvPr>
            <p:cNvSpPr txBox="1"/>
            <p:nvPr/>
          </p:nvSpPr>
          <p:spPr>
            <a:xfrm>
              <a:off x="4330088" y="2523493"/>
              <a:ext cx="882650" cy="261752"/>
            </a:xfrm>
            <a:prstGeom prst="rect">
              <a:avLst/>
            </a:prstGeom>
            <a:noFill/>
          </p:spPr>
          <p:txBody>
            <a:bodyPr wrap="square" rtlCol="0" anchor="ctr">
              <a:spAutoFit/>
            </a:bodyPr>
            <a:lstStyle/>
            <a:p>
              <a:pPr algn="ctr">
                <a:defRPr/>
              </a:pPr>
              <a:r>
                <a:rPr lang="en-US" sz="1200" b="1" dirty="0">
                  <a:solidFill>
                    <a:srgbClr val="000000"/>
                  </a:solidFill>
                  <a:latin typeface="Arial"/>
                </a:rPr>
                <a:t>6,1</a:t>
              </a:r>
            </a:p>
          </p:txBody>
        </p:sp>
        <p:sp>
          <p:nvSpPr>
            <p:cNvPr id="46" name="TextBox 45">
              <a:extLst>
                <a:ext uri="{FF2B5EF4-FFF2-40B4-BE49-F238E27FC236}">
                  <a16:creationId xmlns:a16="http://schemas.microsoft.com/office/drawing/2014/main" id="{3757BB91-F894-46A7-990C-5BCFF2C11F7D}"/>
                </a:ext>
              </a:extLst>
            </p:cNvPr>
            <p:cNvSpPr txBox="1"/>
            <p:nvPr/>
          </p:nvSpPr>
          <p:spPr>
            <a:xfrm>
              <a:off x="6982920" y="2520771"/>
              <a:ext cx="886968" cy="261752"/>
            </a:xfrm>
            <a:prstGeom prst="rect">
              <a:avLst/>
            </a:prstGeom>
            <a:noFill/>
          </p:spPr>
          <p:txBody>
            <a:bodyPr wrap="square" rtlCol="0" anchor="ctr">
              <a:spAutoFit/>
            </a:bodyPr>
            <a:lstStyle/>
            <a:p>
              <a:pPr algn="ctr">
                <a:defRPr/>
              </a:pPr>
              <a:r>
                <a:rPr lang="en-US" sz="1200" b="1" dirty="0">
                  <a:solidFill>
                    <a:srgbClr val="000000"/>
                  </a:solidFill>
                  <a:latin typeface="Arial"/>
                </a:rPr>
                <a:t>6,1</a:t>
              </a:r>
            </a:p>
          </p:txBody>
        </p:sp>
        <p:grpSp>
          <p:nvGrpSpPr>
            <p:cNvPr id="47" name="Group 46">
              <a:extLst>
                <a:ext uri="{FF2B5EF4-FFF2-40B4-BE49-F238E27FC236}">
                  <a16:creationId xmlns:a16="http://schemas.microsoft.com/office/drawing/2014/main" id="{6320C6EB-5095-4EB6-ACBC-D95C5A8B7487}"/>
                </a:ext>
              </a:extLst>
            </p:cNvPr>
            <p:cNvGrpSpPr/>
            <p:nvPr/>
          </p:nvGrpSpPr>
          <p:grpSpPr>
            <a:xfrm>
              <a:off x="8745673" y="3263614"/>
              <a:ext cx="1066044" cy="1429666"/>
              <a:chOff x="5887583" y="3135707"/>
              <a:chExt cx="1066044" cy="1429666"/>
            </a:xfrm>
          </p:grpSpPr>
          <p:sp>
            <p:nvSpPr>
              <p:cNvPr id="48" name="TextBox 47">
                <a:extLst>
                  <a:ext uri="{FF2B5EF4-FFF2-40B4-BE49-F238E27FC236}">
                    <a16:creationId xmlns:a16="http://schemas.microsoft.com/office/drawing/2014/main" id="{4AA19149-57B6-4DF2-91FF-E9B34480C7E8}"/>
                  </a:ext>
                </a:extLst>
              </p:cNvPr>
              <p:cNvSpPr txBox="1"/>
              <p:nvPr/>
            </p:nvSpPr>
            <p:spPr>
              <a:xfrm>
                <a:off x="6207184" y="3627814"/>
                <a:ext cx="746442" cy="189043"/>
              </a:xfrm>
              <a:prstGeom prst="rect">
                <a:avLst/>
              </a:prstGeom>
              <a:solidFill>
                <a:schemeClr val="bg1"/>
              </a:solidFill>
            </p:spPr>
            <p:txBody>
              <a:bodyPr wrap="none" lIns="0" tIns="0" rIns="0" bIns="0" rtlCol="0" anchor="ctr">
                <a:spAutoFit/>
              </a:bodyPr>
              <a:lstStyle/>
              <a:p>
                <a:pPr>
                  <a:defRPr/>
                </a:pPr>
                <a:r>
                  <a:rPr lang="en-US" sz="1300" dirty="0">
                    <a:solidFill>
                      <a:srgbClr val="000000"/>
                    </a:solidFill>
                  </a:rPr>
                  <a:t>192/OLE 48</a:t>
                </a:r>
              </a:p>
            </p:txBody>
          </p:sp>
          <p:sp>
            <p:nvSpPr>
              <p:cNvPr id="49" name="TextBox 48">
                <a:extLst>
                  <a:ext uri="{FF2B5EF4-FFF2-40B4-BE49-F238E27FC236}">
                    <a16:creationId xmlns:a16="http://schemas.microsoft.com/office/drawing/2014/main" id="{20C9BD93-5401-4F85-8746-9F95C94D91D9}"/>
                  </a:ext>
                </a:extLst>
              </p:cNvPr>
              <p:cNvSpPr txBox="1"/>
              <p:nvPr/>
            </p:nvSpPr>
            <p:spPr>
              <a:xfrm>
                <a:off x="6207184" y="3864941"/>
                <a:ext cx="240739" cy="189043"/>
              </a:xfrm>
              <a:prstGeom prst="rect">
                <a:avLst/>
              </a:prstGeom>
              <a:solidFill>
                <a:schemeClr val="bg1"/>
              </a:solidFill>
            </p:spPr>
            <p:txBody>
              <a:bodyPr wrap="none" lIns="0" tIns="0" rIns="0" bIns="0" rtlCol="0" anchor="ctr">
                <a:spAutoFit/>
              </a:bodyPr>
              <a:lstStyle/>
              <a:p>
                <a:pPr>
                  <a:defRPr/>
                </a:pPr>
                <a:r>
                  <a:rPr lang="en-US" sz="1300" dirty="0">
                    <a:solidFill>
                      <a:srgbClr val="000000"/>
                    </a:solidFill>
                  </a:rPr>
                  <a:t>144</a:t>
                </a:r>
              </a:p>
            </p:txBody>
          </p:sp>
          <p:sp>
            <p:nvSpPr>
              <p:cNvPr id="50" name="TextBox 49">
                <a:extLst>
                  <a:ext uri="{FF2B5EF4-FFF2-40B4-BE49-F238E27FC236}">
                    <a16:creationId xmlns:a16="http://schemas.microsoft.com/office/drawing/2014/main" id="{01A2EAF8-F8B6-425A-B036-FEC40C826815}"/>
                  </a:ext>
                </a:extLst>
              </p:cNvPr>
              <p:cNvSpPr txBox="1"/>
              <p:nvPr/>
            </p:nvSpPr>
            <p:spPr>
              <a:xfrm>
                <a:off x="6220438" y="4093909"/>
                <a:ext cx="160492" cy="189043"/>
              </a:xfrm>
              <a:prstGeom prst="rect">
                <a:avLst/>
              </a:prstGeom>
              <a:solidFill>
                <a:schemeClr val="bg1"/>
              </a:solidFill>
            </p:spPr>
            <p:txBody>
              <a:bodyPr wrap="none" lIns="0" tIns="0" rIns="0" bIns="0" rtlCol="0" anchor="ctr">
                <a:spAutoFit/>
              </a:bodyPr>
              <a:lstStyle/>
              <a:p>
                <a:pPr>
                  <a:defRPr/>
                </a:pPr>
                <a:r>
                  <a:rPr lang="en-US" sz="1300" dirty="0">
                    <a:solidFill>
                      <a:srgbClr val="000000"/>
                    </a:solidFill>
                  </a:rPr>
                  <a:t>96</a:t>
                </a:r>
              </a:p>
            </p:txBody>
          </p:sp>
          <p:sp>
            <p:nvSpPr>
              <p:cNvPr id="51" name="TextBox 50">
                <a:extLst>
                  <a:ext uri="{FF2B5EF4-FFF2-40B4-BE49-F238E27FC236}">
                    <a16:creationId xmlns:a16="http://schemas.microsoft.com/office/drawing/2014/main" id="{A078E64C-B1BE-4DF3-8ED1-318FA9F405E3}"/>
                  </a:ext>
                </a:extLst>
              </p:cNvPr>
              <p:cNvSpPr txBox="1"/>
              <p:nvPr/>
            </p:nvSpPr>
            <p:spPr>
              <a:xfrm>
                <a:off x="6207184" y="4346504"/>
                <a:ext cx="160492" cy="189043"/>
              </a:xfrm>
              <a:prstGeom prst="rect">
                <a:avLst/>
              </a:prstGeom>
              <a:solidFill>
                <a:schemeClr val="bg1"/>
              </a:solidFill>
            </p:spPr>
            <p:txBody>
              <a:bodyPr wrap="none" lIns="0" tIns="0" rIns="0" bIns="0" rtlCol="0" anchor="ctr">
                <a:spAutoFit/>
              </a:bodyPr>
              <a:lstStyle/>
              <a:p>
                <a:pPr>
                  <a:defRPr/>
                </a:pPr>
                <a:r>
                  <a:rPr lang="en-US" sz="1300" dirty="0">
                    <a:solidFill>
                      <a:srgbClr val="000000"/>
                    </a:solidFill>
                  </a:rPr>
                  <a:t>48</a:t>
                </a:r>
              </a:p>
            </p:txBody>
          </p:sp>
          <p:sp>
            <p:nvSpPr>
              <p:cNvPr id="52" name="Rectangle 51">
                <a:extLst>
                  <a:ext uri="{FF2B5EF4-FFF2-40B4-BE49-F238E27FC236}">
                    <a16:creationId xmlns:a16="http://schemas.microsoft.com/office/drawing/2014/main" id="{0065DB83-A2D3-4E85-A30C-3F430AD0B104}"/>
                  </a:ext>
                </a:extLst>
              </p:cNvPr>
              <p:cNvSpPr/>
              <p:nvPr/>
            </p:nvSpPr>
            <p:spPr bwMode="auto">
              <a:xfrm>
                <a:off x="5967397" y="3614082"/>
                <a:ext cx="166220" cy="261752"/>
              </a:xfrm>
              <a:prstGeom prst="rect">
                <a:avLst/>
              </a:prstGeom>
              <a:solidFill>
                <a:srgbClr val="1D6E8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fontAlgn="base">
                  <a:spcBef>
                    <a:spcPct val="0"/>
                  </a:spcBef>
                  <a:spcAft>
                    <a:spcPct val="25000"/>
                  </a:spcAft>
                  <a:defRPr/>
                </a:pPr>
                <a:endParaRPr lang="en-US" sz="1200">
                  <a:solidFill>
                    <a:srgbClr val="000000"/>
                  </a:solidFill>
                  <a:latin typeface="Arial" charset="0"/>
                </a:endParaRPr>
              </a:p>
            </p:txBody>
          </p:sp>
          <p:sp>
            <p:nvSpPr>
              <p:cNvPr id="53" name="Rectangle 52">
                <a:extLst>
                  <a:ext uri="{FF2B5EF4-FFF2-40B4-BE49-F238E27FC236}">
                    <a16:creationId xmlns:a16="http://schemas.microsoft.com/office/drawing/2014/main" id="{8AA803E0-7296-4355-A345-5AE906C447A7}"/>
                  </a:ext>
                </a:extLst>
              </p:cNvPr>
              <p:cNvSpPr/>
              <p:nvPr/>
            </p:nvSpPr>
            <p:spPr bwMode="auto">
              <a:xfrm>
                <a:off x="5967397" y="3843928"/>
                <a:ext cx="166220" cy="261752"/>
              </a:xfrm>
              <a:prstGeom prst="rect">
                <a:avLst/>
              </a:prstGeom>
              <a:solidFill>
                <a:srgbClr val="2B99A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fontAlgn="base">
                  <a:spcBef>
                    <a:spcPct val="0"/>
                  </a:spcBef>
                  <a:spcAft>
                    <a:spcPct val="25000"/>
                  </a:spcAft>
                  <a:defRPr/>
                </a:pPr>
                <a:endParaRPr lang="en-US" sz="1200">
                  <a:solidFill>
                    <a:srgbClr val="000000"/>
                  </a:solidFill>
                  <a:latin typeface="Arial" charset="0"/>
                </a:endParaRPr>
              </a:p>
            </p:txBody>
          </p:sp>
          <p:sp>
            <p:nvSpPr>
              <p:cNvPr id="54" name="Rectangle 53">
                <a:extLst>
                  <a:ext uri="{FF2B5EF4-FFF2-40B4-BE49-F238E27FC236}">
                    <a16:creationId xmlns:a16="http://schemas.microsoft.com/office/drawing/2014/main" id="{D8866247-3842-4388-8006-12B5C8516A71}"/>
                  </a:ext>
                </a:extLst>
              </p:cNvPr>
              <p:cNvSpPr/>
              <p:nvPr/>
            </p:nvSpPr>
            <p:spPr bwMode="auto">
              <a:xfrm>
                <a:off x="5967397" y="4073774"/>
                <a:ext cx="166220" cy="261752"/>
              </a:xfrm>
              <a:prstGeom prst="rect">
                <a:avLst/>
              </a:prstGeom>
              <a:solidFill>
                <a:srgbClr val="58C08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fontAlgn="base">
                  <a:spcBef>
                    <a:spcPct val="0"/>
                  </a:spcBef>
                  <a:spcAft>
                    <a:spcPct val="25000"/>
                  </a:spcAft>
                  <a:defRPr/>
                </a:pPr>
                <a:endParaRPr lang="en-US" sz="1200">
                  <a:solidFill>
                    <a:srgbClr val="000000"/>
                  </a:solidFill>
                  <a:latin typeface="Arial" charset="0"/>
                </a:endParaRPr>
              </a:p>
            </p:txBody>
          </p:sp>
          <p:sp>
            <p:nvSpPr>
              <p:cNvPr id="55" name="Rectangle 54">
                <a:extLst>
                  <a:ext uri="{FF2B5EF4-FFF2-40B4-BE49-F238E27FC236}">
                    <a16:creationId xmlns:a16="http://schemas.microsoft.com/office/drawing/2014/main" id="{CEA522F1-176C-43BF-AA6B-8073DF40C669}"/>
                  </a:ext>
                </a:extLst>
              </p:cNvPr>
              <p:cNvSpPr/>
              <p:nvPr/>
            </p:nvSpPr>
            <p:spPr bwMode="auto">
              <a:xfrm>
                <a:off x="5967397" y="4303621"/>
                <a:ext cx="166220" cy="261752"/>
              </a:xfrm>
              <a:prstGeom prst="rect">
                <a:avLst/>
              </a:prstGeom>
              <a:solidFill>
                <a:srgbClr val="AAD49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fontAlgn="base">
                  <a:spcBef>
                    <a:spcPct val="0"/>
                  </a:spcBef>
                  <a:spcAft>
                    <a:spcPct val="25000"/>
                  </a:spcAft>
                  <a:defRPr/>
                </a:pPr>
                <a:endParaRPr lang="en-US" sz="1200">
                  <a:solidFill>
                    <a:srgbClr val="000000"/>
                  </a:solidFill>
                  <a:latin typeface="Arial" charset="0"/>
                </a:endParaRPr>
              </a:p>
            </p:txBody>
          </p:sp>
          <p:sp>
            <p:nvSpPr>
              <p:cNvPr id="56" name="TextBox 55">
                <a:extLst>
                  <a:ext uri="{FF2B5EF4-FFF2-40B4-BE49-F238E27FC236}">
                    <a16:creationId xmlns:a16="http://schemas.microsoft.com/office/drawing/2014/main" id="{E8143AEB-5E6E-451D-BF1B-2956355D2A91}"/>
                  </a:ext>
                </a:extLst>
              </p:cNvPr>
              <p:cNvSpPr txBox="1"/>
              <p:nvPr/>
            </p:nvSpPr>
            <p:spPr>
              <a:xfrm>
                <a:off x="5887583" y="3135707"/>
                <a:ext cx="549612" cy="203585"/>
              </a:xfrm>
              <a:prstGeom prst="rect">
                <a:avLst/>
              </a:prstGeom>
              <a:solidFill>
                <a:schemeClr val="bg1"/>
              </a:solidFill>
            </p:spPr>
            <p:txBody>
              <a:bodyPr wrap="none" lIns="0" tIns="0" rIns="0" bIns="0" rtlCol="0" anchor="ctr">
                <a:spAutoFit/>
              </a:bodyPr>
              <a:lstStyle/>
              <a:p>
                <a:pPr algn="ctr">
                  <a:defRPr/>
                </a:pPr>
                <a:r>
                  <a:rPr lang="en-US" sz="1400" dirty="0" err="1">
                    <a:solidFill>
                      <a:srgbClr val="000000"/>
                    </a:solidFill>
                  </a:rPr>
                  <a:t>Semana</a:t>
                </a:r>
                <a:endParaRPr lang="en-US" sz="1400" dirty="0">
                  <a:solidFill>
                    <a:srgbClr val="000000"/>
                  </a:solidFill>
                </a:endParaRPr>
              </a:p>
            </p:txBody>
          </p:sp>
          <p:sp>
            <p:nvSpPr>
              <p:cNvPr id="57" name="TextBox 56">
                <a:extLst>
                  <a:ext uri="{FF2B5EF4-FFF2-40B4-BE49-F238E27FC236}">
                    <a16:creationId xmlns:a16="http://schemas.microsoft.com/office/drawing/2014/main" id="{014F460F-88CE-4BD6-BEA2-B021B3862EF9}"/>
                  </a:ext>
                </a:extLst>
              </p:cNvPr>
              <p:cNvSpPr txBox="1"/>
              <p:nvPr/>
            </p:nvSpPr>
            <p:spPr>
              <a:xfrm>
                <a:off x="6207184" y="3372825"/>
                <a:ext cx="746443" cy="189043"/>
              </a:xfrm>
              <a:prstGeom prst="rect">
                <a:avLst/>
              </a:prstGeom>
              <a:solidFill>
                <a:schemeClr val="bg1"/>
              </a:solidFill>
            </p:spPr>
            <p:txBody>
              <a:bodyPr wrap="none" lIns="0" tIns="0" rIns="0" bIns="0" rtlCol="0" anchor="ctr">
                <a:spAutoFit/>
              </a:bodyPr>
              <a:lstStyle/>
              <a:p>
                <a:pPr>
                  <a:defRPr/>
                </a:pPr>
                <a:r>
                  <a:rPr lang="en-US" sz="1300" dirty="0">
                    <a:solidFill>
                      <a:srgbClr val="000000"/>
                    </a:solidFill>
                  </a:rPr>
                  <a:t>240/OLE 96</a:t>
                </a:r>
              </a:p>
            </p:txBody>
          </p:sp>
          <p:sp>
            <p:nvSpPr>
              <p:cNvPr id="58" name="Rectangle 57">
                <a:extLst>
                  <a:ext uri="{FF2B5EF4-FFF2-40B4-BE49-F238E27FC236}">
                    <a16:creationId xmlns:a16="http://schemas.microsoft.com/office/drawing/2014/main" id="{04383224-CF63-4CA3-AB75-7A23AEB2F049}"/>
                  </a:ext>
                </a:extLst>
              </p:cNvPr>
              <p:cNvSpPr/>
              <p:nvPr/>
            </p:nvSpPr>
            <p:spPr bwMode="auto">
              <a:xfrm>
                <a:off x="5967397" y="3384236"/>
                <a:ext cx="166220" cy="261752"/>
              </a:xfrm>
              <a:prstGeom prst="rect">
                <a:avLst/>
              </a:prstGeom>
              <a:solidFill>
                <a:srgbClr val="3C528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fontAlgn="base">
                  <a:spcBef>
                    <a:spcPct val="0"/>
                  </a:spcBef>
                  <a:spcAft>
                    <a:spcPct val="25000"/>
                  </a:spcAft>
                  <a:defRPr/>
                </a:pPr>
                <a:endParaRPr lang="en-US" sz="1200">
                  <a:solidFill>
                    <a:srgbClr val="000000"/>
                  </a:solidFill>
                  <a:latin typeface="Arial" charset="0"/>
                </a:endParaRPr>
              </a:p>
            </p:txBody>
          </p:sp>
        </p:grpSp>
      </p:grpSp>
      <p:sp>
        <p:nvSpPr>
          <p:cNvPr id="22" name="Rectangle 4">
            <a:extLst>
              <a:ext uri="{FF2B5EF4-FFF2-40B4-BE49-F238E27FC236}">
                <a16:creationId xmlns:a16="http://schemas.microsoft.com/office/drawing/2014/main" id="{29722592-4AFD-134B-A284-3EC53CBCD45C}"/>
              </a:ext>
            </a:extLst>
          </p:cNvPr>
          <p:cNvSpPr/>
          <p:nvPr/>
        </p:nvSpPr>
        <p:spPr>
          <a:xfrm>
            <a:off x="161513" y="237151"/>
            <a:ext cx="8164020" cy="461665"/>
          </a:xfrm>
          <a:prstGeom prst="rect">
            <a:avLst/>
          </a:prstGeom>
        </p:spPr>
        <p:txBody>
          <a:bodyPr wrap="square">
            <a:spAutoFit/>
          </a:bodyPr>
          <a:lstStyle/>
          <a:p>
            <a:r>
              <a:rPr lang="pt-PT" sz="2400" b="1" cap="small" dirty="0">
                <a:solidFill>
                  <a:srgbClr val="C00000"/>
                </a:solidFill>
              </a:rPr>
              <a:t>DOENÇA CARDIOVASCULAR</a:t>
            </a:r>
            <a:endParaRPr lang="pt-PT" sz="2400" b="1" dirty="0">
              <a:solidFill>
                <a:srgbClr val="C00000"/>
              </a:solidFill>
            </a:endParaRPr>
          </a:p>
        </p:txBody>
      </p:sp>
      <p:sp>
        <p:nvSpPr>
          <p:cNvPr id="24" name="Undertitel 1">
            <a:extLst>
              <a:ext uri="{FF2B5EF4-FFF2-40B4-BE49-F238E27FC236}">
                <a16:creationId xmlns:a16="http://schemas.microsoft.com/office/drawing/2014/main" id="{8DF13053-15E1-604E-8D16-FA5C17B4E776}"/>
              </a:ext>
            </a:extLst>
          </p:cNvPr>
          <p:cNvSpPr txBox="1">
            <a:spLocks/>
          </p:cNvSpPr>
          <p:nvPr/>
        </p:nvSpPr>
        <p:spPr>
          <a:xfrm>
            <a:off x="1588" y="1125288"/>
            <a:ext cx="12188825" cy="513330"/>
          </a:xfrm>
          <a:prstGeom prst="rect">
            <a:avLst/>
          </a:prstGeom>
          <a:ln>
            <a:no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6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defRPr/>
            </a:pPr>
            <a:r>
              <a:rPr lang="en-US" sz="2800" cap="all" dirty="0" err="1">
                <a:solidFill>
                  <a:srgbClr val="5B595D"/>
                </a:solidFill>
              </a:rPr>
              <a:t>ReSULTADOS</a:t>
            </a:r>
            <a:r>
              <a:rPr lang="en-US" sz="2800" cap="all" dirty="0">
                <a:solidFill>
                  <a:srgbClr val="5B595D"/>
                </a:solidFill>
              </a:rPr>
              <a:t> A 5 ANOS DE B/F/TAF </a:t>
            </a:r>
            <a:r>
              <a:rPr lang="en-US" sz="2800" dirty="0">
                <a:solidFill>
                  <a:srgbClr val="5B595D"/>
                </a:solidFill>
              </a:rPr>
              <a:t>EM ADULTOS </a:t>
            </a:r>
            <a:r>
              <a:rPr lang="en-US" sz="2800" i="1" dirty="0">
                <a:solidFill>
                  <a:srgbClr val="5B595D"/>
                </a:solidFill>
              </a:rPr>
              <a:t>NAÏVE</a:t>
            </a:r>
            <a:endParaRPr lang="en-US" sz="2600" i="1" dirty="0">
              <a:solidFill>
                <a:srgbClr val="5B595D"/>
              </a:solidFill>
              <a:latin typeface="Calibri"/>
            </a:endParaRPr>
          </a:p>
        </p:txBody>
      </p:sp>
    </p:spTree>
    <p:extLst>
      <p:ext uri="{BB962C8B-B14F-4D97-AF65-F5344CB8AC3E}">
        <p14:creationId xmlns:p14="http://schemas.microsoft.com/office/powerpoint/2010/main" val="41433502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0" name="Table 5">
            <a:extLst>
              <a:ext uri="{FF2B5EF4-FFF2-40B4-BE49-F238E27FC236}">
                <a16:creationId xmlns:a16="http://schemas.microsoft.com/office/drawing/2014/main" id="{43FDA26D-A89F-4F16-BE41-3A71F5F8F537}"/>
              </a:ext>
            </a:extLst>
          </p:cNvPr>
          <p:cNvGraphicFramePr>
            <a:graphicFrameLocks noGrp="1"/>
          </p:cNvGraphicFramePr>
          <p:nvPr>
            <p:extLst>
              <p:ext uri="{D42A27DB-BD31-4B8C-83A1-F6EECF244321}">
                <p14:modId xmlns:p14="http://schemas.microsoft.com/office/powerpoint/2010/main" val="2401849538"/>
              </p:ext>
            </p:extLst>
          </p:nvPr>
        </p:nvGraphicFramePr>
        <p:xfrm>
          <a:off x="1825742" y="5202889"/>
          <a:ext cx="8903991" cy="1009278"/>
        </p:xfrm>
        <a:graphic>
          <a:graphicData uri="http://schemas.openxmlformats.org/drawingml/2006/table">
            <a:tbl>
              <a:tblPr>
                <a:effectLst>
                  <a:outerShdw blurRad="50800" dist="38100" dir="2700000" algn="tl" rotWithShape="0">
                    <a:prstClr val="black">
                      <a:alpha val="40000"/>
                    </a:prstClr>
                  </a:outerShdw>
                </a:effectLst>
                <a:tableStyleId>{5C22544A-7EE6-4342-B048-85BDC9FD1C3A}</a:tableStyleId>
              </a:tblPr>
              <a:tblGrid>
                <a:gridCol w="1993904">
                  <a:extLst>
                    <a:ext uri="{9D8B030D-6E8A-4147-A177-3AD203B41FA5}">
                      <a16:colId xmlns:a16="http://schemas.microsoft.com/office/drawing/2014/main" val="306258368"/>
                    </a:ext>
                  </a:extLst>
                </a:gridCol>
                <a:gridCol w="960698">
                  <a:extLst>
                    <a:ext uri="{9D8B030D-6E8A-4147-A177-3AD203B41FA5}">
                      <a16:colId xmlns:a16="http://schemas.microsoft.com/office/drawing/2014/main" val="580015767"/>
                    </a:ext>
                  </a:extLst>
                </a:gridCol>
                <a:gridCol w="970813">
                  <a:extLst>
                    <a:ext uri="{9D8B030D-6E8A-4147-A177-3AD203B41FA5}">
                      <a16:colId xmlns:a16="http://schemas.microsoft.com/office/drawing/2014/main" val="1485727165"/>
                    </a:ext>
                  </a:extLst>
                </a:gridCol>
                <a:gridCol w="1244644">
                  <a:extLst>
                    <a:ext uri="{9D8B030D-6E8A-4147-A177-3AD203B41FA5}">
                      <a16:colId xmlns:a16="http://schemas.microsoft.com/office/drawing/2014/main" val="4239919236"/>
                    </a:ext>
                  </a:extLst>
                </a:gridCol>
                <a:gridCol w="1244644">
                  <a:extLst>
                    <a:ext uri="{9D8B030D-6E8A-4147-A177-3AD203B41FA5}">
                      <a16:colId xmlns:a16="http://schemas.microsoft.com/office/drawing/2014/main" val="3581841460"/>
                    </a:ext>
                  </a:extLst>
                </a:gridCol>
                <a:gridCol w="1244644">
                  <a:extLst>
                    <a:ext uri="{9D8B030D-6E8A-4147-A177-3AD203B41FA5}">
                      <a16:colId xmlns:a16="http://schemas.microsoft.com/office/drawing/2014/main" val="993676505"/>
                    </a:ext>
                  </a:extLst>
                </a:gridCol>
                <a:gridCol w="1244644">
                  <a:extLst>
                    <a:ext uri="{9D8B030D-6E8A-4147-A177-3AD203B41FA5}">
                      <a16:colId xmlns:a16="http://schemas.microsoft.com/office/drawing/2014/main" val="2111731057"/>
                    </a:ext>
                  </a:extLst>
                </a:gridCol>
              </a:tblGrid>
              <a:tr h="323478">
                <a:tc rowSpan="2">
                  <a:txBody>
                    <a:bodyPr/>
                    <a:lstStyle/>
                    <a:p>
                      <a:r>
                        <a:rPr lang="en-US" sz="1200" b="1" dirty="0" err="1"/>
                        <a:t>Participantes</a:t>
                      </a:r>
                      <a:r>
                        <a:rPr lang="en-US" sz="1200" b="1" dirty="0"/>
                        <a:t> com Tx </a:t>
                      </a:r>
                      <a:r>
                        <a:rPr lang="en-US" sz="1200" b="1" dirty="0" err="1"/>
                        <a:t>hipolipemiante</a:t>
                      </a:r>
                      <a:r>
                        <a:rPr lang="en-US" sz="1200" b="1" dirty="0"/>
                        <a:t>, %</a:t>
                      </a:r>
                    </a:p>
                  </a:txBody>
                  <a:tcPr marT="18288" marB="18288" anchor="b">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en-US" sz="1200" b="1" dirty="0">
                          <a:solidFill>
                            <a:schemeClr val="bg1"/>
                          </a:solidFill>
                        </a:rPr>
                        <a:t>Na </a:t>
                      </a:r>
                      <a:r>
                        <a:rPr lang="en-US" sz="1200" b="1" i="1" dirty="0">
                          <a:solidFill>
                            <a:schemeClr val="bg1"/>
                          </a:solidFill>
                        </a:rPr>
                        <a:t>Baseline</a:t>
                      </a:r>
                    </a:p>
                  </a:txBody>
                  <a:tcPr marT="18288" marB="18288" anchor="b">
                    <a:lnL w="12700" cmpd="sng">
                      <a:noFill/>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C0A0"/>
                    </a:solidFill>
                  </a:tcPr>
                </a:tc>
                <a:tc gridSpan="5">
                  <a:txBody>
                    <a:bodyPr/>
                    <a:lstStyle/>
                    <a:p>
                      <a:pPr algn="ctr"/>
                      <a:r>
                        <a:rPr lang="en-US" sz="1200" b="1" dirty="0" err="1">
                          <a:solidFill>
                            <a:schemeClr val="bg1"/>
                          </a:solidFill>
                        </a:rPr>
                        <a:t>Iniciada</a:t>
                      </a:r>
                      <a:endParaRPr lang="en-US" sz="1200" b="1" dirty="0">
                        <a:solidFill>
                          <a:schemeClr val="bg1"/>
                        </a:solidFill>
                      </a:endParaRPr>
                    </a:p>
                  </a:txBody>
                  <a:tcPr marT="18288" marB="18288">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C0A0"/>
                    </a:solidFill>
                  </a:tcPr>
                </a:tc>
                <a:tc hMerge="1">
                  <a:txBody>
                    <a:bodyPr/>
                    <a:lstStyle/>
                    <a:p>
                      <a:endParaRPr lang="en-US" sz="1200"/>
                    </a:p>
                  </a:txBody>
                  <a:tcPr>
                    <a:solidFill>
                      <a:srgbClr val="EAEAEA"/>
                    </a:solidFill>
                  </a:tcPr>
                </a:tc>
                <a:tc hMerge="1">
                  <a:txBody>
                    <a:bodyPr/>
                    <a:lstStyle/>
                    <a:p>
                      <a:endParaRPr lang="en-US" sz="1200" dirty="0"/>
                    </a:p>
                  </a:txBody>
                  <a:tcPr>
                    <a:solidFill>
                      <a:srgbClr val="EAEAEA"/>
                    </a:solidFill>
                  </a:tcPr>
                </a:tc>
                <a:tc hMerge="1">
                  <a:txBody>
                    <a:bodyPr/>
                    <a:lstStyle/>
                    <a:p>
                      <a:endParaRPr lang="en-US" sz="1200"/>
                    </a:p>
                  </a:txBody>
                  <a:tcPr>
                    <a:solidFill>
                      <a:srgbClr val="EAEAEA"/>
                    </a:solidFill>
                  </a:tcPr>
                </a:tc>
                <a:tc hMerge="1">
                  <a:txBody>
                    <a:bodyPr/>
                    <a:lstStyle/>
                    <a:p>
                      <a:endParaRPr lang="en-US" sz="1200" dirty="0"/>
                    </a:p>
                  </a:txBody>
                  <a:tcPr>
                    <a:solidFill>
                      <a:srgbClr val="EAEAEA"/>
                    </a:solidFill>
                  </a:tcPr>
                </a:tc>
                <a:extLst>
                  <a:ext uri="{0D108BD9-81ED-4DB2-BD59-A6C34878D82A}">
                    <a16:rowId xmlns:a16="http://schemas.microsoft.com/office/drawing/2014/main" val="4268751093"/>
                  </a:ext>
                </a:extLst>
              </a:tr>
              <a:tr h="228600">
                <a:tc vMerge="1">
                  <a:txBody>
                    <a:bodyPr/>
                    <a:lstStyle/>
                    <a:p>
                      <a:endParaRPr lang="en-US"/>
                    </a:p>
                  </a:txBody>
                  <a:tcPr/>
                </a:tc>
                <a:tc vMerge="1">
                  <a:txBody>
                    <a:bodyPr/>
                    <a:lstStyle/>
                    <a:p>
                      <a:endParaRPr lang="en-US"/>
                    </a:p>
                  </a:txBody>
                  <a:tcPr/>
                </a:tc>
                <a:tc>
                  <a:txBody>
                    <a:bodyPr/>
                    <a:lstStyle/>
                    <a:p>
                      <a:pPr algn="ctr"/>
                      <a:r>
                        <a:rPr lang="en-US" sz="1200" b="1" dirty="0" err="1">
                          <a:solidFill>
                            <a:schemeClr val="bg1"/>
                          </a:solidFill>
                        </a:rPr>
                        <a:t>Semana</a:t>
                      </a:r>
                      <a:r>
                        <a:rPr lang="en-US" sz="1200" b="1" dirty="0">
                          <a:solidFill>
                            <a:schemeClr val="bg1"/>
                          </a:solidFill>
                        </a:rPr>
                        <a:t> 48</a:t>
                      </a:r>
                    </a:p>
                  </a:txBody>
                  <a:tcPr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00C0A0"/>
                    </a:solidFill>
                  </a:tcPr>
                </a:tc>
                <a:tc>
                  <a:txBody>
                    <a:bodyPr/>
                    <a:lstStyle/>
                    <a:p>
                      <a:pPr marL="0" algn="ctr" defTabSz="914400" rtl="0" eaLnBrk="1" latinLnBrk="0" hangingPunct="1"/>
                      <a:r>
                        <a:rPr lang="en-US" altLang="en-US" sz="1200" b="1" kern="1200" dirty="0" err="1">
                          <a:solidFill>
                            <a:schemeClr val="bg1"/>
                          </a:solidFill>
                          <a:latin typeface="+mn-lt"/>
                          <a:ea typeface="+mn-ea"/>
                          <a:cs typeface="+mn-cs"/>
                        </a:rPr>
                        <a:t>Semanas</a:t>
                      </a:r>
                      <a:r>
                        <a:rPr lang="en-US" altLang="en-US" sz="1200" b="1" kern="1200" dirty="0">
                          <a:solidFill>
                            <a:schemeClr val="bg1"/>
                          </a:solidFill>
                          <a:latin typeface="+mn-lt"/>
                          <a:ea typeface="+mn-ea"/>
                          <a:cs typeface="+mn-cs"/>
                        </a:rPr>
                        <a:t> 48–96†</a:t>
                      </a:r>
                      <a:endParaRPr lang="en-US" sz="1200" b="1" kern="1200" dirty="0">
                        <a:solidFill>
                          <a:schemeClr val="bg1"/>
                        </a:solidFill>
                        <a:latin typeface="+mn-lt"/>
                        <a:ea typeface="+mn-ea"/>
                        <a:cs typeface="+mn-cs"/>
                      </a:endParaRPr>
                    </a:p>
                  </a:txBody>
                  <a:tcPr marL="0" marR="0"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00C0A0"/>
                    </a:solidFill>
                  </a:tcPr>
                </a:tc>
                <a:tc>
                  <a:txBody>
                    <a:bodyPr/>
                    <a:lstStyle/>
                    <a:p>
                      <a:pPr marL="0" algn="ctr" defTabSz="914400" rtl="0" eaLnBrk="1" latinLnBrk="0" hangingPunct="1"/>
                      <a:r>
                        <a:rPr lang="en-US" altLang="en-US" sz="1200" b="1" kern="1200" dirty="0" err="1">
                          <a:solidFill>
                            <a:schemeClr val="bg1"/>
                          </a:solidFill>
                          <a:latin typeface="+mn-lt"/>
                          <a:ea typeface="+mn-ea"/>
                          <a:cs typeface="+mn-cs"/>
                        </a:rPr>
                        <a:t>Semanas</a:t>
                      </a:r>
                      <a:r>
                        <a:rPr lang="en-US" altLang="en-US" sz="1200" b="1" kern="1200" dirty="0">
                          <a:solidFill>
                            <a:schemeClr val="bg1"/>
                          </a:solidFill>
                          <a:latin typeface="+mn-lt"/>
                          <a:ea typeface="+mn-ea"/>
                          <a:cs typeface="+mn-cs"/>
                        </a:rPr>
                        <a:t> 96–144†</a:t>
                      </a:r>
                      <a:endParaRPr lang="en-US" sz="1200" b="1" kern="1200" dirty="0">
                        <a:solidFill>
                          <a:schemeClr val="bg1"/>
                        </a:solidFill>
                        <a:latin typeface="+mn-lt"/>
                        <a:ea typeface="+mn-ea"/>
                        <a:cs typeface="+mn-cs"/>
                      </a:endParaRPr>
                    </a:p>
                  </a:txBody>
                  <a:tcPr marL="0" marR="0"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00C0A0"/>
                    </a:solidFill>
                  </a:tcPr>
                </a:tc>
                <a:tc>
                  <a:txBody>
                    <a:bodyPr/>
                    <a:lstStyle/>
                    <a:p>
                      <a:pPr algn="ctr"/>
                      <a:r>
                        <a:rPr lang="en-US" altLang="en-US" sz="1200" b="1" kern="1200" dirty="0" err="1">
                          <a:solidFill>
                            <a:schemeClr val="bg1"/>
                          </a:solidFill>
                          <a:latin typeface="+mn-lt"/>
                          <a:ea typeface="+mn-ea"/>
                          <a:cs typeface="+mn-cs"/>
                        </a:rPr>
                        <a:t>Semanas</a:t>
                      </a:r>
                      <a:r>
                        <a:rPr lang="en-US" altLang="en-US" sz="1200" b="1" kern="1200" dirty="0">
                          <a:solidFill>
                            <a:schemeClr val="bg1"/>
                          </a:solidFill>
                          <a:latin typeface="+mn-lt"/>
                          <a:ea typeface="+mn-ea"/>
                          <a:cs typeface="+mn-cs"/>
                        </a:rPr>
                        <a:t> 144–192</a:t>
                      </a:r>
                      <a:r>
                        <a:rPr kumimoji="0" lang="en-US" altLang="en-US" sz="1200" b="1" i="0" u="none" strike="noStrike" kern="1200" cap="none" normalizeH="0" baseline="30000" dirty="0">
                          <a:ln>
                            <a:noFill/>
                          </a:ln>
                          <a:solidFill>
                            <a:schemeClr val="bg1"/>
                          </a:solidFill>
                          <a:effectLst/>
                          <a:latin typeface="Arial" charset="0"/>
                          <a:ea typeface="MS PGothic" charset="-128"/>
                          <a:cs typeface="+mn-cs"/>
                        </a:rPr>
                        <a:t>†</a:t>
                      </a:r>
                      <a:endParaRPr lang="en-US" sz="1200" b="1" dirty="0">
                        <a:solidFill>
                          <a:schemeClr val="bg1"/>
                        </a:solidFill>
                      </a:endParaRPr>
                    </a:p>
                  </a:txBody>
                  <a:tcPr marL="0" marR="0"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00C0A0"/>
                    </a:solidFill>
                  </a:tcPr>
                </a:tc>
                <a:tc>
                  <a:txBody>
                    <a:bodyPr/>
                    <a:lstStyle/>
                    <a:p>
                      <a:pPr algn="ctr"/>
                      <a:r>
                        <a:rPr lang="en-US" altLang="en-US" sz="1200" b="1" kern="1200" dirty="0" err="1">
                          <a:solidFill>
                            <a:schemeClr val="bg1"/>
                          </a:solidFill>
                          <a:latin typeface="+mn-lt"/>
                          <a:ea typeface="+mn-ea"/>
                          <a:cs typeface="+mn-cs"/>
                        </a:rPr>
                        <a:t>Semanas</a:t>
                      </a:r>
                      <a:r>
                        <a:rPr lang="en-US" altLang="en-US" sz="1200" b="1" kern="1200" dirty="0">
                          <a:solidFill>
                            <a:schemeClr val="bg1"/>
                          </a:solidFill>
                          <a:latin typeface="+mn-lt"/>
                          <a:ea typeface="+mn-ea"/>
                          <a:cs typeface="+mn-cs"/>
                        </a:rPr>
                        <a:t> 192–240</a:t>
                      </a:r>
                      <a:r>
                        <a:rPr kumimoji="0" lang="en-US" altLang="en-US" sz="1200" b="1" i="0" u="none" strike="noStrike" kern="1200" cap="none" normalizeH="0" baseline="30000" dirty="0">
                          <a:ln>
                            <a:noFill/>
                          </a:ln>
                          <a:solidFill>
                            <a:schemeClr val="bg1"/>
                          </a:solidFill>
                          <a:effectLst/>
                          <a:latin typeface="Arial" charset="0"/>
                          <a:ea typeface="MS PGothic" charset="-128"/>
                          <a:cs typeface="+mn-cs"/>
                        </a:rPr>
                        <a:t>†</a:t>
                      </a:r>
                      <a:endParaRPr lang="en-US" sz="1200" b="1" dirty="0">
                        <a:solidFill>
                          <a:schemeClr val="bg1"/>
                        </a:solidFill>
                      </a:endParaRPr>
                    </a:p>
                  </a:txBody>
                  <a:tcPr marL="0" marR="0" marT="18288" marB="18288"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00C0A0"/>
                    </a:solidFill>
                  </a:tcPr>
                </a:tc>
                <a:extLst>
                  <a:ext uri="{0D108BD9-81ED-4DB2-BD59-A6C34878D82A}">
                    <a16:rowId xmlns:a16="http://schemas.microsoft.com/office/drawing/2014/main" val="3283858329"/>
                  </a:ext>
                </a:extLst>
              </a:tr>
              <a:tr h="228600">
                <a:tc>
                  <a:txBody>
                    <a:bodyPr/>
                    <a:lstStyle/>
                    <a:p>
                      <a:pPr algn="r"/>
                      <a:r>
                        <a:rPr lang="en-US" sz="1200" dirty="0" err="1"/>
                        <a:t>Estudo</a:t>
                      </a:r>
                      <a:r>
                        <a:rPr lang="en-US" sz="1200" dirty="0"/>
                        <a:t> 1489: n=314</a:t>
                      </a:r>
                    </a:p>
                  </a:txBody>
                  <a:tcPr marT="18288" marB="18288"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solidFill>
                      <a:srgbClr val="EAEAEA"/>
                    </a:solidFill>
                  </a:tcPr>
                </a:tc>
                <a:tc>
                  <a:txBody>
                    <a:bodyPr/>
                    <a:lstStyle/>
                    <a:p>
                      <a:pPr algn="ctr"/>
                      <a:r>
                        <a:rPr lang="en-US" sz="1200" dirty="0"/>
                        <a:t>4</a:t>
                      </a:r>
                    </a:p>
                  </a:txBody>
                  <a:tcPr marT="18288" marB="18288" anchor="ctr">
                    <a:lnT w="12700" cap="flat" cmpd="sng" algn="ctr">
                      <a:noFill/>
                      <a:prstDash val="solid"/>
                      <a:round/>
                      <a:headEnd type="none" w="med" len="med"/>
                      <a:tailEnd type="none" w="med" len="med"/>
                    </a:lnT>
                    <a:solidFill>
                      <a:srgbClr val="EAEAEA"/>
                    </a:solidFill>
                  </a:tcPr>
                </a:tc>
                <a:tc>
                  <a:txBody>
                    <a:bodyPr/>
                    <a:lstStyle/>
                    <a:p>
                      <a:pPr algn="ctr"/>
                      <a:r>
                        <a:rPr lang="en-US" sz="1200" dirty="0"/>
                        <a:t>3</a:t>
                      </a:r>
                    </a:p>
                  </a:txBody>
                  <a:tcPr marT="18288" marB="18288" anchor="ctr">
                    <a:lnT w="12700" cap="flat" cmpd="sng" algn="ctr">
                      <a:noFill/>
                      <a:prstDash val="solid"/>
                      <a:round/>
                      <a:headEnd type="none" w="med" len="med"/>
                      <a:tailEnd type="none" w="med" len="med"/>
                    </a:lnT>
                    <a:solidFill>
                      <a:srgbClr val="EAEAEA"/>
                    </a:solidFill>
                  </a:tcPr>
                </a:tc>
                <a:tc>
                  <a:txBody>
                    <a:bodyPr/>
                    <a:lstStyle/>
                    <a:p>
                      <a:pPr algn="ctr"/>
                      <a:r>
                        <a:rPr lang="en-US" sz="1200" dirty="0"/>
                        <a:t>2</a:t>
                      </a:r>
                    </a:p>
                  </a:txBody>
                  <a:tcPr marT="18288" marB="18288" anchor="ctr">
                    <a:lnT w="12700" cap="flat" cmpd="sng" algn="ctr">
                      <a:noFill/>
                      <a:prstDash val="solid"/>
                      <a:round/>
                      <a:headEnd type="none" w="med" len="med"/>
                      <a:tailEnd type="none" w="med" len="med"/>
                    </a:lnT>
                    <a:solidFill>
                      <a:srgbClr val="EAEAEA"/>
                    </a:solidFill>
                  </a:tcPr>
                </a:tc>
                <a:tc>
                  <a:txBody>
                    <a:bodyPr/>
                    <a:lstStyle/>
                    <a:p>
                      <a:pPr algn="ctr"/>
                      <a:r>
                        <a:rPr lang="en-US" sz="1200" dirty="0"/>
                        <a:t>1</a:t>
                      </a:r>
                    </a:p>
                  </a:txBody>
                  <a:tcPr marT="18288" marB="18288" anchor="ctr">
                    <a:lnT w="12700" cap="flat" cmpd="sng" algn="ctr">
                      <a:noFill/>
                      <a:prstDash val="solid"/>
                      <a:round/>
                      <a:headEnd type="none" w="med" len="med"/>
                      <a:tailEnd type="none" w="med" len="med"/>
                    </a:lnT>
                    <a:solidFill>
                      <a:srgbClr val="EAEAEA"/>
                    </a:solidFill>
                  </a:tcPr>
                </a:tc>
                <a:tc>
                  <a:txBody>
                    <a:bodyPr/>
                    <a:lstStyle/>
                    <a:p>
                      <a:pPr algn="ctr"/>
                      <a:r>
                        <a:rPr lang="en-US" sz="1200" dirty="0"/>
                        <a:t>2</a:t>
                      </a:r>
                    </a:p>
                  </a:txBody>
                  <a:tcPr marT="18288" marB="18288" anchor="ctr">
                    <a:lnT w="12700" cap="flat" cmpd="sng" algn="ctr">
                      <a:noFill/>
                      <a:prstDash val="solid"/>
                      <a:round/>
                      <a:headEnd type="none" w="med" len="med"/>
                      <a:tailEnd type="none" w="med" len="med"/>
                    </a:lnT>
                    <a:solidFill>
                      <a:srgbClr val="EAEAEA"/>
                    </a:solidFill>
                  </a:tcPr>
                </a:tc>
                <a:tc>
                  <a:txBody>
                    <a:bodyPr/>
                    <a:lstStyle/>
                    <a:p>
                      <a:pPr algn="ctr"/>
                      <a:r>
                        <a:rPr lang="en-US" sz="1200" dirty="0"/>
                        <a:t>1</a:t>
                      </a:r>
                    </a:p>
                  </a:txBody>
                  <a:tcPr marT="18288" marB="18288"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rgbClr val="EAEAEA"/>
                    </a:solidFill>
                  </a:tcPr>
                </a:tc>
                <a:extLst>
                  <a:ext uri="{0D108BD9-81ED-4DB2-BD59-A6C34878D82A}">
                    <a16:rowId xmlns:a16="http://schemas.microsoft.com/office/drawing/2014/main" val="761659094"/>
                  </a:ext>
                </a:extLst>
              </a:tr>
              <a:tr h="228600">
                <a:tc>
                  <a:txBody>
                    <a:bodyPr/>
                    <a:lstStyle/>
                    <a:p>
                      <a:pPr algn="r"/>
                      <a:r>
                        <a:rPr lang="en-US" sz="1200" dirty="0" err="1"/>
                        <a:t>Estudo</a:t>
                      </a:r>
                      <a:r>
                        <a:rPr lang="en-US" sz="1200" dirty="0"/>
                        <a:t> 1490: n=320</a:t>
                      </a:r>
                    </a:p>
                  </a:txBody>
                  <a:tcPr marT="18288" marB="18288"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solidFill>
                      <a:srgbClr val="EAEAEA"/>
                    </a:solidFill>
                  </a:tcPr>
                </a:tc>
                <a:tc>
                  <a:txBody>
                    <a:bodyPr/>
                    <a:lstStyle/>
                    <a:p>
                      <a:pPr algn="ctr"/>
                      <a:r>
                        <a:rPr lang="en-US" sz="1200" dirty="0"/>
                        <a:t>7</a:t>
                      </a:r>
                    </a:p>
                  </a:txBody>
                  <a:tcPr marT="18288" marB="18288" anchor="ctr">
                    <a:lnB w="12700" cap="flat" cmpd="sng" algn="ctr">
                      <a:noFill/>
                      <a:prstDash val="solid"/>
                      <a:round/>
                      <a:headEnd type="none" w="med" len="med"/>
                      <a:tailEnd type="none" w="med" len="med"/>
                    </a:lnB>
                    <a:solidFill>
                      <a:srgbClr val="EAEAEA"/>
                    </a:solidFill>
                  </a:tcPr>
                </a:tc>
                <a:tc>
                  <a:txBody>
                    <a:bodyPr/>
                    <a:lstStyle/>
                    <a:p>
                      <a:pPr algn="ctr"/>
                      <a:r>
                        <a:rPr lang="en-US" sz="1200" dirty="0"/>
                        <a:t>2</a:t>
                      </a:r>
                    </a:p>
                  </a:txBody>
                  <a:tcPr marT="18288" marB="18288" anchor="ctr">
                    <a:lnB w="12700" cap="flat" cmpd="sng" algn="ctr">
                      <a:noFill/>
                      <a:prstDash val="solid"/>
                      <a:round/>
                      <a:headEnd type="none" w="med" len="med"/>
                      <a:tailEnd type="none" w="med" len="med"/>
                    </a:lnB>
                    <a:solidFill>
                      <a:srgbClr val="EAEAEA"/>
                    </a:solidFill>
                  </a:tcPr>
                </a:tc>
                <a:tc>
                  <a:txBody>
                    <a:bodyPr/>
                    <a:lstStyle/>
                    <a:p>
                      <a:pPr algn="ctr"/>
                      <a:r>
                        <a:rPr lang="en-US" sz="1200" dirty="0"/>
                        <a:t>2</a:t>
                      </a:r>
                    </a:p>
                  </a:txBody>
                  <a:tcPr marT="18288" marB="18288" anchor="ctr">
                    <a:lnB w="12700" cap="flat" cmpd="sng" algn="ctr">
                      <a:noFill/>
                      <a:prstDash val="solid"/>
                      <a:round/>
                      <a:headEnd type="none" w="med" len="med"/>
                      <a:tailEnd type="none" w="med" len="med"/>
                    </a:lnB>
                    <a:solidFill>
                      <a:srgbClr val="EAEAEA"/>
                    </a:solidFill>
                  </a:tcPr>
                </a:tc>
                <a:tc>
                  <a:txBody>
                    <a:bodyPr/>
                    <a:lstStyle/>
                    <a:p>
                      <a:pPr algn="ctr"/>
                      <a:r>
                        <a:rPr lang="en-US" sz="1200" dirty="0"/>
                        <a:t>1</a:t>
                      </a:r>
                    </a:p>
                  </a:txBody>
                  <a:tcPr marT="18288" marB="18288" anchor="ctr">
                    <a:lnB w="12700" cap="flat" cmpd="sng" algn="ctr">
                      <a:noFill/>
                      <a:prstDash val="solid"/>
                      <a:round/>
                      <a:headEnd type="none" w="med" len="med"/>
                      <a:tailEnd type="none" w="med" len="med"/>
                    </a:lnB>
                    <a:solidFill>
                      <a:srgbClr val="EAEAEA"/>
                    </a:solidFill>
                  </a:tcPr>
                </a:tc>
                <a:tc>
                  <a:txBody>
                    <a:bodyPr/>
                    <a:lstStyle/>
                    <a:p>
                      <a:pPr algn="ctr"/>
                      <a:r>
                        <a:rPr lang="en-US" sz="1200" dirty="0"/>
                        <a:t>2</a:t>
                      </a:r>
                    </a:p>
                  </a:txBody>
                  <a:tcPr marT="18288" marB="18288" anchor="ctr">
                    <a:lnB w="12700" cap="flat" cmpd="sng" algn="ctr">
                      <a:noFill/>
                      <a:prstDash val="solid"/>
                      <a:round/>
                      <a:headEnd type="none" w="med" len="med"/>
                      <a:tailEnd type="none" w="med" len="med"/>
                    </a:lnB>
                    <a:solidFill>
                      <a:srgbClr val="EAEAEA"/>
                    </a:solidFill>
                  </a:tcPr>
                </a:tc>
                <a:tc>
                  <a:txBody>
                    <a:bodyPr/>
                    <a:lstStyle/>
                    <a:p>
                      <a:pPr algn="ctr"/>
                      <a:r>
                        <a:rPr lang="en-US" sz="1200" dirty="0"/>
                        <a:t>1</a:t>
                      </a:r>
                    </a:p>
                  </a:txBody>
                  <a:tcPr marT="18288" marB="18288" anchor="ctr">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rgbClr val="EAEAEA"/>
                    </a:solidFill>
                  </a:tcPr>
                </a:tc>
                <a:extLst>
                  <a:ext uri="{0D108BD9-81ED-4DB2-BD59-A6C34878D82A}">
                    <a16:rowId xmlns:a16="http://schemas.microsoft.com/office/drawing/2014/main" val="1982882611"/>
                  </a:ext>
                </a:extLst>
              </a:tr>
            </a:tbl>
          </a:graphicData>
        </a:graphic>
      </p:graphicFrame>
      <p:grpSp>
        <p:nvGrpSpPr>
          <p:cNvPr id="73" name="Group 72">
            <a:extLst>
              <a:ext uri="{FF2B5EF4-FFF2-40B4-BE49-F238E27FC236}">
                <a16:creationId xmlns:a16="http://schemas.microsoft.com/office/drawing/2014/main" id="{E2116DA5-ECAE-4F05-A91D-68F85A6F887D}"/>
              </a:ext>
            </a:extLst>
          </p:cNvPr>
          <p:cNvGrpSpPr/>
          <p:nvPr/>
        </p:nvGrpSpPr>
        <p:grpSpPr>
          <a:xfrm>
            <a:off x="1937791" y="6062986"/>
            <a:ext cx="312821" cy="91440"/>
            <a:chOff x="12030533" y="4605693"/>
            <a:chExt cx="312821" cy="91440"/>
          </a:xfrm>
        </p:grpSpPr>
        <p:cxnSp>
          <p:nvCxnSpPr>
            <p:cNvPr id="74" name="Straight Connector 73">
              <a:extLst>
                <a:ext uri="{FF2B5EF4-FFF2-40B4-BE49-F238E27FC236}">
                  <a16:creationId xmlns:a16="http://schemas.microsoft.com/office/drawing/2014/main" id="{62717AE7-9E04-4809-941A-975C14E253AA}"/>
                </a:ext>
              </a:extLst>
            </p:cNvPr>
            <p:cNvCxnSpPr/>
            <p:nvPr/>
          </p:nvCxnSpPr>
          <p:spPr>
            <a:xfrm>
              <a:off x="12030533" y="4651413"/>
              <a:ext cx="312821" cy="0"/>
            </a:xfrm>
            <a:prstGeom prst="line">
              <a:avLst/>
            </a:prstGeom>
            <a:ln w="25400">
              <a:solidFill>
                <a:srgbClr val="82CCBA"/>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5" name="Oval 74">
              <a:extLst>
                <a:ext uri="{FF2B5EF4-FFF2-40B4-BE49-F238E27FC236}">
                  <a16:creationId xmlns:a16="http://schemas.microsoft.com/office/drawing/2014/main" id="{BFC1BADE-80BA-4E6B-815B-95123E72E8C4}"/>
                </a:ext>
              </a:extLst>
            </p:cNvPr>
            <p:cNvSpPr>
              <a:spLocks noChangeAspect="1"/>
            </p:cNvSpPr>
            <p:nvPr/>
          </p:nvSpPr>
          <p:spPr>
            <a:xfrm>
              <a:off x="12141223" y="4605693"/>
              <a:ext cx="91440" cy="91440"/>
            </a:xfrm>
            <a:prstGeom prst="ellipse">
              <a:avLst/>
            </a:prstGeom>
            <a:solidFill>
              <a:srgbClr val="82CCBA"/>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defRPr/>
              </a:pPr>
              <a:endParaRPr lang="en-US">
                <a:solidFill>
                  <a:srgbClr val="FFFFFF"/>
                </a:solidFill>
                <a:latin typeface="Arial"/>
              </a:endParaRPr>
            </a:p>
          </p:txBody>
        </p:sp>
      </p:grpSp>
      <p:graphicFrame>
        <p:nvGraphicFramePr>
          <p:cNvPr id="76" name="Object 75">
            <a:extLst>
              <a:ext uri="{FF2B5EF4-FFF2-40B4-BE49-F238E27FC236}">
                <a16:creationId xmlns:a16="http://schemas.microsoft.com/office/drawing/2014/main" id="{7AB8192A-71A9-40D0-9F96-436E7C31AB6F}"/>
              </a:ext>
            </a:extLst>
          </p:cNvPr>
          <p:cNvGraphicFramePr>
            <a:graphicFrameLocks noChangeAspect="1"/>
          </p:cNvGraphicFramePr>
          <p:nvPr>
            <p:extLst>
              <p:ext uri="{D42A27DB-BD31-4B8C-83A1-F6EECF244321}">
                <p14:modId xmlns:p14="http://schemas.microsoft.com/office/powerpoint/2010/main" val="1267977033"/>
              </p:ext>
            </p:extLst>
          </p:nvPr>
        </p:nvGraphicFramePr>
        <p:xfrm>
          <a:off x="1457448" y="1957298"/>
          <a:ext cx="7021123" cy="3123445"/>
        </p:xfrm>
        <a:graphic>
          <a:graphicData uri="http://schemas.openxmlformats.org/presentationml/2006/ole">
            <mc:AlternateContent xmlns:mc="http://schemas.openxmlformats.org/markup-compatibility/2006">
              <mc:Choice xmlns:v="urn:schemas-microsoft-com:vml" Requires="v">
                <p:oleObj name="Prism 9" r:id="rId3" imgW="5900103" imgH="2624744" progId="">
                  <p:embed/>
                </p:oleObj>
              </mc:Choice>
              <mc:Fallback>
                <p:oleObj name="Prism 9" r:id="rId3" imgW="5900103" imgH="2624744" progId="">
                  <p:embed/>
                  <p:pic>
                    <p:nvPicPr>
                      <p:cNvPr id="76" name="Object 75">
                        <a:extLst>
                          <a:ext uri="{FF2B5EF4-FFF2-40B4-BE49-F238E27FC236}">
                            <a16:creationId xmlns:a16="http://schemas.microsoft.com/office/drawing/2014/main" id="{7AB8192A-71A9-40D0-9F96-436E7C31AB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7448" y="1957298"/>
                        <a:ext cx="7021123" cy="312344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7" name="Group 76">
            <a:extLst>
              <a:ext uri="{FF2B5EF4-FFF2-40B4-BE49-F238E27FC236}">
                <a16:creationId xmlns:a16="http://schemas.microsoft.com/office/drawing/2014/main" id="{1AB9CF0B-BFC6-40E5-A226-CAE6F5BE1B17}"/>
              </a:ext>
            </a:extLst>
          </p:cNvPr>
          <p:cNvGrpSpPr/>
          <p:nvPr/>
        </p:nvGrpSpPr>
        <p:grpSpPr>
          <a:xfrm>
            <a:off x="1937792" y="5855276"/>
            <a:ext cx="312821" cy="91440"/>
            <a:chOff x="10579725" y="4605693"/>
            <a:chExt cx="312821" cy="91440"/>
          </a:xfrm>
        </p:grpSpPr>
        <p:cxnSp>
          <p:nvCxnSpPr>
            <p:cNvPr id="78" name="Straight Connector 77">
              <a:extLst>
                <a:ext uri="{FF2B5EF4-FFF2-40B4-BE49-F238E27FC236}">
                  <a16:creationId xmlns:a16="http://schemas.microsoft.com/office/drawing/2014/main" id="{17743DB7-92D9-48F8-9B78-D8E14B43FCE5}"/>
                </a:ext>
              </a:extLst>
            </p:cNvPr>
            <p:cNvCxnSpPr/>
            <p:nvPr/>
          </p:nvCxnSpPr>
          <p:spPr>
            <a:xfrm>
              <a:off x="10579725" y="4651413"/>
              <a:ext cx="312821" cy="0"/>
            </a:xfrm>
            <a:prstGeom prst="line">
              <a:avLst/>
            </a:prstGeom>
            <a:ln w="25400">
              <a:solidFill>
                <a:srgbClr val="00605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9" name="Oval 78">
              <a:extLst>
                <a:ext uri="{FF2B5EF4-FFF2-40B4-BE49-F238E27FC236}">
                  <a16:creationId xmlns:a16="http://schemas.microsoft.com/office/drawing/2014/main" id="{E9F89C07-6EB3-4037-BC99-7C575E809ED2}"/>
                </a:ext>
              </a:extLst>
            </p:cNvPr>
            <p:cNvSpPr>
              <a:spLocks noChangeAspect="1"/>
            </p:cNvSpPr>
            <p:nvPr/>
          </p:nvSpPr>
          <p:spPr>
            <a:xfrm>
              <a:off x="10690415" y="4605693"/>
              <a:ext cx="91440" cy="91440"/>
            </a:xfrm>
            <a:prstGeom prst="ellipse">
              <a:avLst/>
            </a:prstGeom>
            <a:solidFill>
              <a:srgbClr val="006050"/>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defRPr/>
              </a:pPr>
              <a:endParaRPr lang="en-US">
                <a:solidFill>
                  <a:srgbClr val="FFFFFF"/>
                </a:solidFill>
                <a:latin typeface="Arial"/>
              </a:endParaRPr>
            </a:p>
          </p:txBody>
        </p:sp>
      </p:grpSp>
      <p:sp>
        <p:nvSpPr>
          <p:cNvPr id="80" name="TextBox 79">
            <a:extLst>
              <a:ext uri="{FF2B5EF4-FFF2-40B4-BE49-F238E27FC236}">
                <a16:creationId xmlns:a16="http://schemas.microsoft.com/office/drawing/2014/main" id="{D655E71D-76D8-4BCA-B516-050CE1CA7FFD}"/>
              </a:ext>
            </a:extLst>
          </p:cNvPr>
          <p:cNvSpPr txBox="1"/>
          <p:nvPr/>
        </p:nvSpPr>
        <p:spPr>
          <a:xfrm>
            <a:off x="2085238" y="2910937"/>
            <a:ext cx="298159" cy="215444"/>
          </a:xfrm>
          <a:prstGeom prst="rect">
            <a:avLst/>
          </a:prstGeom>
          <a:noFill/>
        </p:spPr>
        <p:txBody>
          <a:bodyPr vert="horz" wrap="none" lIns="0" tIns="0" rIns="0" bIns="0" anchor="ctr">
            <a:spAutoFit/>
          </a:bodyPr>
          <a:lstStyle/>
          <a:p>
            <a:pPr algn="ctr" defTabSz="457200" eaLnBrk="0" fontAlgn="base" hangingPunct="0">
              <a:spcBef>
                <a:spcPct val="0"/>
              </a:spcBef>
              <a:spcAft>
                <a:spcPct val="0"/>
              </a:spcAft>
              <a:defRPr/>
            </a:pPr>
            <a:r>
              <a:rPr lang="en-US" sz="1400" b="1" dirty="0">
                <a:solidFill>
                  <a:srgbClr val="006050"/>
                </a:solidFill>
                <a:latin typeface="Arial" charset="0"/>
                <a:ea typeface="MS PGothic" pitchFamily="34" charset="-128"/>
                <a:cs typeface="Arial" charset="0"/>
              </a:rPr>
              <a:t>159</a:t>
            </a:r>
          </a:p>
        </p:txBody>
      </p:sp>
      <p:sp>
        <p:nvSpPr>
          <p:cNvPr id="81" name="TextBox 80">
            <a:extLst>
              <a:ext uri="{FF2B5EF4-FFF2-40B4-BE49-F238E27FC236}">
                <a16:creationId xmlns:a16="http://schemas.microsoft.com/office/drawing/2014/main" id="{86D377CE-2A0B-4B81-A2C9-6C45F2D9DF64}"/>
              </a:ext>
            </a:extLst>
          </p:cNvPr>
          <p:cNvSpPr txBox="1"/>
          <p:nvPr/>
        </p:nvSpPr>
        <p:spPr>
          <a:xfrm>
            <a:off x="3099945" y="2708536"/>
            <a:ext cx="298159" cy="215444"/>
          </a:xfrm>
          <a:prstGeom prst="rect">
            <a:avLst/>
          </a:prstGeom>
          <a:noFill/>
        </p:spPr>
        <p:txBody>
          <a:bodyPr vert="horz" wrap="none" lIns="0" tIns="0" rIns="0" bIns="0" anchor="ctr">
            <a:spAutoFit/>
          </a:bodyPr>
          <a:lstStyle/>
          <a:p>
            <a:pPr defTabSz="457200" eaLnBrk="0" fontAlgn="base" hangingPunct="0">
              <a:spcBef>
                <a:spcPct val="0"/>
              </a:spcBef>
              <a:spcAft>
                <a:spcPct val="0"/>
              </a:spcAft>
              <a:defRPr/>
            </a:pPr>
            <a:r>
              <a:rPr lang="en-US" sz="1400" b="1" dirty="0">
                <a:solidFill>
                  <a:srgbClr val="006050"/>
                </a:solidFill>
                <a:latin typeface="Arial" charset="0"/>
                <a:ea typeface="MS PGothic" pitchFamily="34" charset="-128"/>
                <a:cs typeface="Arial" charset="0"/>
              </a:rPr>
              <a:t>179</a:t>
            </a:r>
          </a:p>
        </p:txBody>
      </p:sp>
      <p:sp>
        <p:nvSpPr>
          <p:cNvPr id="82" name="TextBox 81">
            <a:extLst>
              <a:ext uri="{FF2B5EF4-FFF2-40B4-BE49-F238E27FC236}">
                <a16:creationId xmlns:a16="http://schemas.microsoft.com/office/drawing/2014/main" id="{35B204FA-A792-405A-8BD9-68BD0659AFD2}"/>
              </a:ext>
            </a:extLst>
          </p:cNvPr>
          <p:cNvSpPr txBox="1"/>
          <p:nvPr/>
        </p:nvSpPr>
        <p:spPr>
          <a:xfrm>
            <a:off x="3570995" y="3480343"/>
            <a:ext cx="298159" cy="215444"/>
          </a:xfrm>
          <a:prstGeom prst="rect">
            <a:avLst/>
          </a:prstGeom>
          <a:noFill/>
        </p:spPr>
        <p:txBody>
          <a:bodyPr vert="horz" wrap="none" lIns="0" tIns="0" rIns="0" bIns="0" anchor="ctr">
            <a:spAutoFit/>
          </a:bodyPr>
          <a:lstStyle/>
          <a:p>
            <a:pPr algn="ctr" defTabSz="457200" eaLnBrk="0" fontAlgn="base" hangingPunct="0">
              <a:spcBef>
                <a:spcPct val="0"/>
              </a:spcBef>
              <a:spcAft>
                <a:spcPct val="0"/>
              </a:spcAft>
              <a:defRPr/>
            </a:pPr>
            <a:r>
              <a:rPr lang="en-US" sz="1400" b="1" dirty="0">
                <a:solidFill>
                  <a:srgbClr val="006050"/>
                </a:solidFill>
                <a:latin typeface="Arial" charset="0"/>
                <a:ea typeface="MS PGothic" pitchFamily="34" charset="-128"/>
                <a:cs typeface="Arial" charset="0"/>
              </a:rPr>
              <a:t>101</a:t>
            </a:r>
          </a:p>
        </p:txBody>
      </p:sp>
      <p:sp>
        <p:nvSpPr>
          <p:cNvPr id="83" name="TextBox 82">
            <a:extLst>
              <a:ext uri="{FF2B5EF4-FFF2-40B4-BE49-F238E27FC236}">
                <a16:creationId xmlns:a16="http://schemas.microsoft.com/office/drawing/2014/main" id="{CD5D4CFE-E61B-49A9-898B-7F13F8C5DF8A}"/>
              </a:ext>
            </a:extLst>
          </p:cNvPr>
          <p:cNvSpPr txBox="1"/>
          <p:nvPr/>
        </p:nvSpPr>
        <p:spPr>
          <a:xfrm>
            <a:off x="3670381" y="3700106"/>
            <a:ext cx="198772" cy="215444"/>
          </a:xfrm>
          <a:prstGeom prst="rect">
            <a:avLst/>
          </a:prstGeom>
          <a:noFill/>
        </p:spPr>
        <p:txBody>
          <a:bodyPr vert="horz" wrap="none" lIns="0" tIns="0" rIns="0" bIns="0" anchor="ctr">
            <a:spAutoFit/>
          </a:bodyPr>
          <a:lstStyle/>
          <a:p>
            <a:pPr algn="ctr" defTabSz="457200" eaLnBrk="0" fontAlgn="base" hangingPunct="0">
              <a:spcBef>
                <a:spcPct val="0"/>
              </a:spcBef>
              <a:spcAft>
                <a:spcPct val="0"/>
              </a:spcAft>
              <a:defRPr/>
            </a:pPr>
            <a:r>
              <a:rPr lang="en-US" sz="1400" b="1" dirty="0">
                <a:solidFill>
                  <a:srgbClr val="82CCBA"/>
                </a:solidFill>
                <a:latin typeface="Arial" charset="0"/>
                <a:ea typeface="MS PGothic" pitchFamily="34" charset="-128"/>
                <a:cs typeface="Arial" charset="0"/>
              </a:rPr>
              <a:t>98</a:t>
            </a:r>
          </a:p>
        </p:txBody>
      </p:sp>
      <p:sp>
        <p:nvSpPr>
          <p:cNvPr id="84" name="TextBox 83">
            <a:extLst>
              <a:ext uri="{FF2B5EF4-FFF2-40B4-BE49-F238E27FC236}">
                <a16:creationId xmlns:a16="http://schemas.microsoft.com/office/drawing/2014/main" id="{B93CEA3A-953E-4845-8200-A054F41B6D3B}"/>
              </a:ext>
            </a:extLst>
          </p:cNvPr>
          <p:cNvSpPr txBox="1"/>
          <p:nvPr/>
        </p:nvSpPr>
        <p:spPr>
          <a:xfrm>
            <a:off x="4596467" y="3280981"/>
            <a:ext cx="298159" cy="215444"/>
          </a:xfrm>
          <a:prstGeom prst="rect">
            <a:avLst/>
          </a:prstGeom>
          <a:noFill/>
        </p:spPr>
        <p:txBody>
          <a:bodyPr vert="horz" wrap="none" lIns="0" tIns="0" rIns="0" bIns="0" anchor="ctr">
            <a:spAutoFit/>
          </a:bodyPr>
          <a:lstStyle/>
          <a:p>
            <a:pPr algn="ctr" defTabSz="457200" eaLnBrk="0" fontAlgn="base" hangingPunct="0">
              <a:spcBef>
                <a:spcPct val="0"/>
              </a:spcBef>
              <a:spcAft>
                <a:spcPct val="0"/>
              </a:spcAft>
              <a:defRPr/>
            </a:pPr>
            <a:r>
              <a:rPr lang="en-US" sz="1400" b="1" dirty="0">
                <a:solidFill>
                  <a:srgbClr val="006050"/>
                </a:solidFill>
                <a:latin typeface="Arial" charset="0"/>
                <a:ea typeface="MS PGothic" pitchFamily="34" charset="-128"/>
                <a:cs typeface="Arial" charset="0"/>
              </a:rPr>
              <a:t>121</a:t>
            </a:r>
          </a:p>
        </p:txBody>
      </p:sp>
      <p:sp>
        <p:nvSpPr>
          <p:cNvPr id="85" name="TextBox 84">
            <a:extLst>
              <a:ext uri="{FF2B5EF4-FFF2-40B4-BE49-F238E27FC236}">
                <a16:creationId xmlns:a16="http://schemas.microsoft.com/office/drawing/2014/main" id="{113CA1B3-C048-4366-9954-ED1A6EB984ED}"/>
              </a:ext>
            </a:extLst>
          </p:cNvPr>
          <p:cNvSpPr txBox="1"/>
          <p:nvPr/>
        </p:nvSpPr>
        <p:spPr>
          <a:xfrm>
            <a:off x="4596466" y="3500797"/>
            <a:ext cx="288284" cy="215444"/>
          </a:xfrm>
          <a:prstGeom prst="rect">
            <a:avLst/>
          </a:prstGeom>
          <a:noFill/>
        </p:spPr>
        <p:txBody>
          <a:bodyPr vert="horz" wrap="none" lIns="0" tIns="0" rIns="0" bIns="0" anchor="ctr">
            <a:spAutoFit/>
          </a:bodyPr>
          <a:lstStyle/>
          <a:p>
            <a:pPr algn="ctr" defTabSz="457200" eaLnBrk="0" fontAlgn="base" hangingPunct="0">
              <a:spcBef>
                <a:spcPct val="0"/>
              </a:spcBef>
              <a:spcAft>
                <a:spcPct val="0"/>
              </a:spcAft>
              <a:defRPr/>
            </a:pPr>
            <a:r>
              <a:rPr lang="en-US" sz="1400" b="1" dirty="0">
                <a:solidFill>
                  <a:srgbClr val="82CCBA"/>
                </a:solidFill>
                <a:latin typeface="Arial" charset="0"/>
                <a:ea typeface="MS PGothic" pitchFamily="34" charset="-128"/>
                <a:cs typeface="Arial" charset="0"/>
              </a:rPr>
              <a:t>119</a:t>
            </a:r>
          </a:p>
        </p:txBody>
      </p:sp>
      <p:sp>
        <p:nvSpPr>
          <p:cNvPr id="86" name="TextBox 85">
            <a:extLst>
              <a:ext uri="{FF2B5EF4-FFF2-40B4-BE49-F238E27FC236}">
                <a16:creationId xmlns:a16="http://schemas.microsoft.com/office/drawing/2014/main" id="{76C1EA6A-D14A-46C1-A8EB-14EA92514990}"/>
              </a:ext>
            </a:extLst>
          </p:cNvPr>
          <p:cNvSpPr txBox="1"/>
          <p:nvPr/>
        </p:nvSpPr>
        <p:spPr>
          <a:xfrm>
            <a:off x="5163898" y="4232797"/>
            <a:ext cx="198773" cy="215444"/>
          </a:xfrm>
          <a:prstGeom prst="rect">
            <a:avLst/>
          </a:prstGeom>
          <a:noFill/>
        </p:spPr>
        <p:txBody>
          <a:bodyPr vert="horz" wrap="none" lIns="0" tIns="0" rIns="0" bIns="0" anchor="ctr">
            <a:spAutoFit/>
          </a:bodyPr>
          <a:lstStyle/>
          <a:p>
            <a:pPr algn="ctr" defTabSz="457200" eaLnBrk="0" fontAlgn="base" hangingPunct="0">
              <a:spcBef>
                <a:spcPct val="0"/>
              </a:spcBef>
              <a:spcAft>
                <a:spcPct val="0"/>
              </a:spcAft>
              <a:defRPr/>
            </a:pPr>
            <a:r>
              <a:rPr lang="en-US" sz="1400" b="1" dirty="0">
                <a:solidFill>
                  <a:srgbClr val="006050"/>
                </a:solidFill>
                <a:latin typeface="Arial" charset="0"/>
                <a:ea typeface="MS PGothic" pitchFamily="34" charset="-128"/>
                <a:cs typeface="Arial" charset="0"/>
              </a:rPr>
              <a:t>42</a:t>
            </a:r>
          </a:p>
        </p:txBody>
      </p:sp>
      <p:sp>
        <p:nvSpPr>
          <p:cNvPr id="87" name="TextBox 86">
            <a:extLst>
              <a:ext uri="{FF2B5EF4-FFF2-40B4-BE49-F238E27FC236}">
                <a16:creationId xmlns:a16="http://schemas.microsoft.com/office/drawing/2014/main" id="{78C6A0EA-FB46-44F3-82A0-44B4CCC3DB6B}"/>
              </a:ext>
            </a:extLst>
          </p:cNvPr>
          <p:cNvSpPr txBox="1"/>
          <p:nvPr/>
        </p:nvSpPr>
        <p:spPr>
          <a:xfrm>
            <a:off x="5163898" y="4013690"/>
            <a:ext cx="198772" cy="215444"/>
          </a:xfrm>
          <a:prstGeom prst="rect">
            <a:avLst/>
          </a:prstGeom>
          <a:noFill/>
        </p:spPr>
        <p:txBody>
          <a:bodyPr vert="horz" wrap="none" lIns="0" tIns="0" rIns="0" bIns="0" anchor="ctr">
            <a:spAutoFit/>
          </a:bodyPr>
          <a:lstStyle/>
          <a:p>
            <a:pPr algn="ctr" defTabSz="457200" eaLnBrk="0" fontAlgn="base" hangingPunct="0">
              <a:spcBef>
                <a:spcPct val="0"/>
              </a:spcBef>
              <a:spcAft>
                <a:spcPct val="0"/>
              </a:spcAft>
              <a:defRPr/>
            </a:pPr>
            <a:r>
              <a:rPr lang="en-US" sz="1400" b="1" dirty="0">
                <a:solidFill>
                  <a:srgbClr val="82CCBA"/>
                </a:solidFill>
                <a:latin typeface="Arial" charset="0"/>
                <a:ea typeface="MS PGothic" pitchFamily="34" charset="-128"/>
                <a:cs typeface="Arial" charset="0"/>
              </a:rPr>
              <a:t>43</a:t>
            </a:r>
          </a:p>
        </p:txBody>
      </p:sp>
      <p:sp>
        <p:nvSpPr>
          <p:cNvPr id="88" name="TextBox 87">
            <a:extLst>
              <a:ext uri="{FF2B5EF4-FFF2-40B4-BE49-F238E27FC236}">
                <a16:creationId xmlns:a16="http://schemas.microsoft.com/office/drawing/2014/main" id="{68EEE9DA-91AD-4265-9D8E-A9E15CCA232D}"/>
              </a:ext>
            </a:extLst>
          </p:cNvPr>
          <p:cNvSpPr txBox="1"/>
          <p:nvPr/>
        </p:nvSpPr>
        <p:spPr>
          <a:xfrm>
            <a:off x="6107300" y="3977318"/>
            <a:ext cx="198772" cy="215444"/>
          </a:xfrm>
          <a:prstGeom prst="rect">
            <a:avLst/>
          </a:prstGeom>
          <a:noFill/>
        </p:spPr>
        <p:txBody>
          <a:bodyPr vert="horz" wrap="none" lIns="0" tIns="0" rIns="0" bIns="0" anchor="ctr">
            <a:spAutoFit/>
          </a:bodyPr>
          <a:lstStyle/>
          <a:p>
            <a:pPr algn="ctr" defTabSz="457200" eaLnBrk="0" fontAlgn="base" hangingPunct="0">
              <a:spcBef>
                <a:spcPct val="0"/>
              </a:spcBef>
              <a:spcAft>
                <a:spcPct val="0"/>
              </a:spcAft>
              <a:defRPr/>
            </a:pPr>
            <a:r>
              <a:rPr lang="en-US" sz="1400" b="1" dirty="0">
                <a:solidFill>
                  <a:srgbClr val="006050"/>
                </a:solidFill>
                <a:latin typeface="Arial" charset="0"/>
                <a:ea typeface="MS PGothic" pitchFamily="34" charset="-128"/>
                <a:cs typeface="Arial" charset="0"/>
              </a:rPr>
              <a:t>47</a:t>
            </a:r>
          </a:p>
        </p:txBody>
      </p:sp>
      <p:sp>
        <p:nvSpPr>
          <p:cNvPr id="89" name="TextBox 88">
            <a:extLst>
              <a:ext uri="{FF2B5EF4-FFF2-40B4-BE49-F238E27FC236}">
                <a16:creationId xmlns:a16="http://schemas.microsoft.com/office/drawing/2014/main" id="{E2E7010A-CD3F-4DFF-AAE6-D7386EA7987B}"/>
              </a:ext>
            </a:extLst>
          </p:cNvPr>
          <p:cNvSpPr txBox="1"/>
          <p:nvPr/>
        </p:nvSpPr>
        <p:spPr>
          <a:xfrm>
            <a:off x="6107300" y="4195798"/>
            <a:ext cx="198772" cy="215444"/>
          </a:xfrm>
          <a:prstGeom prst="rect">
            <a:avLst/>
          </a:prstGeom>
          <a:noFill/>
        </p:spPr>
        <p:txBody>
          <a:bodyPr vert="horz" wrap="none" lIns="0" tIns="0" rIns="0" bIns="0" anchor="ctr">
            <a:spAutoFit/>
          </a:bodyPr>
          <a:lstStyle/>
          <a:p>
            <a:pPr algn="ctr" defTabSz="457200" eaLnBrk="0" fontAlgn="base" hangingPunct="0">
              <a:spcBef>
                <a:spcPct val="0"/>
              </a:spcBef>
              <a:spcAft>
                <a:spcPct val="0"/>
              </a:spcAft>
              <a:defRPr/>
            </a:pPr>
            <a:r>
              <a:rPr lang="en-US" sz="1400" b="1" dirty="0">
                <a:solidFill>
                  <a:srgbClr val="82CCBA"/>
                </a:solidFill>
                <a:latin typeface="Arial" charset="0"/>
                <a:ea typeface="MS PGothic" pitchFamily="34" charset="-128"/>
                <a:cs typeface="Arial" charset="0"/>
              </a:rPr>
              <a:t>46</a:t>
            </a:r>
          </a:p>
        </p:txBody>
      </p:sp>
      <p:sp>
        <p:nvSpPr>
          <p:cNvPr id="90" name="TextBox 89">
            <a:extLst>
              <a:ext uri="{FF2B5EF4-FFF2-40B4-BE49-F238E27FC236}">
                <a16:creationId xmlns:a16="http://schemas.microsoft.com/office/drawing/2014/main" id="{F53C85F7-4813-434A-ACA4-3F0FE6062C92}"/>
              </a:ext>
            </a:extLst>
          </p:cNvPr>
          <p:cNvSpPr txBox="1"/>
          <p:nvPr/>
        </p:nvSpPr>
        <p:spPr>
          <a:xfrm>
            <a:off x="6667608" y="3745181"/>
            <a:ext cx="198772" cy="215444"/>
          </a:xfrm>
          <a:prstGeom prst="rect">
            <a:avLst/>
          </a:prstGeom>
          <a:noFill/>
        </p:spPr>
        <p:txBody>
          <a:bodyPr vert="horz" wrap="none" lIns="0" tIns="0" rIns="0" bIns="0" anchor="ctr">
            <a:spAutoFit/>
          </a:bodyPr>
          <a:lstStyle/>
          <a:p>
            <a:pPr algn="ctr" defTabSz="457200" eaLnBrk="0" fontAlgn="base" hangingPunct="0">
              <a:spcBef>
                <a:spcPct val="0"/>
              </a:spcBef>
              <a:spcAft>
                <a:spcPct val="0"/>
              </a:spcAft>
              <a:defRPr/>
            </a:pPr>
            <a:r>
              <a:rPr lang="en-US" sz="1400" b="1" dirty="0">
                <a:solidFill>
                  <a:srgbClr val="006050"/>
                </a:solidFill>
                <a:latin typeface="Arial" charset="0"/>
                <a:ea typeface="MS PGothic" pitchFamily="34" charset="-128"/>
                <a:cs typeface="Arial" charset="0"/>
              </a:rPr>
              <a:t>93</a:t>
            </a:r>
          </a:p>
        </p:txBody>
      </p:sp>
      <p:sp>
        <p:nvSpPr>
          <p:cNvPr id="91" name="TextBox 90">
            <a:extLst>
              <a:ext uri="{FF2B5EF4-FFF2-40B4-BE49-F238E27FC236}">
                <a16:creationId xmlns:a16="http://schemas.microsoft.com/office/drawing/2014/main" id="{141BE570-2967-4F76-AC41-ED3BEB08297D}"/>
              </a:ext>
            </a:extLst>
          </p:cNvPr>
          <p:cNvSpPr txBox="1"/>
          <p:nvPr/>
        </p:nvSpPr>
        <p:spPr>
          <a:xfrm>
            <a:off x="6667608" y="3528122"/>
            <a:ext cx="198772" cy="215444"/>
          </a:xfrm>
          <a:prstGeom prst="rect">
            <a:avLst/>
          </a:prstGeom>
          <a:noFill/>
        </p:spPr>
        <p:txBody>
          <a:bodyPr vert="horz" wrap="none" lIns="0" tIns="0" rIns="0" bIns="0" anchor="ctr">
            <a:spAutoFit/>
          </a:bodyPr>
          <a:lstStyle/>
          <a:p>
            <a:pPr algn="ctr" defTabSz="457200" eaLnBrk="0" fontAlgn="base" hangingPunct="0">
              <a:spcBef>
                <a:spcPct val="0"/>
              </a:spcBef>
              <a:spcAft>
                <a:spcPct val="0"/>
              </a:spcAft>
              <a:defRPr/>
            </a:pPr>
            <a:r>
              <a:rPr lang="en-US" sz="1400" b="1" dirty="0">
                <a:solidFill>
                  <a:srgbClr val="82CCBA"/>
                </a:solidFill>
                <a:latin typeface="Arial" charset="0"/>
                <a:ea typeface="MS PGothic" pitchFamily="34" charset="-128"/>
                <a:cs typeface="Arial" charset="0"/>
              </a:rPr>
              <a:t>97</a:t>
            </a:r>
          </a:p>
        </p:txBody>
      </p:sp>
      <p:sp>
        <p:nvSpPr>
          <p:cNvPr id="92" name="TextBox 91">
            <a:extLst>
              <a:ext uri="{FF2B5EF4-FFF2-40B4-BE49-F238E27FC236}">
                <a16:creationId xmlns:a16="http://schemas.microsoft.com/office/drawing/2014/main" id="{D8316D61-EFB9-4E0B-8315-A1543B4B966A}"/>
              </a:ext>
            </a:extLst>
          </p:cNvPr>
          <p:cNvSpPr txBox="1"/>
          <p:nvPr/>
        </p:nvSpPr>
        <p:spPr>
          <a:xfrm>
            <a:off x="7582460" y="3608433"/>
            <a:ext cx="298159" cy="215444"/>
          </a:xfrm>
          <a:prstGeom prst="rect">
            <a:avLst/>
          </a:prstGeom>
          <a:noFill/>
        </p:spPr>
        <p:txBody>
          <a:bodyPr vert="horz" wrap="none" lIns="0" tIns="0" rIns="0" bIns="0" anchor="ctr">
            <a:spAutoFit/>
          </a:bodyPr>
          <a:lstStyle/>
          <a:p>
            <a:pPr algn="ctr" defTabSz="457200" eaLnBrk="0" fontAlgn="base" hangingPunct="0">
              <a:spcBef>
                <a:spcPct val="0"/>
              </a:spcBef>
              <a:spcAft>
                <a:spcPct val="0"/>
              </a:spcAft>
              <a:defRPr/>
            </a:pPr>
            <a:r>
              <a:rPr lang="en-US" sz="1400" b="1" dirty="0">
                <a:solidFill>
                  <a:srgbClr val="006050"/>
                </a:solidFill>
                <a:latin typeface="Arial" charset="0"/>
                <a:ea typeface="MS PGothic" pitchFamily="34" charset="-128"/>
                <a:cs typeface="Arial" charset="0"/>
              </a:rPr>
              <a:t>102</a:t>
            </a:r>
          </a:p>
        </p:txBody>
      </p:sp>
      <p:sp>
        <p:nvSpPr>
          <p:cNvPr id="93" name="TextBox 92">
            <a:extLst>
              <a:ext uri="{FF2B5EF4-FFF2-40B4-BE49-F238E27FC236}">
                <a16:creationId xmlns:a16="http://schemas.microsoft.com/office/drawing/2014/main" id="{ED95AD26-77B4-4857-BC47-0C443895FABF}"/>
              </a:ext>
            </a:extLst>
          </p:cNvPr>
          <p:cNvSpPr txBox="1"/>
          <p:nvPr/>
        </p:nvSpPr>
        <p:spPr>
          <a:xfrm>
            <a:off x="7582459" y="3389575"/>
            <a:ext cx="288284" cy="215444"/>
          </a:xfrm>
          <a:prstGeom prst="rect">
            <a:avLst/>
          </a:prstGeom>
          <a:noFill/>
        </p:spPr>
        <p:txBody>
          <a:bodyPr vert="horz" wrap="none" lIns="0" tIns="0" rIns="0" bIns="0" anchor="ctr">
            <a:spAutoFit/>
          </a:bodyPr>
          <a:lstStyle/>
          <a:p>
            <a:pPr algn="ctr" defTabSz="457200" eaLnBrk="0" fontAlgn="base" hangingPunct="0">
              <a:spcBef>
                <a:spcPct val="0"/>
              </a:spcBef>
              <a:spcAft>
                <a:spcPct val="0"/>
              </a:spcAft>
              <a:defRPr/>
            </a:pPr>
            <a:r>
              <a:rPr lang="en-US" sz="1400" b="1" dirty="0">
                <a:solidFill>
                  <a:srgbClr val="82CCBA"/>
                </a:solidFill>
                <a:latin typeface="Arial" charset="0"/>
                <a:ea typeface="MS PGothic" pitchFamily="34" charset="-128"/>
                <a:cs typeface="Arial" charset="0"/>
              </a:rPr>
              <a:t>113</a:t>
            </a:r>
          </a:p>
        </p:txBody>
      </p:sp>
      <p:sp>
        <p:nvSpPr>
          <p:cNvPr id="94" name="TextBox 93">
            <a:extLst>
              <a:ext uri="{FF2B5EF4-FFF2-40B4-BE49-F238E27FC236}">
                <a16:creationId xmlns:a16="http://schemas.microsoft.com/office/drawing/2014/main" id="{A992F983-C7A9-42F6-92E6-DC1BD76D56AC}"/>
              </a:ext>
            </a:extLst>
          </p:cNvPr>
          <p:cNvSpPr txBox="1"/>
          <p:nvPr/>
        </p:nvSpPr>
        <p:spPr>
          <a:xfrm>
            <a:off x="2085238" y="3128642"/>
            <a:ext cx="298159" cy="215444"/>
          </a:xfrm>
          <a:prstGeom prst="rect">
            <a:avLst/>
          </a:prstGeom>
          <a:noFill/>
        </p:spPr>
        <p:txBody>
          <a:bodyPr vert="horz" wrap="none" lIns="0" tIns="0" rIns="0" bIns="0" anchor="ctr">
            <a:spAutoFit/>
          </a:bodyPr>
          <a:lstStyle/>
          <a:p>
            <a:pPr algn="ctr" defTabSz="457200" eaLnBrk="0" fontAlgn="base" hangingPunct="0">
              <a:spcBef>
                <a:spcPct val="0"/>
              </a:spcBef>
              <a:spcAft>
                <a:spcPct val="0"/>
              </a:spcAft>
              <a:defRPr/>
            </a:pPr>
            <a:r>
              <a:rPr lang="en-US" sz="1400" b="1" dirty="0">
                <a:solidFill>
                  <a:srgbClr val="82CCBA"/>
                </a:solidFill>
                <a:latin typeface="Arial" charset="0"/>
                <a:ea typeface="MS PGothic" pitchFamily="34" charset="-128"/>
                <a:cs typeface="Arial" charset="0"/>
              </a:rPr>
              <a:t>156</a:t>
            </a:r>
          </a:p>
        </p:txBody>
      </p:sp>
      <p:sp>
        <p:nvSpPr>
          <p:cNvPr id="95" name="TextBox 94">
            <a:extLst>
              <a:ext uri="{FF2B5EF4-FFF2-40B4-BE49-F238E27FC236}">
                <a16:creationId xmlns:a16="http://schemas.microsoft.com/office/drawing/2014/main" id="{E8617C10-5525-406F-9C40-AD822A64901E}"/>
              </a:ext>
            </a:extLst>
          </p:cNvPr>
          <p:cNvSpPr txBox="1"/>
          <p:nvPr/>
        </p:nvSpPr>
        <p:spPr>
          <a:xfrm>
            <a:off x="3099945" y="2927558"/>
            <a:ext cx="298159" cy="215444"/>
          </a:xfrm>
          <a:prstGeom prst="rect">
            <a:avLst/>
          </a:prstGeom>
          <a:noFill/>
        </p:spPr>
        <p:txBody>
          <a:bodyPr vert="horz" wrap="none" lIns="0" tIns="0" rIns="0" bIns="0" anchor="ctr">
            <a:spAutoFit/>
          </a:bodyPr>
          <a:lstStyle/>
          <a:p>
            <a:pPr defTabSz="457200" eaLnBrk="0" fontAlgn="base" hangingPunct="0">
              <a:spcBef>
                <a:spcPct val="0"/>
              </a:spcBef>
              <a:spcAft>
                <a:spcPct val="0"/>
              </a:spcAft>
              <a:defRPr/>
            </a:pPr>
            <a:r>
              <a:rPr lang="en-US" sz="1400" b="1" dirty="0">
                <a:solidFill>
                  <a:srgbClr val="82CCBA"/>
                </a:solidFill>
                <a:latin typeface="Arial" charset="0"/>
                <a:ea typeface="MS PGothic" pitchFamily="34" charset="-128"/>
                <a:cs typeface="Arial" charset="0"/>
              </a:rPr>
              <a:t>178</a:t>
            </a:r>
          </a:p>
        </p:txBody>
      </p:sp>
      <p:sp>
        <p:nvSpPr>
          <p:cNvPr id="96" name="TextBox 95">
            <a:extLst>
              <a:ext uri="{FF2B5EF4-FFF2-40B4-BE49-F238E27FC236}">
                <a16:creationId xmlns:a16="http://schemas.microsoft.com/office/drawing/2014/main" id="{0140C95D-93DA-4789-B157-685B68946D8A}"/>
              </a:ext>
            </a:extLst>
          </p:cNvPr>
          <p:cNvSpPr txBox="1"/>
          <p:nvPr/>
        </p:nvSpPr>
        <p:spPr>
          <a:xfrm rot="16200000">
            <a:off x="79532" y="3328335"/>
            <a:ext cx="2599989" cy="215444"/>
          </a:xfrm>
          <a:prstGeom prst="rect">
            <a:avLst/>
          </a:prstGeom>
          <a:noFill/>
        </p:spPr>
        <p:txBody>
          <a:bodyPr vert="horz" wrap="square" lIns="0" tIns="0" rIns="0" bIns="0" anchor="b">
            <a:spAutoFit/>
          </a:bodyPr>
          <a:lstStyle/>
          <a:p>
            <a:pPr algn="ctr" defTabSz="457200" eaLnBrk="0" fontAlgn="base" hangingPunct="0">
              <a:spcBef>
                <a:spcPct val="0"/>
              </a:spcBef>
              <a:spcAft>
                <a:spcPct val="0"/>
              </a:spcAft>
              <a:defRPr/>
            </a:pPr>
            <a:r>
              <a:rPr lang="en-US" sz="1400" dirty="0" err="1">
                <a:solidFill>
                  <a:prstClr val="black"/>
                </a:solidFill>
                <a:ea typeface="MS PGothic" pitchFamily="34" charset="-128"/>
                <a:cs typeface="Arial" charset="0"/>
              </a:rPr>
              <a:t>Mediana</a:t>
            </a:r>
            <a:r>
              <a:rPr lang="en-US" sz="1400" dirty="0">
                <a:solidFill>
                  <a:prstClr val="black"/>
                </a:solidFill>
                <a:ea typeface="MS PGothic" pitchFamily="34" charset="-128"/>
                <a:cs typeface="Arial" charset="0"/>
              </a:rPr>
              <a:t>, mg/dl (IIQ)</a:t>
            </a:r>
          </a:p>
        </p:txBody>
      </p:sp>
      <p:sp>
        <p:nvSpPr>
          <p:cNvPr id="97" name="Rectangle 6">
            <a:extLst>
              <a:ext uri="{FF2B5EF4-FFF2-40B4-BE49-F238E27FC236}">
                <a16:creationId xmlns:a16="http://schemas.microsoft.com/office/drawing/2014/main" id="{9E7D2A6E-FB54-4515-8D09-A8284979BC32}"/>
              </a:ext>
            </a:extLst>
          </p:cNvPr>
          <p:cNvSpPr>
            <a:spLocks noChangeArrowheads="1"/>
          </p:cNvSpPr>
          <p:nvPr/>
        </p:nvSpPr>
        <p:spPr bwMode="auto">
          <a:xfrm>
            <a:off x="2527822" y="1896156"/>
            <a:ext cx="481588"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nchor="b">
            <a:spAutoFit/>
          </a:bodyPr>
          <a:lstStyle>
            <a:lvl1pPr defTabSz="457200" eaLnBrk="0" hangingPunct="0">
              <a:lnSpc>
                <a:spcPct val="90000"/>
              </a:lnSpc>
              <a:spcBef>
                <a:spcPts val="1200"/>
              </a:spcBef>
              <a:buClr>
                <a:srgbClr val="A9A9A9"/>
              </a:buClr>
              <a:buSzPct val="90000"/>
              <a:buFont typeface="Wingdings" pitchFamily="2" charset="2"/>
              <a:buChar char="§"/>
              <a:defRPr sz="2000">
                <a:solidFill>
                  <a:schemeClr val="tx1"/>
                </a:solidFill>
                <a:latin typeface="Arial" charset="0"/>
              </a:defRPr>
            </a:lvl1pPr>
            <a:lvl2pPr marL="742950" indent="-285750" defTabSz="457200" eaLnBrk="0" hangingPunct="0">
              <a:lnSpc>
                <a:spcPct val="90000"/>
              </a:lnSpc>
              <a:spcBef>
                <a:spcPts val="800"/>
              </a:spcBef>
              <a:buClr>
                <a:srgbClr val="A9A9A9"/>
              </a:buClr>
              <a:buSzPct val="90000"/>
              <a:buFont typeface="Arial" charset="0"/>
              <a:buChar char="–"/>
              <a:defRPr>
                <a:solidFill>
                  <a:schemeClr val="tx1"/>
                </a:solidFill>
                <a:latin typeface="Arial" charset="0"/>
              </a:defRPr>
            </a:lvl2pPr>
            <a:lvl3pPr marL="1143000" indent="-228600" defTabSz="457200" eaLnBrk="0" hangingPunct="0">
              <a:lnSpc>
                <a:spcPct val="90000"/>
              </a:lnSpc>
              <a:spcBef>
                <a:spcPts val="600"/>
              </a:spcBef>
              <a:buClr>
                <a:srgbClr val="A9A9A9"/>
              </a:buClr>
              <a:buSzPct val="90000"/>
              <a:buFont typeface="Wingdings" pitchFamily="2" charset="2"/>
              <a:buChar char="§"/>
              <a:defRPr sz="1600">
                <a:solidFill>
                  <a:schemeClr val="tx1"/>
                </a:solidFill>
                <a:latin typeface="Arial" charset="0"/>
              </a:defRPr>
            </a:lvl3pPr>
            <a:lvl4pPr marL="1600200" indent="-228600" defTabSz="457200" eaLnBrk="0" hangingPunct="0">
              <a:lnSpc>
                <a:spcPct val="90000"/>
              </a:lnSpc>
              <a:spcBef>
                <a:spcPts val="600"/>
              </a:spcBef>
              <a:buClr>
                <a:srgbClr val="A9A9A9"/>
              </a:buClr>
              <a:buSzPct val="90000"/>
              <a:buFont typeface="Arial" charset="0"/>
              <a:buChar char="–"/>
              <a:defRPr sz="1400">
                <a:solidFill>
                  <a:schemeClr val="tx1"/>
                </a:solidFill>
                <a:latin typeface="Arial" charset="0"/>
              </a:defRPr>
            </a:lvl4pPr>
            <a:lvl5pPr marL="2057400" indent="-228600" defTabSz="457200" eaLnBrk="0" hangingPunct="0">
              <a:lnSpc>
                <a:spcPct val="90000"/>
              </a:lnSpc>
              <a:spcBef>
                <a:spcPts val="600"/>
              </a:spcBef>
              <a:buClr>
                <a:srgbClr val="A9A9A9"/>
              </a:buClr>
              <a:buSzPct val="90000"/>
              <a:buFont typeface="Wingdings" pitchFamily="2" charset="2"/>
              <a:buChar char="§"/>
              <a:defRPr sz="1400">
                <a:solidFill>
                  <a:schemeClr val="tx1"/>
                </a:solidFill>
                <a:latin typeface="Arial" charset="0"/>
              </a:defRPr>
            </a:lvl5pPr>
            <a:lvl6pPr marL="2514600" indent="-228600" defTabSz="4572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6pPr>
            <a:lvl7pPr marL="2971800" indent="-228600" defTabSz="4572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7pPr>
            <a:lvl8pPr marL="3429000" indent="-228600" defTabSz="4572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8pPr>
            <a:lvl9pPr marL="3886200" indent="-228600" defTabSz="4572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9pPr>
          </a:lstStyle>
          <a:p>
            <a:pPr algn="ctr" fontAlgn="base">
              <a:lnSpc>
                <a:spcPct val="100000"/>
              </a:lnSpc>
              <a:spcBef>
                <a:spcPct val="0"/>
              </a:spcBef>
              <a:spcAft>
                <a:spcPct val="0"/>
              </a:spcAft>
              <a:buClrTx/>
              <a:buSzTx/>
              <a:buNone/>
              <a:defRPr/>
            </a:pPr>
            <a:r>
              <a:rPr lang="en-GB" altLang="en-US" sz="1600" b="1" dirty="0">
                <a:solidFill>
                  <a:srgbClr val="000000"/>
                </a:solidFill>
                <a:latin typeface="+mn-lt"/>
                <a:ea typeface="MS PGothic" pitchFamily="34" charset="-128"/>
                <a:cs typeface="Arial" charset="0"/>
              </a:rPr>
              <a:t>CT</a:t>
            </a:r>
          </a:p>
        </p:txBody>
      </p:sp>
      <p:sp>
        <p:nvSpPr>
          <p:cNvPr id="98" name="Rectangle 6">
            <a:extLst>
              <a:ext uri="{FF2B5EF4-FFF2-40B4-BE49-F238E27FC236}">
                <a16:creationId xmlns:a16="http://schemas.microsoft.com/office/drawing/2014/main" id="{7525DB5B-C19E-4B25-910C-9BFF4BCCC0C9}"/>
              </a:ext>
            </a:extLst>
          </p:cNvPr>
          <p:cNvSpPr>
            <a:spLocks noChangeArrowheads="1"/>
          </p:cNvSpPr>
          <p:nvPr/>
        </p:nvSpPr>
        <p:spPr bwMode="auto">
          <a:xfrm>
            <a:off x="4053300" y="1896156"/>
            <a:ext cx="534445"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nchor="b">
            <a:spAutoFit/>
          </a:bodyPr>
          <a:lstStyle>
            <a:lvl1pPr defTabSz="457200" eaLnBrk="0" hangingPunct="0">
              <a:lnSpc>
                <a:spcPct val="90000"/>
              </a:lnSpc>
              <a:spcBef>
                <a:spcPts val="1200"/>
              </a:spcBef>
              <a:buClr>
                <a:srgbClr val="A9A9A9"/>
              </a:buClr>
              <a:buSzPct val="90000"/>
              <a:buFont typeface="Wingdings" pitchFamily="2" charset="2"/>
              <a:buChar char="§"/>
              <a:defRPr sz="2000">
                <a:solidFill>
                  <a:schemeClr val="tx1"/>
                </a:solidFill>
                <a:latin typeface="Arial" charset="0"/>
              </a:defRPr>
            </a:lvl1pPr>
            <a:lvl2pPr marL="742950" indent="-285750" defTabSz="457200" eaLnBrk="0" hangingPunct="0">
              <a:lnSpc>
                <a:spcPct val="90000"/>
              </a:lnSpc>
              <a:spcBef>
                <a:spcPts val="800"/>
              </a:spcBef>
              <a:buClr>
                <a:srgbClr val="A9A9A9"/>
              </a:buClr>
              <a:buSzPct val="90000"/>
              <a:buFont typeface="Arial" charset="0"/>
              <a:buChar char="–"/>
              <a:defRPr>
                <a:solidFill>
                  <a:schemeClr val="tx1"/>
                </a:solidFill>
                <a:latin typeface="Arial" charset="0"/>
              </a:defRPr>
            </a:lvl2pPr>
            <a:lvl3pPr marL="1143000" indent="-228600" defTabSz="457200" eaLnBrk="0" hangingPunct="0">
              <a:lnSpc>
                <a:spcPct val="90000"/>
              </a:lnSpc>
              <a:spcBef>
                <a:spcPts val="600"/>
              </a:spcBef>
              <a:buClr>
                <a:srgbClr val="A9A9A9"/>
              </a:buClr>
              <a:buSzPct val="90000"/>
              <a:buFont typeface="Wingdings" pitchFamily="2" charset="2"/>
              <a:buChar char="§"/>
              <a:defRPr sz="1600">
                <a:solidFill>
                  <a:schemeClr val="tx1"/>
                </a:solidFill>
                <a:latin typeface="Arial" charset="0"/>
              </a:defRPr>
            </a:lvl3pPr>
            <a:lvl4pPr marL="1600200" indent="-228600" defTabSz="457200" eaLnBrk="0" hangingPunct="0">
              <a:lnSpc>
                <a:spcPct val="90000"/>
              </a:lnSpc>
              <a:spcBef>
                <a:spcPts val="600"/>
              </a:spcBef>
              <a:buClr>
                <a:srgbClr val="A9A9A9"/>
              </a:buClr>
              <a:buSzPct val="90000"/>
              <a:buFont typeface="Arial" charset="0"/>
              <a:buChar char="–"/>
              <a:defRPr sz="1400">
                <a:solidFill>
                  <a:schemeClr val="tx1"/>
                </a:solidFill>
                <a:latin typeface="Arial" charset="0"/>
              </a:defRPr>
            </a:lvl4pPr>
            <a:lvl5pPr marL="2057400" indent="-228600" defTabSz="457200" eaLnBrk="0" hangingPunct="0">
              <a:lnSpc>
                <a:spcPct val="90000"/>
              </a:lnSpc>
              <a:spcBef>
                <a:spcPts val="600"/>
              </a:spcBef>
              <a:buClr>
                <a:srgbClr val="A9A9A9"/>
              </a:buClr>
              <a:buSzPct val="90000"/>
              <a:buFont typeface="Wingdings" pitchFamily="2" charset="2"/>
              <a:buChar char="§"/>
              <a:defRPr sz="1400">
                <a:solidFill>
                  <a:schemeClr val="tx1"/>
                </a:solidFill>
                <a:latin typeface="Arial" charset="0"/>
              </a:defRPr>
            </a:lvl5pPr>
            <a:lvl6pPr marL="2514600" indent="-228600" defTabSz="4572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6pPr>
            <a:lvl7pPr marL="2971800" indent="-228600" defTabSz="4572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7pPr>
            <a:lvl8pPr marL="3429000" indent="-228600" defTabSz="4572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8pPr>
            <a:lvl9pPr marL="3886200" indent="-228600" defTabSz="4572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9pPr>
          </a:lstStyle>
          <a:p>
            <a:pPr algn="ctr" fontAlgn="base">
              <a:lnSpc>
                <a:spcPct val="100000"/>
              </a:lnSpc>
              <a:spcBef>
                <a:spcPct val="0"/>
              </a:spcBef>
              <a:spcAft>
                <a:spcPct val="0"/>
              </a:spcAft>
              <a:buClrTx/>
              <a:buSzTx/>
              <a:buNone/>
              <a:defRPr/>
            </a:pPr>
            <a:r>
              <a:rPr lang="en-GB" altLang="en-US" sz="1600" b="1">
                <a:solidFill>
                  <a:srgbClr val="000000"/>
                </a:solidFill>
                <a:latin typeface="+mn-lt"/>
                <a:ea typeface="MS PGothic" pitchFamily="34" charset="-128"/>
                <a:cs typeface="Arial" charset="0"/>
              </a:rPr>
              <a:t>LDL</a:t>
            </a:r>
          </a:p>
        </p:txBody>
      </p:sp>
      <p:sp>
        <p:nvSpPr>
          <p:cNvPr id="99" name="Rectangle 6">
            <a:extLst>
              <a:ext uri="{FF2B5EF4-FFF2-40B4-BE49-F238E27FC236}">
                <a16:creationId xmlns:a16="http://schemas.microsoft.com/office/drawing/2014/main" id="{52F6F65B-E368-4B72-9307-AC8A9AD3469A}"/>
              </a:ext>
            </a:extLst>
          </p:cNvPr>
          <p:cNvSpPr>
            <a:spLocks noChangeArrowheads="1"/>
          </p:cNvSpPr>
          <p:nvPr/>
        </p:nvSpPr>
        <p:spPr bwMode="auto">
          <a:xfrm>
            <a:off x="7187369" y="1896156"/>
            <a:ext cx="518585"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nchor="b">
            <a:spAutoFit/>
          </a:bodyPr>
          <a:lstStyle>
            <a:lvl1pPr defTabSz="457200" eaLnBrk="0" hangingPunct="0">
              <a:lnSpc>
                <a:spcPct val="90000"/>
              </a:lnSpc>
              <a:spcBef>
                <a:spcPts val="1200"/>
              </a:spcBef>
              <a:buClr>
                <a:srgbClr val="A9A9A9"/>
              </a:buClr>
              <a:buSzPct val="90000"/>
              <a:buFont typeface="Wingdings" pitchFamily="2" charset="2"/>
              <a:buChar char="§"/>
              <a:defRPr sz="2000">
                <a:solidFill>
                  <a:schemeClr val="tx1"/>
                </a:solidFill>
                <a:latin typeface="Arial" charset="0"/>
              </a:defRPr>
            </a:lvl1pPr>
            <a:lvl2pPr marL="742950" indent="-285750" defTabSz="457200" eaLnBrk="0" hangingPunct="0">
              <a:lnSpc>
                <a:spcPct val="90000"/>
              </a:lnSpc>
              <a:spcBef>
                <a:spcPts val="800"/>
              </a:spcBef>
              <a:buClr>
                <a:srgbClr val="A9A9A9"/>
              </a:buClr>
              <a:buSzPct val="90000"/>
              <a:buFont typeface="Arial" charset="0"/>
              <a:buChar char="–"/>
              <a:defRPr>
                <a:solidFill>
                  <a:schemeClr val="tx1"/>
                </a:solidFill>
                <a:latin typeface="Arial" charset="0"/>
              </a:defRPr>
            </a:lvl2pPr>
            <a:lvl3pPr marL="1143000" indent="-228600" defTabSz="457200" eaLnBrk="0" hangingPunct="0">
              <a:lnSpc>
                <a:spcPct val="90000"/>
              </a:lnSpc>
              <a:spcBef>
                <a:spcPts val="600"/>
              </a:spcBef>
              <a:buClr>
                <a:srgbClr val="A9A9A9"/>
              </a:buClr>
              <a:buSzPct val="90000"/>
              <a:buFont typeface="Wingdings" pitchFamily="2" charset="2"/>
              <a:buChar char="§"/>
              <a:defRPr sz="1600">
                <a:solidFill>
                  <a:schemeClr val="tx1"/>
                </a:solidFill>
                <a:latin typeface="Arial" charset="0"/>
              </a:defRPr>
            </a:lvl3pPr>
            <a:lvl4pPr marL="1600200" indent="-228600" defTabSz="457200" eaLnBrk="0" hangingPunct="0">
              <a:lnSpc>
                <a:spcPct val="90000"/>
              </a:lnSpc>
              <a:spcBef>
                <a:spcPts val="600"/>
              </a:spcBef>
              <a:buClr>
                <a:srgbClr val="A9A9A9"/>
              </a:buClr>
              <a:buSzPct val="90000"/>
              <a:buFont typeface="Arial" charset="0"/>
              <a:buChar char="–"/>
              <a:defRPr sz="1400">
                <a:solidFill>
                  <a:schemeClr val="tx1"/>
                </a:solidFill>
                <a:latin typeface="Arial" charset="0"/>
              </a:defRPr>
            </a:lvl4pPr>
            <a:lvl5pPr marL="2057400" indent="-228600" defTabSz="457200" eaLnBrk="0" hangingPunct="0">
              <a:lnSpc>
                <a:spcPct val="90000"/>
              </a:lnSpc>
              <a:spcBef>
                <a:spcPts val="600"/>
              </a:spcBef>
              <a:buClr>
                <a:srgbClr val="A9A9A9"/>
              </a:buClr>
              <a:buSzPct val="90000"/>
              <a:buFont typeface="Wingdings" pitchFamily="2" charset="2"/>
              <a:buChar char="§"/>
              <a:defRPr sz="1400">
                <a:solidFill>
                  <a:schemeClr val="tx1"/>
                </a:solidFill>
                <a:latin typeface="Arial" charset="0"/>
              </a:defRPr>
            </a:lvl5pPr>
            <a:lvl6pPr marL="2514600" indent="-228600" defTabSz="4572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6pPr>
            <a:lvl7pPr marL="2971800" indent="-228600" defTabSz="4572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7pPr>
            <a:lvl8pPr marL="3429000" indent="-228600" defTabSz="4572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8pPr>
            <a:lvl9pPr marL="3886200" indent="-228600" defTabSz="4572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9pPr>
          </a:lstStyle>
          <a:p>
            <a:pPr algn="ctr" fontAlgn="base">
              <a:lnSpc>
                <a:spcPct val="100000"/>
              </a:lnSpc>
              <a:spcBef>
                <a:spcPct val="0"/>
              </a:spcBef>
              <a:spcAft>
                <a:spcPct val="0"/>
              </a:spcAft>
              <a:buClrTx/>
              <a:buSzTx/>
              <a:buNone/>
              <a:defRPr/>
            </a:pPr>
            <a:r>
              <a:rPr lang="en-GB" altLang="en-US" sz="1600" b="1">
                <a:solidFill>
                  <a:srgbClr val="000000"/>
                </a:solidFill>
                <a:latin typeface="+mn-lt"/>
                <a:ea typeface="MS PGothic" pitchFamily="34" charset="-128"/>
                <a:cs typeface="Arial" charset="0"/>
                <a:sym typeface="Symbol" pitchFamily="18" charset="2"/>
              </a:rPr>
              <a:t>TG</a:t>
            </a:r>
            <a:endParaRPr lang="en-GB" altLang="en-US" sz="1600" b="1">
              <a:solidFill>
                <a:srgbClr val="000000"/>
              </a:solidFill>
              <a:latin typeface="+mn-lt"/>
              <a:ea typeface="MS PGothic" pitchFamily="34" charset="-128"/>
              <a:cs typeface="Arial" charset="0"/>
            </a:endParaRPr>
          </a:p>
        </p:txBody>
      </p:sp>
      <p:sp>
        <p:nvSpPr>
          <p:cNvPr id="100" name="Rectangle 99">
            <a:extLst>
              <a:ext uri="{FF2B5EF4-FFF2-40B4-BE49-F238E27FC236}">
                <a16:creationId xmlns:a16="http://schemas.microsoft.com/office/drawing/2014/main" id="{41D1A32E-6AC8-4960-93B8-76AFF979D2F0}"/>
              </a:ext>
            </a:extLst>
          </p:cNvPr>
          <p:cNvSpPr>
            <a:spLocks noChangeArrowheads="1"/>
          </p:cNvSpPr>
          <p:nvPr/>
        </p:nvSpPr>
        <p:spPr bwMode="auto">
          <a:xfrm>
            <a:off x="5631633" y="1896156"/>
            <a:ext cx="518585"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nchor="b">
            <a:spAutoFit/>
          </a:bodyPr>
          <a:lstStyle>
            <a:lvl1pPr defTabSz="457200" eaLnBrk="0" hangingPunct="0">
              <a:lnSpc>
                <a:spcPct val="90000"/>
              </a:lnSpc>
              <a:spcBef>
                <a:spcPts val="1200"/>
              </a:spcBef>
              <a:buClr>
                <a:srgbClr val="A9A9A9"/>
              </a:buClr>
              <a:buSzPct val="90000"/>
              <a:buFont typeface="Wingdings" pitchFamily="2" charset="2"/>
              <a:buChar char="§"/>
              <a:defRPr sz="2000">
                <a:solidFill>
                  <a:schemeClr val="tx1"/>
                </a:solidFill>
                <a:latin typeface="Arial" charset="0"/>
              </a:defRPr>
            </a:lvl1pPr>
            <a:lvl2pPr marL="742950" indent="-285750" defTabSz="457200" eaLnBrk="0" hangingPunct="0">
              <a:lnSpc>
                <a:spcPct val="90000"/>
              </a:lnSpc>
              <a:spcBef>
                <a:spcPts val="800"/>
              </a:spcBef>
              <a:buClr>
                <a:srgbClr val="A9A9A9"/>
              </a:buClr>
              <a:buSzPct val="90000"/>
              <a:buFont typeface="Arial" charset="0"/>
              <a:buChar char="–"/>
              <a:defRPr>
                <a:solidFill>
                  <a:schemeClr val="tx1"/>
                </a:solidFill>
                <a:latin typeface="Arial" charset="0"/>
              </a:defRPr>
            </a:lvl2pPr>
            <a:lvl3pPr marL="1143000" indent="-228600" defTabSz="457200" eaLnBrk="0" hangingPunct="0">
              <a:lnSpc>
                <a:spcPct val="90000"/>
              </a:lnSpc>
              <a:spcBef>
                <a:spcPts val="600"/>
              </a:spcBef>
              <a:buClr>
                <a:srgbClr val="A9A9A9"/>
              </a:buClr>
              <a:buSzPct val="90000"/>
              <a:buFont typeface="Wingdings" pitchFamily="2" charset="2"/>
              <a:buChar char="§"/>
              <a:defRPr sz="1600">
                <a:solidFill>
                  <a:schemeClr val="tx1"/>
                </a:solidFill>
                <a:latin typeface="Arial" charset="0"/>
              </a:defRPr>
            </a:lvl3pPr>
            <a:lvl4pPr marL="1600200" indent="-228600" defTabSz="457200" eaLnBrk="0" hangingPunct="0">
              <a:lnSpc>
                <a:spcPct val="90000"/>
              </a:lnSpc>
              <a:spcBef>
                <a:spcPts val="600"/>
              </a:spcBef>
              <a:buClr>
                <a:srgbClr val="A9A9A9"/>
              </a:buClr>
              <a:buSzPct val="90000"/>
              <a:buFont typeface="Arial" charset="0"/>
              <a:buChar char="–"/>
              <a:defRPr sz="1400">
                <a:solidFill>
                  <a:schemeClr val="tx1"/>
                </a:solidFill>
                <a:latin typeface="Arial" charset="0"/>
              </a:defRPr>
            </a:lvl4pPr>
            <a:lvl5pPr marL="2057400" indent="-228600" defTabSz="457200" eaLnBrk="0" hangingPunct="0">
              <a:lnSpc>
                <a:spcPct val="90000"/>
              </a:lnSpc>
              <a:spcBef>
                <a:spcPts val="600"/>
              </a:spcBef>
              <a:buClr>
                <a:srgbClr val="A9A9A9"/>
              </a:buClr>
              <a:buSzPct val="90000"/>
              <a:buFont typeface="Wingdings" pitchFamily="2" charset="2"/>
              <a:buChar char="§"/>
              <a:defRPr sz="1400">
                <a:solidFill>
                  <a:schemeClr val="tx1"/>
                </a:solidFill>
                <a:latin typeface="Arial" charset="0"/>
              </a:defRPr>
            </a:lvl5pPr>
            <a:lvl6pPr marL="2514600" indent="-228600" defTabSz="4572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6pPr>
            <a:lvl7pPr marL="2971800" indent="-228600" defTabSz="4572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7pPr>
            <a:lvl8pPr marL="3429000" indent="-228600" defTabSz="4572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8pPr>
            <a:lvl9pPr marL="3886200" indent="-228600" defTabSz="4572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9pPr>
          </a:lstStyle>
          <a:p>
            <a:pPr algn="ctr" fontAlgn="base">
              <a:lnSpc>
                <a:spcPct val="100000"/>
              </a:lnSpc>
              <a:spcBef>
                <a:spcPct val="0"/>
              </a:spcBef>
              <a:spcAft>
                <a:spcPct val="0"/>
              </a:spcAft>
              <a:buClrTx/>
              <a:buSzTx/>
              <a:buNone/>
              <a:defRPr/>
            </a:pPr>
            <a:r>
              <a:rPr lang="en-GB" altLang="en-US" sz="1600" b="1">
                <a:solidFill>
                  <a:srgbClr val="000000"/>
                </a:solidFill>
                <a:latin typeface="+mn-lt"/>
                <a:ea typeface="MS PGothic" pitchFamily="34" charset="-128"/>
                <a:cs typeface="Arial" charset="0"/>
              </a:rPr>
              <a:t>HDL</a:t>
            </a:r>
          </a:p>
        </p:txBody>
      </p:sp>
      <p:graphicFrame>
        <p:nvGraphicFramePr>
          <p:cNvPr id="101" name="Object 100">
            <a:extLst>
              <a:ext uri="{FF2B5EF4-FFF2-40B4-BE49-F238E27FC236}">
                <a16:creationId xmlns:a16="http://schemas.microsoft.com/office/drawing/2014/main" id="{C1C8F23D-8B84-4809-9060-EB4F79151909}"/>
              </a:ext>
            </a:extLst>
          </p:cNvPr>
          <p:cNvGraphicFramePr>
            <a:graphicFrameLocks noChangeAspect="1"/>
          </p:cNvGraphicFramePr>
          <p:nvPr>
            <p:extLst>
              <p:ext uri="{D42A27DB-BD31-4B8C-83A1-F6EECF244321}">
                <p14:modId xmlns:p14="http://schemas.microsoft.com/office/powerpoint/2010/main" val="1867940112"/>
              </p:ext>
            </p:extLst>
          </p:nvPr>
        </p:nvGraphicFramePr>
        <p:xfrm>
          <a:off x="8367834" y="1957301"/>
          <a:ext cx="2449229" cy="3123445"/>
        </p:xfrm>
        <a:graphic>
          <a:graphicData uri="http://schemas.openxmlformats.org/presentationml/2006/ole">
            <mc:AlternateContent xmlns:mc="http://schemas.openxmlformats.org/markup-compatibility/2006">
              <mc:Choice xmlns:v="urn:schemas-microsoft-com:vml" Requires="v">
                <p:oleObj name="Prism 9" r:id="rId5" imgW="2058176" imgH="2624744" progId="">
                  <p:embed/>
                </p:oleObj>
              </mc:Choice>
              <mc:Fallback>
                <p:oleObj name="Prism 9" r:id="rId5" imgW="2058176" imgH="2624744" progId="">
                  <p:embed/>
                  <p:pic>
                    <p:nvPicPr>
                      <p:cNvPr id="101" name="Object 100">
                        <a:extLst>
                          <a:ext uri="{FF2B5EF4-FFF2-40B4-BE49-F238E27FC236}">
                            <a16:creationId xmlns:a16="http://schemas.microsoft.com/office/drawing/2014/main" id="{C1C8F23D-8B84-4809-9060-EB4F7915190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67834" y="1957301"/>
                        <a:ext cx="2449229" cy="312344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 name="TextBox 101">
            <a:extLst>
              <a:ext uri="{FF2B5EF4-FFF2-40B4-BE49-F238E27FC236}">
                <a16:creationId xmlns:a16="http://schemas.microsoft.com/office/drawing/2014/main" id="{88EFE8A5-7B47-4E88-BB53-482B525D31A0}"/>
              </a:ext>
            </a:extLst>
          </p:cNvPr>
          <p:cNvSpPr txBox="1"/>
          <p:nvPr/>
        </p:nvSpPr>
        <p:spPr>
          <a:xfrm rot="16200000">
            <a:off x="7185364" y="3328333"/>
            <a:ext cx="2599989" cy="215444"/>
          </a:xfrm>
          <a:prstGeom prst="rect">
            <a:avLst/>
          </a:prstGeom>
          <a:noFill/>
        </p:spPr>
        <p:txBody>
          <a:bodyPr vert="horz" wrap="square" lIns="0" tIns="0" rIns="0" bIns="0" anchor="b">
            <a:spAutoFit/>
          </a:bodyPr>
          <a:lstStyle/>
          <a:p>
            <a:pPr algn="ctr" defTabSz="457200" eaLnBrk="0" fontAlgn="base" hangingPunct="0">
              <a:spcBef>
                <a:spcPct val="0"/>
              </a:spcBef>
              <a:spcAft>
                <a:spcPct val="0"/>
              </a:spcAft>
              <a:defRPr/>
            </a:pPr>
            <a:r>
              <a:rPr lang="en-US" sz="1400" dirty="0" err="1">
                <a:solidFill>
                  <a:prstClr val="black"/>
                </a:solidFill>
                <a:ea typeface="MS PGothic" pitchFamily="34" charset="-128"/>
                <a:cs typeface="Arial" charset="0"/>
              </a:rPr>
              <a:t>Mediana</a:t>
            </a:r>
            <a:r>
              <a:rPr lang="en-US" sz="1400" dirty="0">
                <a:solidFill>
                  <a:prstClr val="black"/>
                </a:solidFill>
                <a:ea typeface="MS PGothic" pitchFamily="34" charset="-128"/>
                <a:cs typeface="Arial" charset="0"/>
              </a:rPr>
              <a:t> (IIQ)</a:t>
            </a:r>
          </a:p>
        </p:txBody>
      </p:sp>
      <p:sp>
        <p:nvSpPr>
          <p:cNvPr id="103" name="TextBox 102">
            <a:extLst>
              <a:ext uri="{FF2B5EF4-FFF2-40B4-BE49-F238E27FC236}">
                <a16:creationId xmlns:a16="http://schemas.microsoft.com/office/drawing/2014/main" id="{927559B9-B94E-4C38-8B90-FA95579C6ABF}"/>
              </a:ext>
            </a:extLst>
          </p:cNvPr>
          <p:cNvSpPr txBox="1"/>
          <p:nvPr/>
        </p:nvSpPr>
        <p:spPr>
          <a:xfrm>
            <a:off x="9042971" y="2875674"/>
            <a:ext cx="248466" cy="215444"/>
          </a:xfrm>
          <a:prstGeom prst="rect">
            <a:avLst/>
          </a:prstGeom>
          <a:noFill/>
        </p:spPr>
        <p:txBody>
          <a:bodyPr vert="horz" wrap="none" lIns="0" tIns="0" rIns="0" bIns="0" anchor="ctr">
            <a:spAutoFit/>
          </a:bodyPr>
          <a:lstStyle/>
          <a:p>
            <a:pPr algn="ctr" defTabSz="457200" eaLnBrk="0" fontAlgn="base" hangingPunct="0">
              <a:spcBef>
                <a:spcPct val="0"/>
              </a:spcBef>
              <a:spcAft>
                <a:spcPct val="0"/>
              </a:spcAft>
              <a:defRPr/>
            </a:pPr>
            <a:r>
              <a:rPr lang="en-US" sz="1400" b="1" dirty="0">
                <a:solidFill>
                  <a:srgbClr val="006050"/>
                </a:solidFill>
                <a:latin typeface="Arial" charset="0"/>
                <a:ea typeface="MS PGothic" pitchFamily="34" charset="-128"/>
                <a:cs typeface="Arial" charset="0"/>
              </a:rPr>
              <a:t>3,7</a:t>
            </a:r>
          </a:p>
        </p:txBody>
      </p:sp>
      <p:sp>
        <p:nvSpPr>
          <p:cNvPr id="104" name="TextBox 103">
            <a:extLst>
              <a:ext uri="{FF2B5EF4-FFF2-40B4-BE49-F238E27FC236}">
                <a16:creationId xmlns:a16="http://schemas.microsoft.com/office/drawing/2014/main" id="{47E3778B-3072-47CF-B644-4D30617214B2}"/>
              </a:ext>
            </a:extLst>
          </p:cNvPr>
          <p:cNvSpPr txBox="1"/>
          <p:nvPr/>
        </p:nvSpPr>
        <p:spPr>
          <a:xfrm>
            <a:off x="9042971" y="2657016"/>
            <a:ext cx="248466" cy="215444"/>
          </a:xfrm>
          <a:prstGeom prst="rect">
            <a:avLst/>
          </a:prstGeom>
          <a:noFill/>
        </p:spPr>
        <p:txBody>
          <a:bodyPr vert="horz" wrap="none" lIns="0" tIns="0" rIns="0" bIns="0" anchor="ctr">
            <a:spAutoFit/>
          </a:bodyPr>
          <a:lstStyle/>
          <a:p>
            <a:pPr algn="ctr" defTabSz="457200" eaLnBrk="0" fontAlgn="base" hangingPunct="0">
              <a:spcBef>
                <a:spcPct val="0"/>
              </a:spcBef>
              <a:spcAft>
                <a:spcPct val="0"/>
              </a:spcAft>
              <a:defRPr/>
            </a:pPr>
            <a:r>
              <a:rPr lang="en-US" sz="1400" b="1" dirty="0">
                <a:solidFill>
                  <a:srgbClr val="82CCBA"/>
                </a:solidFill>
                <a:latin typeface="Arial" charset="0"/>
                <a:ea typeface="MS PGothic" pitchFamily="34" charset="-128"/>
                <a:cs typeface="Arial" charset="0"/>
              </a:rPr>
              <a:t>3,7</a:t>
            </a:r>
          </a:p>
        </p:txBody>
      </p:sp>
      <p:sp>
        <p:nvSpPr>
          <p:cNvPr id="105" name="TextBox 104">
            <a:extLst>
              <a:ext uri="{FF2B5EF4-FFF2-40B4-BE49-F238E27FC236}">
                <a16:creationId xmlns:a16="http://schemas.microsoft.com/office/drawing/2014/main" id="{1745E663-90CD-4A56-A77F-F0290B03E574}"/>
              </a:ext>
            </a:extLst>
          </p:cNvPr>
          <p:cNvSpPr txBox="1"/>
          <p:nvPr/>
        </p:nvSpPr>
        <p:spPr>
          <a:xfrm>
            <a:off x="9941797" y="2875674"/>
            <a:ext cx="248466" cy="215444"/>
          </a:xfrm>
          <a:prstGeom prst="rect">
            <a:avLst/>
          </a:prstGeom>
          <a:noFill/>
        </p:spPr>
        <p:txBody>
          <a:bodyPr vert="horz" wrap="none" lIns="0" tIns="0" rIns="0" bIns="0" anchor="ctr">
            <a:spAutoFit/>
          </a:bodyPr>
          <a:lstStyle/>
          <a:p>
            <a:pPr algn="ctr" defTabSz="457200" eaLnBrk="0" fontAlgn="base" hangingPunct="0">
              <a:spcBef>
                <a:spcPct val="0"/>
              </a:spcBef>
              <a:spcAft>
                <a:spcPct val="0"/>
              </a:spcAft>
              <a:defRPr/>
            </a:pPr>
            <a:r>
              <a:rPr lang="en-US" sz="1400" b="1" dirty="0">
                <a:solidFill>
                  <a:srgbClr val="006050"/>
                </a:solidFill>
                <a:latin typeface="Arial" charset="0"/>
                <a:ea typeface="MS PGothic" pitchFamily="34" charset="-128"/>
                <a:cs typeface="Arial" charset="0"/>
              </a:rPr>
              <a:t>3,6</a:t>
            </a:r>
          </a:p>
        </p:txBody>
      </p:sp>
      <p:sp>
        <p:nvSpPr>
          <p:cNvPr id="106" name="TextBox 105">
            <a:extLst>
              <a:ext uri="{FF2B5EF4-FFF2-40B4-BE49-F238E27FC236}">
                <a16:creationId xmlns:a16="http://schemas.microsoft.com/office/drawing/2014/main" id="{0020498F-18C8-48ED-864B-E565BE632F58}"/>
              </a:ext>
            </a:extLst>
          </p:cNvPr>
          <p:cNvSpPr txBox="1"/>
          <p:nvPr/>
        </p:nvSpPr>
        <p:spPr>
          <a:xfrm>
            <a:off x="9941797" y="2657016"/>
            <a:ext cx="248466" cy="215444"/>
          </a:xfrm>
          <a:prstGeom prst="rect">
            <a:avLst/>
          </a:prstGeom>
          <a:noFill/>
        </p:spPr>
        <p:txBody>
          <a:bodyPr vert="horz" wrap="none" lIns="0" tIns="0" rIns="0" bIns="0" anchor="ctr">
            <a:spAutoFit/>
          </a:bodyPr>
          <a:lstStyle/>
          <a:p>
            <a:pPr algn="ctr" defTabSz="457200" eaLnBrk="0" fontAlgn="base" hangingPunct="0">
              <a:spcBef>
                <a:spcPct val="0"/>
              </a:spcBef>
              <a:spcAft>
                <a:spcPct val="0"/>
              </a:spcAft>
              <a:defRPr/>
            </a:pPr>
            <a:r>
              <a:rPr lang="en-US" sz="1400" b="1" dirty="0">
                <a:solidFill>
                  <a:srgbClr val="82CCBA"/>
                </a:solidFill>
                <a:latin typeface="Arial" charset="0"/>
                <a:ea typeface="MS PGothic" pitchFamily="34" charset="-128"/>
                <a:cs typeface="Arial" charset="0"/>
              </a:rPr>
              <a:t>3,7</a:t>
            </a:r>
          </a:p>
        </p:txBody>
      </p:sp>
      <p:sp>
        <p:nvSpPr>
          <p:cNvPr id="107" name="Rectangle 6">
            <a:extLst>
              <a:ext uri="{FF2B5EF4-FFF2-40B4-BE49-F238E27FC236}">
                <a16:creationId xmlns:a16="http://schemas.microsoft.com/office/drawing/2014/main" id="{563287C3-3F6A-42E8-8409-085584A2FD99}"/>
              </a:ext>
            </a:extLst>
          </p:cNvPr>
          <p:cNvSpPr>
            <a:spLocks noChangeArrowheads="1"/>
          </p:cNvSpPr>
          <p:nvPr/>
        </p:nvSpPr>
        <p:spPr bwMode="auto">
          <a:xfrm>
            <a:off x="9346748" y="1896156"/>
            <a:ext cx="604781"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b">
            <a:spAutoFit/>
          </a:bodyP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ctr" defTabSz="457200" fontAlgn="base">
              <a:spcBef>
                <a:spcPct val="0"/>
              </a:spcBef>
              <a:spcAft>
                <a:spcPct val="0"/>
              </a:spcAft>
              <a:defRPr/>
            </a:pPr>
            <a:r>
              <a:rPr lang="en-GB" altLang="en-US" sz="1600" dirty="0">
                <a:solidFill>
                  <a:prstClr val="black"/>
                </a:solidFill>
                <a:latin typeface="+mn-lt"/>
                <a:ea typeface="MS PGothic" pitchFamily="34" charset="-128"/>
              </a:rPr>
              <a:t>CT:HDL</a:t>
            </a:r>
          </a:p>
        </p:txBody>
      </p:sp>
      <p:sp>
        <p:nvSpPr>
          <p:cNvPr id="108" name="TextBox 107">
            <a:extLst>
              <a:ext uri="{FF2B5EF4-FFF2-40B4-BE49-F238E27FC236}">
                <a16:creationId xmlns:a16="http://schemas.microsoft.com/office/drawing/2014/main" id="{D9305057-97FD-41EF-A3AE-38043B3F86B7}"/>
              </a:ext>
            </a:extLst>
          </p:cNvPr>
          <p:cNvSpPr txBox="1"/>
          <p:nvPr/>
        </p:nvSpPr>
        <p:spPr>
          <a:xfrm>
            <a:off x="9237514" y="4900311"/>
            <a:ext cx="747232" cy="200055"/>
          </a:xfrm>
          <a:prstGeom prst="rect">
            <a:avLst/>
          </a:prstGeom>
          <a:noFill/>
        </p:spPr>
        <p:txBody>
          <a:bodyPr vert="horz" wrap="square" lIns="0" tIns="0" rIns="0" bIns="0" anchor="b">
            <a:spAutoFit/>
          </a:bodyPr>
          <a:lstStyle/>
          <a:p>
            <a:pPr algn="ctr" defTabSz="457200" eaLnBrk="0" fontAlgn="base" hangingPunct="0">
              <a:spcBef>
                <a:spcPct val="0"/>
              </a:spcBef>
              <a:spcAft>
                <a:spcPct val="0"/>
              </a:spcAft>
              <a:defRPr/>
            </a:pPr>
            <a:r>
              <a:rPr lang="en-US" sz="1300" dirty="0" err="1">
                <a:solidFill>
                  <a:prstClr val="black"/>
                </a:solidFill>
                <a:ea typeface="MS PGothic" pitchFamily="34" charset="-128"/>
                <a:cs typeface="Arial" charset="0"/>
              </a:rPr>
              <a:t>Semana</a:t>
            </a:r>
            <a:endParaRPr lang="en-US" sz="1300" dirty="0">
              <a:solidFill>
                <a:prstClr val="black"/>
              </a:solidFill>
              <a:ea typeface="MS PGothic" pitchFamily="34" charset="-128"/>
              <a:cs typeface="Arial" charset="0"/>
            </a:endParaRPr>
          </a:p>
        </p:txBody>
      </p:sp>
      <p:sp>
        <p:nvSpPr>
          <p:cNvPr id="109" name="TextBox 108">
            <a:extLst>
              <a:ext uri="{FF2B5EF4-FFF2-40B4-BE49-F238E27FC236}">
                <a16:creationId xmlns:a16="http://schemas.microsoft.com/office/drawing/2014/main" id="{C7241757-0DF1-441E-AED8-7CDFA8EC78C6}"/>
              </a:ext>
            </a:extLst>
          </p:cNvPr>
          <p:cNvSpPr txBox="1"/>
          <p:nvPr/>
        </p:nvSpPr>
        <p:spPr>
          <a:xfrm>
            <a:off x="1981583" y="4900311"/>
            <a:ext cx="5972257" cy="200055"/>
          </a:xfrm>
          <a:prstGeom prst="rect">
            <a:avLst/>
          </a:prstGeom>
          <a:noFill/>
        </p:spPr>
        <p:txBody>
          <a:bodyPr vert="horz" wrap="square" lIns="0" tIns="0" rIns="0" bIns="0" anchor="b">
            <a:spAutoFit/>
          </a:bodyPr>
          <a:lstStyle/>
          <a:p>
            <a:pPr algn="ctr" defTabSz="457200" eaLnBrk="0" fontAlgn="base" hangingPunct="0">
              <a:spcBef>
                <a:spcPct val="0"/>
              </a:spcBef>
              <a:spcAft>
                <a:spcPct val="0"/>
              </a:spcAft>
              <a:defRPr/>
            </a:pPr>
            <a:r>
              <a:rPr lang="en-US" sz="1300" dirty="0" err="1">
                <a:solidFill>
                  <a:srgbClr val="000000"/>
                </a:solidFill>
                <a:ea typeface="MS PGothic" pitchFamily="34" charset="-128"/>
                <a:cs typeface="Arial" charset="0"/>
              </a:rPr>
              <a:t>Semana</a:t>
            </a:r>
            <a:endParaRPr lang="en-US" sz="1300" dirty="0">
              <a:solidFill>
                <a:srgbClr val="000000"/>
              </a:solidFill>
              <a:ea typeface="MS PGothic" pitchFamily="34" charset="-128"/>
              <a:cs typeface="Arial" charset="0"/>
            </a:endParaRPr>
          </a:p>
        </p:txBody>
      </p:sp>
      <p:sp>
        <p:nvSpPr>
          <p:cNvPr id="44" name="Undertitel 1">
            <a:extLst>
              <a:ext uri="{FF2B5EF4-FFF2-40B4-BE49-F238E27FC236}">
                <a16:creationId xmlns:a16="http://schemas.microsoft.com/office/drawing/2014/main" id="{C82DDD9B-82E3-48AC-96AA-318362637413}"/>
              </a:ext>
            </a:extLst>
          </p:cNvPr>
          <p:cNvSpPr txBox="1">
            <a:spLocks/>
          </p:cNvSpPr>
          <p:nvPr/>
        </p:nvSpPr>
        <p:spPr>
          <a:xfrm>
            <a:off x="96886" y="6256985"/>
            <a:ext cx="11878081" cy="23851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6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spcBef>
                <a:spcPts val="0"/>
              </a:spcBef>
            </a:pPr>
            <a:r>
              <a:rPr lang="en-US" sz="800" dirty="0">
                <a:solidFill>
                  <a:schemeClr val="tx1">
                    <a:lumMod val="65000"/>
                    <a:lumOff val="35000"/>
                  </a:schemeClr>
                </a:solidFill>
              </a:rPr>
              <a:t>IIQ, </a:t>
            </a:r>
            <a:r>
              <a:rPr lang="en-US" sz="800" dirty="0" err="1">
                <a:solidFill>
                  <a:schemeClr val="tx1">
                    <a:lumMod val="65000"/>
                    <a:lumOff val="35000"/>
                  </a:schemeClr>
                </a:solidFill>
              </a:rPr>
              <a:t>intervalo</a:t>
            </a:r>
            <a:r>
              <a:rPr lang="en-US" sz="800" dirty="0">
                <a:solidFill>
                  <a:schemeClr val="tx1">
                    <a:lumMod val="65000"/>
                    <a:lumOff val="35000"/>
                  </a:schemeClr>
                </a:solidFill>
              </a:rPr>
              <a:t> interquartile. Wohl D, </a:t>
            </a:r>
            <a:r>
              <a:rPr lang="en-US" sz="800" i="1" dirty="0">
                <a:solidFill>
                  <a:schemeClr val="tx1">
                    <a:lumMod val="65000"/>
                    <a:lumOff val="35000"/>
                  </a:schemeClr>
                </a:solidFill>
              </a:rPr>
              <a:t>et al. </a:t>
            </a:r>
            <a:r>
              <a:rPr lang="en-US" sz="800" dirty="0" err="1">
                <a:solidFill>
                  <a:schemeClr val="tx1">
                    <a:lumMod val="65000"/>
                    <a:lumOff val="35000"/>
                  </a:schemeClr>
                </a:solidFill>
              </a:rPr>
              <a:t>Abstr</a:t>
            </a:r>
            <a:r>
              <a:rPr lang="en-US" sz="800" dirty="0">
                <a:solidFill>
                  <a:schemeClr val="tx1">
                    <a:lumMod val="65000"/>
                    <a:lumOff val="35000"/>
                  </a:schemeClr>
                </a:solidFill>
              </a:rPr>
              <a:t> 494. 29</a:t>
            </a:r>
            <a:r>
              <a:rPr lang="en-US" sz="800" baseline="30000" dirty="0">
                <a:solidFill>
                  <a:schemeClr val="tx1">
                    <a:lumMod val="65000"/>
                    <a:lumOff val="35000"/>
                  </a:schemeClr>
                </a:solidFill>
              </a:rPr>
              <a:t>th</a:t>
            </a:r>
            <a:r>
              <a:rPr lang="en-US" sz="800" dirty="0">
                <a:solidFill>
                  <a:schemeClr val="tx1">
                    <a:lumMod val="65000"/>
                    <a:lumOff val="35000"/>
                  </a:schemeClr>
                </a:solidFill>
              </a:rPr>
              <a:t> CROI. February 2022</a:t>
            </a:r>
          </a:p>
          <a:p>
            <a:pPr algn="l">
              <a:lnSpc>
                <a:spcPct val="110000"/>
              </a:lnSpc>
              <a:spcBef>
                <a:spcPts val="0"/>
              </a:spcBef>
            </a:pPr>
            <a:r>
              <a:rPr lang="pt-PT" sz="800" dirty="0">
                <a:solidFill>
                  <a:schemeClr val="tx1">
                    <a:lumMod val="65000"/>
                    <a:lumOff val="35000"/>
                  </a:schemeClr>
                </a:solidFill>
              </a:rPr>
              <a:t>Foram notificados casos de compromisso renal pós-comercialização, incluindo insuficiência renal aguda e </a:t>
            </a:r>
            <a:r>
              <a:rPr lang="pt-PT" sz="800" dirty="0" err="1">
                <a:solidFill>
                  <a:schemeClr val="tx1">
                    <a:lumMod val="65000"/>
                    <a:lumOff val="35000"/>
                  </a:schemeClr>
                </a:solidFill>
              </a:rPr>
              <a:t>tubulopatia</a:t>
            </a:r>
            <a:r>
              <a:rPr lang="pt-PT" sz="800" dirty="0">
                <a:solidFill>
                  <a:schemeClr val="tx1">
                    <a:lumMod val="65000"/>
                    <a:lumOff val="35000"/>
                  </a:schemeClr>
                </a:solidFill>
              </a:rPr>
              <a:t> renal proximal com medicamentos que contêm </a:t>
            </a:r>
            <a:r>
              <a:rPr lang="pt-PT" sz="800" dirty="0" err="1">
                <a:solidFill>
                  <a:schemeClr val="tx1">
                    <a:lumMod val="65000"/>
                    <a:lumOff val="35000"/>
                  </a:schemeClr>
                </a:solidFill>
              </a:rPr>
              <a:t>tenofovir</a:t>
            </a:r>
            <a:r>
              <a:rPr lang="pt-PT" sz="800" dirty="0">
                <a:solidFill>
                  <a:schemeClr val="tx1">
                    <a:lumMod val="65000"/>
                    <a:lumOff val="35000"/>
                  </a:schemeClr>
                </a:solidFill>
              </a:rPr>
              <a:t> </a:t>
            </a:r>
            <a:r>
              <a:rPr lang="pt-PT" sz="800" dirty="0" err="1">
                <a:solidFill>
                  <a:schemeClr val="tx1">
                    <a:lumMod val="65000"/>
                    <a:lumOff val="35000"/>
                  </a:schemeClr>
                </a:solidFill>
              </a:rPr>
              <a:t>alafenamida</a:t>
            </a:r>
            <a:r>
              <a:rPr lang="pt-PT" sz="800" dirty="0">
                <a:solidFill>
                  <a:schemeClr val="tx1">
                    <a:lumMod val="65000"/>
                    <a:lumOff val="35000"/>
                  </a:schemeClr>
                </a:solidFill>
              </a:rPr>
              <a:t>. Não se pode excluir um risco potencial de nefrotoxicidade resultante da exposição crónica a níveis baixos de </a:t>
            </a:r>
            <a:r>
              <a:rPr lang="pt-PT" sz="800" dirty="0" err="1">
                <a:solidFill>
                  <a:schemeClr val="tx1">
                    <a:lumMod val="65000"/>
                    <a:lumOff val="35000"/>
                  </a:schemeClr>
                </a:solidFill>
              </a:rPr>
              <a:t>tenofovir</a:t>
            </a:r>
            <a:r>
              <a:rPr lang="pt-PT" sz="800" dirty="0">
                <a:solidFill>
                  <a:schemeClr val="tx1">
                    <a:lumMod val="65000"/>
                    <a:lumOff val="35000"/>
                  </a:schemeClr>
                </a:solidFill>
              </a:rPr>
              <a:t> devido à administração de </a:t>
            </a:r>
            <a:r>
              <a:rPr lang="pt-PT" sz="800" dirty="0" err="1">
                <a:solidFill>
                  <a:schemeClr val="tx1">
                    <a:lumMod val="65000"/>
                    <a:lumOff val="35000"/>
                  </a:schemeClr>
                </a:solidFill>
              </a:rPr>
              <a:t>tenofovir</a:t>
            </a:r>
            <a:r>
              <a:rPr lang="pt-PT" sz="800" dirty="0">
                <a:solidFill>
                  <a:schemeClr val="tx1">
                    <a:lumMod val="65000"/>
                    <a:lumOff val="35000"/>
                  </a:schemeClr>
                </a:solidFill>
              </a:rPr>
              <a:t> </a:t>
            </a:r>
            <a:r>
              <a:rPr lang="pt-PT" sz="800" dirty="0" err="1">
                <a:solidFill>
                  <a:schemeClr val="tx1">
                    <a:lumMod val="65000"/>
                    <a:lumOff val="35000"/>
                  </a:schemeClr>
                </a:solidFill>
              </a:rPr>
              <a:t>alafenamida</a:t>
            </a:r>
            <a:r>
              <a:rPr lang="pt-PT" sz="800" dirty="0">
                <a:solidFill>
                  <a:schemeClr val="tx1">
                    <a:lumMod val="65000"/>
                    <a:lumOff val="35000"/>
                  </a:schemeClr>
                </a:solidFill>
              </a:rPr>
              <a:t>. Recomenda-se a avaliação da função renal em todos os doentes antes ou aquando do início do tratamento com </a:t>
            </a:r>
            <a:r>
              <a:rPr lang="pt-PT" sz="800" dirty="0" err="1">
                <a:solidFill>
                  <a:schemeClr val="tx1">
                    <a:lumMod val="65000"/>
                    <a:lumOff val="35000"/>
                  </a:schemeClr>
                </a:solidFill>
              </a:rPr>
              <a:t>Biktarvy</a:t>
            </a:r>
            <a:r>
              <a:rPr lang="pt-PT" sz="800" dirty="0">
                <a:solidFill>
                  <a:schemeClr val="tx1">
                    <a:lumMod val="65000"/>
                    <a:lumOff val="35000"/>
                  </a:schemeClr>
                </a:solidFill>
              </a:rPr>
              <a:t>, bem como a sua monitorização durante o tratamento em todos os doentes, conforme clinicamente adequado. Em doentes que desenvolvam uma diminuição clinicamente significativa da função renal ou evidências de </a:t>
            </a:r>
            <a:r>
              <a:rPr lang="pt-PT" sz="800" dirty="0" err="1">
                <a:solidFill>
                  <a:schemeClr val="tx1">
                    <a:lumMod val="65000"/>
                    <a:lumOff val="35000"/>
                  </a:schemeClr>
                </a:solidFill>
              </a:rPr>
              <a:t>tubulopatia</a:t>
            </a:r>
            <a:r>
              <a:rPr lang="pt-PT" sz="800" dirty="0">
                <a:solidFill>
                  <a:schemeClr val="tx1">
                    <a:lumMod val="65000"/>
                    <a:lumOff val="35000"/>
                  </a:schemeClr>
                </a:solidFill>
              </a:rPr>
              <a:t> renal proximal, deve considerar-se a descontinuação de </a:t>
            </a:r>
            <a:r>
              <a:rPr lang="pt-PT" sz="800" dirty="0" err="1">
                <a:solidFill>
                  <a:schemeClr val="tx1">
                    <a:lumMod val="65000"/>
                    <a:lumOff val="35000"/>
                  </a:schemeClr>
                </a:solidFill>
              </a:rPr>
              <a:t>Biktarvy</a:t>
            </a:r>
            <a:r>
              <a:rPr lang="pt-PT" sz="800" dirty="0">
                <a:solidFill>
                  <a:schemeClr val="tx1">
                    <a:lumMod val="65000"/>
                    <a:lumOff val="35000"/>
                  </a:schemeClr>
                </a:solidFill>
              </a:rPr>
              <a:t>. RCM </a:t>
            </a:r>
            <a:r>
              <a:rPr lang="pt-PT" sz="800" dirty="0" err="1">
                <a:solidFill>
                  <a:schemeClr val="tx1">
                    <a:lumMod val="65000"/>
                    <a:lumOff val="35000"/>
                  </a:schemeClr>
                </a:solidFill>
              </a:rPr>
              <a:t>Biktarvy</a:t>
            </a:r>
            <a:r>
              <a:rPr lang="pt-PT" sz="800" dirty="0">
                <a:solidFill>
                  <a:schemeClr val="tx1">
                    <a:lumMod val="65000"/>
                    <a:lumOff val="35000"/>
                  </a:schemeClr>
                </a:solidFill>
              </a:rPr>
              <a:t>, Abr-23</a:t>
            </a:r>
            <a:r>
              <a:rPr lang="en-US" sz="800" dirty="0">
                <a:solidFill>
                  <a:schemeClr val="tx1">
                    <a:lumMod val="65000"/>
                    <a:lumOff val="35000"/>
                  </a:schemeClr>
                </a:solidFill>
              </a:rPr>
              <a:t> </a:t>
            </a:r>
          </a:p>
        </p:txBody>
      </p:sp>
      <p:sp>
        <p:nvSpPr>
          <p:cNvPr id="43" name="Rectangle 4">
            <a:extLst>
              <a:ext uri="{FF2B5EF4-FFF2-40B4-BE49-F238E27FC236}">
                <a16:creationId xmlns:a16="http://schemas.microsoft.com/office/drawing/2014/main" id="{43041A55-90D6-214D-A929-CD23AF378A12}"/>
              </a:ext>
            </a:extLst>
          </p:cNvPr>
          <p:cNvSpPr/>
          <p:nvPr/>
        </p:nvSpPr>
        <p:spPr>
          <a:xfrm>
            <a:off x="161513" y="237151"/>
            <a:ext cx="8164020" cy="461665"/>
          </a:xfrm>
          <a:prstGeom prst="rect">
            <a:avLst/>
          </a:prstGeom>
        </p:spPr>
        <p:txBody>
          <a:bodyPr wrap="square">
            <a:spAutoFit/>
          </a:bodyPr>
          <a:lstStyle/>
          <a:p>
            <a:r>
              <a:rPr lang="pt-PT" sz="2400" b="1" cap="small" dirty="0">
                <a:solidFill>
                  <a:srgbClr val="C00000"/>
                </a:solidFill>
              </a:rPr>
              <a:t>DOENÇA CARDIOVASCULAR</a:t>
            </a:r>
            <a:endParaRPr lang="pt-PT" sz="2400" b="1" dirty="0">
              <a:solidFill>
                <a:srgbClr val="C00000"/>
              </a:solidFill>
            </a:endParaRPr>
          </a:p>
        </p:txBody>
      </p:sp>
      <p:sp>
        <p:nvSpPr>
          <p:cNvPr id="46" name="Undertitel 1">
            <a:extLst>
              <a:ext uri="{FF2B5EF4-FFF2-40B4-BE49-F238E27FC236}">
                <a16:creationId xmlns:a16="http://schemas.microsoft.com/office/drawing/2014/main" id="{30F34E7E-DA63-8F4E-BCB0-213191C506E0}"/>
              </a:ext>
            </a:extLst>
          </p:cNvPr>
          <p:cNvSpPr txBox="1">
            <a:spLocks/>
          </p:cNvSpPr>
          <p:nvPr/>
        </p:nvSpPr>
        <p:spPr>
          <a:xfrm>
            <a:off x="1588" y="1125288"/>
            <a:ext cx="12188825" cy="513330"/>
          </a:xfrm>
          <a:prstGeom prst="rect">
            <a:avLst/>
          </a:prstGeom>
          <a:ln>
            <a:no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6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defRPr/>
            </a:pPr>
            <a:r>
              <a:rPr lang="en-US" sz="2800" cap="all" dirty="0" err="1">
                <a:solidFill>
                  <a:srgbClr val="5B595D"/>
                </a:solidFill>
              </a:rPr>
              <a:t>ReSULTADOS</a:t>
            </a:r>
            <a:r>
              <a:rPr lang="en-US" sz="2800" cap="all" dirty="0">
                <a:solidFill>
                  <a:srgbClr val="5B595D"/>
                </a:solidFill>
              </a:rPr>
              <a:t> A 5 ANOS DE B/F/TAF </a:t>
            </a:r>
            <a:r>
              <a:rPr lang="en-US" sz="2800" dirty="0">
                <a:solidFill>
                  <a:srgbClr val="5B595D"/>
                </a:solidFill>
              </a:rPr>
              <a:t>EM ADULTOS </a:t>
            </a:r>
            <a:r>
              <a:rPr lang="en-US" sz="2800" i="1" dirty="0">
                <a:solidFill>
                  <a:srgbClr val="5B595D"/>
                </a:solidFill>
              </a:rPr>
              <a:t>NAÏVE</a:t>
            </a:r>
            <a:endParaRPr lang="en-US" sz="2600" i="1" dirty="0">
              <a:solidFill>
                <a:srgbClr val="5B595D"/>
              </a:solidFill>
              <a:latin typeface="Calibri"/>
            </a:endParaRPr>
          </a:p>
        </p:txBody>
      </p:sp>
    </p:spTree>
    <p:extLst>
      <p:ext uri="{BB962C8B-B14F-4D97-AF65-F5344CB8AC3E}">
        <p14:creationId xmlns:p14="http://schemas.microsoft.com/office/powerpoint/2010/main" val="1937984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769541" y="1497801"/>
            <a:ext cx="10067453" cy="1201741"/>
          </a:xfrm>
          <a:noFill/>
          <a:ln w="19050" cmpd="sng">
            <a:noFill/>
          </a:ln>
        </p:spPr>
        <p:txBody>
          <a:bodyPr>
            <a:normAutofit/>
          </a:bodyPr>
          <a:lstStyle/>
          <a:p>
            <a:pPr algn="ctr"/>
            <a:r>
              <a:rPr lang="pt-PT" b="1" dirty="0">
                <a:solidFill>
                  <a:srgbClr val="B4B614"/>
                </a:solidFill>
              </a:rPr>
              <a:t>HIV COLLECTIVE KNOWLEDGE CENTER</a:t>
            </a:r>
          </a:p>
        </p:txBody>
      </p:sp>
      <p:sp>
        <p:nvSpPr>
          <p:cNvPr id="4" name="Subtitle 2"/>
          <p:cNvSpPr txBox="1">
            <a:spLocks/>
          </p:cNvSpPr>
          <p:nvPr/>
        </p:nvSpPr>
        <p:spPr>
          <a:xfrm>
            <a:off x="1125871" y="5452816"/>
            <a:ext cx="4504123" cy="859858"/>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spcBef>
                <a:spcPts val="0"/>
              </a:spcBef>
            </a:pPr>
            <a:r>
              <a:rPr lang="pt-PT" sz="2600" dirty="0">
                <a:solidFill>
                  <a:srgbClr val="B4B614"/>
                </a:solidFill>
              </a:rPr>
              <a:t>Dr.ª Luísa Azevedo</a:t>
            </a:r>
          </a:p>
          <a:p>
            <a:r>
              <a:rPr lang="pt-PT" sz="1800" dirty="0">
                <a:solidFill>
                  <a:srgbClr val="B4B614"/>
                </a:solidFill>
              </a:rPr>
              <a:t>Centro Hospitalar Universitário Lisboa Central</a:t>
            </a:r>
          </a:p>
        </p:txBody>
      </p:sp>
      <p:sp>
        <p:nvSpPr>
          <p:cNvPr id="5" name="Subtitle 2"/>
          <p:cNvSpPr txBox="1">
            <a:spLocks/>
          </p:cNvSpPr>
          <p:nvPr/>
        </p:nvSpPr>
        <p:spPr>
          <a:xfrm>
            <a:off x="6516053" y="5452816"/>
            <a:ext cx="4759897" cy="894988"/>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spcBef>
                <a:spcPts val="0"/>
              </a:spcBef>
            </a:pPr>
            <a:r>
              <a:rPr lang="pt-PT" sz="2600" dirty="0">
                <a:solidFill>
                  <a:srgbClr val="B4B614"/>
                </a:solidFill>
              </a:rPr>
              <a:t>Dr.ª Raquel Borges de Pinho</a:t>
            </a:r>
          </a:p>
          <a:p>
            <a:pPr>
              <a:spcBef>
                <a:spcPts val="432"/>
              </a:spcBef>
            </a:pPr>
            <a:r>
              <a:rPr lang="pt-PT" sz="1800" dirty="0">
                <a:solidFill>
                  <a:srgbClr val="B4B614"/>
                </a:solidFill>
              </a:rPr>
              <a:t>Centro Hospitalar Universitário do Algarve</a:t>
            </a:r>
          </a:p>
          <a:p>
            <a:endParaRPr lang="pt-PT" sz="2600" dirty="0">
              <a:solidFill>
                <a:srgbClr val="B4B614"/>
              </a:solidFill>
            </a:endParaRPr>
          </a:p>
        </p:txBody>
      </p:sp>
      <p:sp>
        <p:nvSpPr>
          <p:cNvPr id="9" name="Title 1">
            <a:extLst>
              <a:ext uri="{FF2B5EF4-FFF2-40B4-BE49-F238E27FC236}">
                <a16:creationId xmlns:a16="http://schemas.microsoft.com/office/drawing/2014/main" id="{9A430ABB-F78C-6045-9CC6-C21F98D14401}"/>
              </a:ext>
            </a:extLst>
          </p:cNvPr>
          <p:cNvSpPr txBox="1">
            <a:spLocks/>
          </p:cNvSpPr>
          <p:nvPr/>
        </p:nvSpPr>
        <p:spPr>
          <a:xfrm>
            <a:off x="769541" y="2359782"/>
            <a:ext cx="10067453" cy="1158037"/>
          </a:xfrm>
          <a:prstGeom prst="rect">
            <a:avLst/>
          </a:prstGeom>
          <a:noFill/>
          <a:ln w="19050" cmpd="sng">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PT" sz="6000" b="1" dirty="0">
                <a:solidFill>
                  <a:srgbClr val="C00000"/>
                </a:solidFill>
              </a:rPr>
              <a:t>- SEGURANÇA -</a:t>
            </a:r>
            <a:endParaRPr lang="pt-PT" sz="6000" b="1" dirty="0"/>
          </a:p>
        </p:txBody>
      </p:sp>
    </p:spTree>
    <p:extLst>
      <p:ext uri="{BB962C8B-B14F-4D97-AF65-F5344CB8AC3E}">
        <p14:creationId xmlns:p14="http://schemas.microsoft.com/office/powerpoint/2010/main" val="5132211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15800098-9D13-384A-B1B9-F29DCCEC23DB}"/>
              </a:ext>
            </a:extLst>
          </p:cNvPr>
          <p:cNvSpPr/>
          <p:nvPr/>
        </p:nvSpPr>
        <p:spPr>
          <a:xfrm flipH="1">
            <a:off x="1065889" y="5101455"/>
            <a:ext cx="10060220" cy="707887"/>
          </a:xfrm>
          <a:prstGeom prst="rect">
            <a:avLst/>
          </a:prstGeom>
          <a:solidFill>
            <a:srgbClr val="B4B614"/>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x-none"/>
          </a:p>
        </p:txBody>
      </p:sp>
      <p:sp>
        <p:nvSpPr>
          <p:cNvPr id="3" name="Title 2">
            <a:extLst>
              <a:ext uri="{FF2B5EF4-FFF2-40B4-BE49-F238E27FC236}">
                <a16:creationId xmlns:a16="http://schemas.microsoft.com/office/drawing/2014/main" id="{AB2546DA-2CE1-4FCE-8445-18E4145426B8}"/>
              </a:ext>
            </a:extLst>
          </p:cNvPr>
          <p:cNvSpPr>
            <a:spLocks noGrp="1"/>
          </p:cNvSpPr>
          <p:nvPr>
            <p:ph type="title" idx="4294967295"/>
          </p:nvPr>
        </p:nvSpPr>
        <p:spPr>
          <a:xfrm>
            <a:off x="1242092" y="91380"/>
            <a:ext cx="8788529" cy="1325563"/>
          </a:xfrm>
        </p:spPr>
        <p:txBody>
          <a:bodyPr>
            <a:normAutofit/>
          </a:bodyPr>
          <a:lstStyle/>
          <a:p>
            <a:pPr indent="531813" algn="ctr"/>
            <a:r>
              <a:rPr lang="en-US" altLang="en-US" sz="3400" b="1" cap="small" dirty="0">
                <a:solidFill>
                  <a:srgbClr val="C00000"/>
                </a:solidFill>
                <a:latin typeface="+mn-lt"/>
              </a:rPr>
              <a:t>DIABETES E HIPERTENSÃO EMERGENTES DO TRATAMENTO ÀS 144 SEMANAS</a:t>
            </a:r>
            <a:endParaRPr lang="en-US" sz="3400" b="1" cap="small" dirty="0">
              <a:solidFill>
                <a:srgbClr val="C00000"/>
              </a:solidFill>
              <a:latin typeface="+mn-lt"/>
            </a:endParaRPr>
          </a:p>
        </p:txBody>
      </p:sp>
      <p:grpSp>
        <p:nvGrpSpPr>
          <p:cNvPr id="11" name="Group 10">
            <a:extLst>
              <a:ext uri="{FF2B5EF4-FFF2-40B4-BE49-F238E27FC236}">
                <a16:creationId xmlns:a16="http://schemas.microsoft.com/office/drawing/2014/main" id="{93F6C6F8-9000-4A05-B684-372A7FA8ACE5}"/>
              </a:ext>
            </a:extLst>
          </p:cNvPr>
          <p:cNvGrpSpPr/>
          <p:nvPr/>
        </p:nvGrpSpPr>
        <p:grpSpPr>
          <a:xfrm>
            <a:off x="2826454" y="1420076"/>
            <a:ext cx="4509487" cy="188266"/>
            <a:chOff x="3869351" y="1337293"/>
            <a:chExt cx="4468923" cy="188315"/>
          </a:xfrm>
        </p:grpSpPr>
        <p:sp>
          <p:nvSpPr>
            <p:cNvPr id="12" name="TextBox 11">
              <a:extLst>
                <a:ext uri="{FF2B5EF4-FFF2-40B4-BE49-F238E27FC236}">
                  <a16:creationId xmlns:a16="http://schemas.microsoft.com/office/drawing/2014/main" id="{71C6C9FF-5181-47E1-9CC5-759D1CA220C4}"/>
                </a:ext>
              </a:extLst>
            </p:cNvPr>
            <p:cNvSpPr txBox="1"/>
            <p:nvPr/>
          </p:nvSpPr>
          <p:spPr>
            <a:xfrm>
              <a:off x="7564633" y="1337293"/>
              <a:ext cx="773641" cy="184714"/>
            </a:xfrm>
            <a:prstGeom prst="rect">
              <a:avLst/>
            </a:prstGeom>
            <a:noFill/>
          </p:spPr>
          <p:txBody>
            <a:bodyPr wrap="none" lIns="0" tIns="0" rIns="0" bIns="0" rtlCol="0" anchor="ctr">
              <a:spAutoFit/>
            </a:bodyPr>
            <a:lstStyle/>
            <a:p>
              <a:pPr defTabSz="1217248" fontAlgn="base">
                <a:spcBef>
                  <a:spcPct val="0"/>
                </a:spcBef>
                <a:spcAft>
                  <a:spcPct val="0"/>
                </a:spcAft>
                <a:defRPr/>
              </a:pPr>
              <a:r>
                <a:rPr lang="en-US" sz="1200" kern="0" dirty="0">
                  <a:solidFill>
                    <a:prstClr val="black"/>
                  </a:solidFill>
                  <a:cs typeface="Arial" charset="0"/>
                </a:rPr>
                <a:t>DTG + F/TAF</a:t>
              </a:r>
              <a:endParaRPr lang="en-US" sz="1200" kern="0" baseline="30000" dirty="0">
                <a:solidFill>
                  <a:prstClr val="black"/>
                </a:solidFill>
                <a:cs typeface="Arial" charset="0"/>
              </a:endParaRPr>
            </a:p>
          </p:txBody>
        </p:sp>
        <p:sp>
          <p:nvSpPr>
            <p:cNvPr id="13" name="Rectangle 12">
              <a:extLst>
                <a:ext uri="{FF2B5EF4-FFF2-40B4-BE49-F238E27FC236}">
                  <a16:creationId xmlns:a16="http://schemas.microsoft.com/office/drawing/2014/main" id="{0A1C42A1-5EB0-4DEF-BA36-563AA04E0F55}"/>
                </a:ext>
              </a:extLst>
            </p:cNvPr>
            <p:cNvSpPr/>
            <p:nvPr/>
          </p:nvSpPr>
          <p:spPr bwMode="auto">
            <a:xfrm>
              <a:off x="7291367" y="1348571"/>
              <a:ext cx="142480" cy="142478"/>
            </a:xfrm>
            <a:prstGeom prst="rect">
              <a:avLst/>
            </a:prstGeom>
            <a:solidFill>
              <a:srgbClr val="000000">
                <a:lumMod val="50000"/>
                <a:lumOff val="50000"/>
              </a:srgbClr>
            </a:solidFill>
            <a:ln w="9525" cap="flat" cmpd="sng" algn="ctr">
              <a:noFill/>
              <a:prstDash val="solid"/>
              <a:round/>
              <a:headEnd type="none" w="med" len="med"/>
              <a:tailEnd type="none" w="med" len="med"/>
            </a:ln>
            <a:effectLst/>
          </p:spPr>
          <p:txBody>
            <a:bodyPr vert="horz" wrap="square" lIns="91416" tIns="45708" rIns="91416" bIns="45708" numCol="1" rtlCol="0" anchor="t" anchorCtr="0" compatLnSpc="1">
              <a:prstTxWarp prst="textNoShape">
                <a:avLst/>
              </a:prstTxWarp>
              <a:noAutofit/>
            </a:bodyPr>
            <a:lstStyle/>
            <a:p>
              <a:pPr defTabSz="914126" fontAlgn="base">
                <a:spcBef>
                  <a:spcPct val="0"/>
                </a:spcBef>
                <a:spcAft>
                  <a:spcPct val="25000"/>
                </a:spcAft>
                <a:defRPr/>
              </a:pPr>
              <a:endParaRPr lang="en-US" sz="1050" kern="0">
                <a:solidFill>
                  <a:srgbClr val="000000"/>
                </a:solidFill>
                <a:latin typeface="Arial"/>
              </a:endParaRPr>
            </a:p>
          </p:txBody>
        </p:sp>
        <p:sp>
          <p:nvSpPr>
            <p:cNvPr id="14" name="TextBox 13">
              <a:extLst>
                <a:ext uri="{FF2B5EF4-FFF2-40B4-BE49-F238E27FC236}">
                  <a16:creationId xmlns:a16="http://schemas.microsoft.com/office/drawing/2014/main" id="{BE26A37B-AE27-471D-A7F4-54E40B6B2FB0}"/>
                </a:ext>
              </a:extLst>
            </p:cNvPr>
            <p:cNvSpPr txBox="1"/>
            <p:nvPr/>
          </p:nvSpPr>
          <p:spPr>
            <a:xfrm>
              <a:off x="4071211" y="1337293"/>
              <a:ext cx="503581" cy="184714"/>
            </a:xfrm>
            <a:prstGeom prst="rect">
              <a:avLst/>
            </a:prstGeom>
            <a:noFill/>
          </p:spPr>
          <p:txBody>
            <a:bodyPr wrap="none" lIns="0" tIns="0" rIns="0" bIns="0" rtlCol="0" anchor="ctr">
              <a:spAutoFit/>
            </a:bodyPr>
            <a:lstStyle/>
            <a:p>
              <a:pPr defTabSz="1217248" fontAlgn="base">
                <a:spcBef>
                  <a:spcPct val="0"/>
                </a:spcBef>
                <a:spcAft>
                  <a:spcPct val="0"/>
                </a:spcAft>
                <a:defRPr/>
              </a:pPr>
              <a:r>
                <a:rPr lang="en-US" sz="1200" kern="0" dirty="0">
                  <a:solidFill>
                    <a:prstClr val="black"/>
                  </a:solidFill>
                  <a:cs typeface="Arial" charset="0"/>
                </a:rPr>
                <a:t>B/F/TAF</a:t>
              </a:r>
              <a:endParaRPr lang="en-US" sz="1200" kern="0" baseline="30000" dirty="0">
                <a:solidFill>
                  <a:prstClr val="black"/>
                </a:solidFill>
                <a:cs typeface="Arial" charset="0"/>
              </a:endParaRPr>
            </a:p>
          </p:txBody>
        </p:sp>
        <p:sp>
          <p:nvSpPr>
            <p:cNvPr id="15" name="Rectangle 14">
              <a:extLst>
                <a:ext uri="{FF2B5EF4-FFF2-40B4-BE49-F238E27FC236}">
                  <a16:creationId xmlns:a16="http://schemas.microsoft.com/office/drawing/2014/main" id="{4D8DDE13-74E8-4A35-9A98-72F9B88AC629}"/>
                </a:ext>
              </a:extLst>
            </p:cNvPr>
            <p:cNvSpPr/>
            <p:nvPr/>
          </p:nvSpPr>
          <p:spPr bwMode="auto">
            <a:xfrm>
              <a:off x="3869351" y="1358412"/>
              <a:ext cx="142480" cy="142478"/>
            </a:xfrm>
            <a:prstGeom prst="rect">
              <a:avLst/>
            </a:prstGeom>
            <a:solidFill>
              <a:srgbClr val="00C0A0"/>
            </a:solidFill>
            <a:ln w="9525" cap="flat" cmpd="sng" algn="ctr">
              <a:noFill/>
              <a:prstDash val="solid"/>
              <a:round/>
              <a:headEnd type="none" w="med" len="med"/>
              <a:tailEnd type="none" w="med" len="med"/>
            </a:ln>
            <a:effectLst/>
          </p:spPr>
          <p:txBody>
            <a:bodyPr vert="horz" wrap="square" lIns="91416" tIns="45708" rIns="91416" bIns="45708" numCol="1" rtlCol="0" anchor="t" anchorCtr="0" compatLnSpc="1">
              <a:prstTxWarp prst="textNoShape">
                <a:avLst/>
              </a:prstTxWarp>
              <a:noAutofit/>
            </a:bodyPr>
            <a:lstStyle/>
            <a:p>
              <a:pPr defTabSz="914126" fontAlgn="base">
                <a:spcBef>
                  <a:spcPct val="0"/>
                </a:spcBef>
                <a:spcAft>
                  <a:spcPct val="25000"/>
                </a:spcAft>
                <a:defRPr/>
              </a:pPr>
              <a:endParaRPr lang="en-US" sz="1050" kern="0">
                <a:solidFill>
                  <a:srgbClr val="000000"/>
                </a:solidFill>
                <a:latin typeface="Arial"/>
              </a:endParaRPr>
            </a:p>
          </p:txBody>
        </p:sp>
        <p:sp>
          <p:nvSpPr>
            <p:cNvPr id="16" name="TextBox 15">
              <a:extLst>
                <a:ext uri="{FF2B5EF4-FFF2-40B4-BE49-F238E27FC236}">
                  <a16:creationId xmlns:a16="http://schemas.microsoft.com/office/drawing/2014/main" id="{8AB08C61-A163-45B0-BD45-902B492ECFAC}"/>
                </a:ext>
              </a:extLst>
            </p:cNvPr>
            <p:cNvSpPr txBox="1"/>
            <p:nvPr/>
          </p:nvSpPr>
          <p:spPr>
            <a:xfrm>
              <a:off x="5611336" y="1340894"/>
              <a:ext cx="868956" cy="184714"/>
            </a:xfrm>
            <a:prstGeom prst="rect">
              <a:avLst/>
            </a:prstGeom>
            <a:noFill/>
          </p:spPr>
          <p:txBody>
            <a:bodyPr wrap="none" lIns="0" tIns="0" rIns="0" bIns="0" rtlCol="0" anchor="ctr">
              <a:spAutoFit/>
            </a:bodyPr>
            <a:lstStyle/>
            <a:p>
              <a:pPr defTabSz="1217248" fontAlgn="base">
                <a:spcBef>
                  <a:spcPct val="0"/>
                </a:spcBef>
                <a:spcAft>
                  <a:spcPct val="0"/>
                </a:spcAft>
                <a:defRPr/>
              </a:pPr>
              <a:r>
                <a:rPr lang="en-US" sz="1200" kern="0">
                  <a:solidFill>
                    <a:prstClr val="black"/>
                  </a:solidFill>
                  <a:cs typeface="Arial" charset="0"/>
                </a:rPr>
                <a:t>DTG/ABC/3TC</a:t>
              </a:r>
              <a:endParaRPr lang="en-US" sz="1200" kern="0" baseline="30000">
                <a:solidFill>
                  <a:prstClr val="black"/>
                </a:solidFill>
                <a:cs typeface="Arial" charset="0"/>
              </a:endParaRPr>
            </a:p>
          </p:txBody>
        </p:sp>
        <p:sp>
          <p:nvSpPr>
            <p:cNvPr id="17" name="Rectangle 16">
              <a:extLst>
                <a:ext uri="{FF2B5EF4-FFF2-40B4-BE49-F238E27FC236}">
                  <a16:creationId xmlns:a16="http://schemas.microsoft.com/office/drawing/2014/main" id="{05FADE5B-4138-4870-B2F9-B833E6E3F74F}"/>
                </a:ext>
              </a:extLst>
            </p:cNvPr>
            <p:cNvSpPr/>
            <p:nvPr/>
          </p:nvSpPr>
          <p:spPr bwMode="auto">
            <a:xfrm>
              <a:off x="5294979" y="1362012"/>
              <a:ext cx="142480" cy="142478"/>
            </a:xfrm>
            <a:prstGeom prst="rect">
              <a:avLst/>
            </a:prstGeom>
            <a:solidFill>
              <a:srgbClr val="000000"/>
            </a:solidFill>
            <a:ln w="9525" cap="flat" cmpd="sng" algn="ctr">
              <a:noFill/>
              <a:prstDash val="solid"/>
              <a:round/>
              <a:headEnd type="none" w="med" len="med"/>
              <a:tailEnd type="none" w="med" len="med"/>
            </a:ln>
            <a:effectLst/>
          </p:spPr>
          <p:txBody>
            <a:bodyPr vert="horz" wrap="square" lIns="91416" tIns="45708" rIns="91416" bIns="45708" numCol="1" rtlCol="0" anchor="t" anchorCtr="0" compatLnSpc="1">
              <a:prstTxWarp prst="textNoShape">
                <a:avLst/>
              </a:prstTxWarp>
              <a:noAutofit/>
            </a:bodyPr>
            <a:lstStyle/>
            <a:p>
              <a:pPr defTabSz="914126" fontAlgn="base">
                <a:spcBef>
                  <a:spcPct val="0"/>
                </a:spcBef>
                <a:spcAft>
                  <a:spcPct val="25000"/>
                </a:spcAft>
                <a:defRPr/>
              </a:pPr>
              <a:endParaRPr lang="en-US" sz="1050" kern="0">
                <a:solidFill>
                  <a:srgbClr val="000000"/>
                </a:solidFill>
                <a:latin typeface="Arial"/>
              </a:endParaRPr>
            </a:p>
          </p:txBody>
        </p:sp>
      </p:grpSp>
      <p:sp>
        <p:nvSpPr>
          <p:cNvPr id="18" name="TextBox 17">
            <a:extLst>
              <a:ext uri="{FF2B5EF4-FFF2-40B4-BE49-F238E27FC236}">
                <a16:creationId xmlns:a16="http://schemas.microsoft.com/office/drawing/2014/main" id="{8BEDE28E-624F-452E-A3E2-BD06CA96AA58}"/>
              </a:ext>
            </a:extLst>
          </p:cNvPr>
          <p:cNvSpPr txBox="1"/>
          <p:nvPr/>
        </p:nvSpPr>
        <p:spPr>
          <a:xfrm>
            <a:off x="1832922" y="2237748"/>
            <a:ext cx="1159905" cy="166156"/>
          </a:xfrm>
          <a:prstGeom prst="rect">
            <a:avLst/>
          </a:prstGeom>
          <a:noFill/>
        </p:spPr>
        <p:txBody>
          <a:bodyPr wrap="square" lIns="0" tIns="0" rIns="0" bIns="0" rtlCol="0">
            <a:spAutoFit/>
          </a:bodyPr>
          <a:lstStyle/>
          <a:p>
            <a:pPr defTabSz="914126">
              <a:lnSpc>
                <a:spcPct val="90000"/>
              </a:lnSpc>
              <a:defRPr/>
            </a:pPr>
            <a:r>
              <a:rPr lang="en-US" sz="1200" b="1" dirty="0" err="1">
                <a:solidFill>
                  <a:prstClr val="black"/>
                </a:solidFill>
                <a:latin typeface="Arial"/>
              </a:rPr>
              <a:t>Estudo</a:t>
            </a:r>
            <a:r>
              <a:rPr lang="en-US" sz="1200" b="1" dirty="0">
                <a:solidFill>
                  <a:prstClr val="black"/>
                </a:solidFill>
                <a:latin typeface="Arial"/>
              </a:rPr>
              <a:t> 1489</a:t>
            </a:r>
          </a:p>
        </p:txBody>
      </p:sp>
      <p:sp>
        <p:nvSpPr>
          <p:cNvPr id="19" name="TextBox 18">
            <a:extLst>
              <a:ext uri="{FF2B5EF4-FFF2-40B4-BE49-F238E27FC236}">
                <a16:creationId xmlns:a16="http://schemas.microsoft.com/office/drawing/2014/main" id="{FC38DC61-7D09-425C-9D04-BC23FB37B338}"/>
              </a:ext>
            </a:extLst>
          </p:cNvPr>
          <p:cNvSpPr txBox="1"/>
          <p:nvPr/>
        </p:nvSpPr>
        <p:spPr>
          <a:xfrm>
            <a:off x="3034565" y="2237748"/>
            <a:ext cx="1159905" cy="166156"/>
          </a:xfrm>
          <a:prstGeom prst="rect">
            <a:avLst/>
          </a:prstGeom>
          <a:noFill/>
        </p:spPr>
        <p:txBody>
          <a:bodyPr wrap="square" lIns="0" tIns="0" rIns="0" bIns="0" rtlCol="0">
            <a:spAutoFit/>
          </a:bodyPr>
          <a:lstStyle/>
          <a:p>
            <a:pPr algn="ctr" defTabSz="914126">
              <a:lnSpc>
                <a:spcPct val="90000"/>
              </a:lnSpc>
              <a:defRPr/>
            </a:pPr>
            <a:r>
              <a:rPr lang="en-US" sz="1200" b="1" dirty="0" err="1">
                <a:solidFill>
                  <a:prstClr val="black"/>
                </a:solidFill>
                <a:latin typeface="Arial"/>
              </a:rPr>
              <a:t>Estudo</a:t>
            </a:r>
            <a:r>
              <a:rPr lang="en-US" sz="1200" b="1" dirty="0">
                <a:solidFill>
                  <a:prstClr val="black"/>
                </a:solidFill>
                <a:latin typeface="Arial"/>
              </a:rPr>
              <a:t> 1490</a:t>
            </a:r>
          </a:p>
        </p:txBody>
      </p:sp>
      <p:sp>
        <p:nvSpPr>
          <p:cNvPr id="32" name="Text Placeholder 7">
            <a:extLst>
              <a:ext uri="{FF2B5EF4-FFF2-40B4-BE49-F238E27FC236}">
                <a16:creationId xmlns:a16="http://schemas.microsoft.com/office/drawing/2014/main" id="{6EF4D2EC-DF1F-4FF4-94F6-D0096DDD10A0}"/>
              </a:ext>
            </a:extLst>
          </p:cNvPr>
          <p:cNvSpPr txBox="1">
            <a:spLocks/>
          </p:cNvSpPr>
          <p:nvPr/>
        </p:nvSpPr>
        <p:spPr bwMode="auto">
          <a:xfrm>
            <a:off x="296767" y="6212446"/>
            <a:ext cx="11544615" cy="369332"/>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lvl1pPr marL="0" indent="0" algn="l" rtl="0" eaLnBrk="1" fontAlgn="base" hangingPunct="1">
              <a:spcBef>
                <a:spcPts val="0"/>
              </a:spcBef>
              <a:spcAft>
                <a:spcPct val="0"/>
              </a:spcAft>
              <a:buClr>
                <a:srgbClr val="990000"/>
              </a:buClr>
              <a:buFont typeface="Symbol" pitchFamily="18" charset="2"/>
              <a:buNone/>
              <a:defRPr sz="1200">
                <a:solidFill>
                  <a:schemeClr val="tx1"/>
                </a:solidFill>
                <a:latin typeface="+mn-lt"/>
                <a:ea typeface="+mn-ea"/>
                <a:cs typeface="+mn-cs"/>
              </a:defRPr>
            </a:lvl1pPr>
            <a:lvl2pPr marL="668656" indent="-257176" algn="l" rtl="0" eaLnBrk="1" fontAlgn="base" hangingPunct="1">
              <a:spcBef>
                <a:spcPct val="20000"/>
              </a:spcBef>
              <a:spcAft>
                <a:spcPct val="0"/>
              </a:spcAft>
              <a:buChar char="–"/>
              <a:defRPr sz="1980">
                <a:solidFill>
                  <a:schemeClr val="tx1"/>
                </a:solidFill>
                <a:latin typeface="+mn-lt"/>
              </a:defRPr>
            </a:lvl2pPr>
            <a:lvl3pPr marL="1028700" indent="-205740" algn="l" rtl="0" eaLnBrk="1" fontAlgn="base" hangingPunct="1">
              <a:spcBef>
                <a:spcPct val="20000"/>
              </a:spcBef>
              <a:spcAft>
                <a:spcPct val="0"/>
              </a:spcAft>
              <a:buChar char="•"/>
              <a:defRPr sz="1800">
                <a:solidFill>
                  <a:schemeClr val="tx1"/>
                </a:solidFill>
                <a:latin typeface="+mn-lt"/>
              </a:defRPr>
            </a:lvl3pPr>
            <a:lvl4pPr marL="1440180" indent="-205740" algn="l" rtl="0" eaLnBrk="1" fontAlgn="base" hangingPunct="1">
              <a:spcBef>
                <a:spcPct val="20000"/>
              </a:spcBef>
              <a:spcAft>
                <a:spcPct val="0"/>
              </a:spcAft>
              <a:buChar char="–"/>
              <a:defRPr>
                <a:solidFill>
                  <a:schemeClr val="tx1"/>
                </a:solidFill>
                <a:latin typeface="+mn-lt"/>
              </a:defRPr>
            </a:lvl4pPr>
            <a:lvl5pPr marL="1851660" indent="-205740" algn="l" rtl="0" eaLnBrk="1" fontAlgn="base" hangingPunct="1">
              <a:spcBef>
                <a:spcPct val="20000"/>
              </a:spcBef>
              <a:spcAft>
                <a:spcPct val="0"/>
              </a:spcAft>
              <a:buChar char="»"/>
              <a:defRPr sz="1440">
                <a:solidFill>
                  <a:schemeClr val="tx1"/>
                </a:solidFill>
                <a:latin typeface="+mn-lt"/>
              </a:defRPr>
            </a:lvl5pPr>
            <a:lvl6pPr marL="2263140" indent="-205740" algn="l" rtl="0" eaLnBrk="1" fontAlgn="base" hangingPunct="1">
              <a:spcBef>
                <a:spcPct val="20000"/>
              </a:spcBef>
              <a:spcAft>
                <a:spcPct val="0"/>
              </a:spcAft>
              <a:buChar char="»"/>
              <a:defRPr sz="1440">
                <a:solidFill>
                  <a:schemeClr val="tx1"/>
                </a:solidFill>
                <a:latin typeface="+mn-lt"/>
              </a:defRPr>
            </a:lvl6pPr>
            <a:lvl7pPr marL="2674620" indent="-205740" algn="l" rtl="0" eaLnBrk="1" fontAlgn="base" hangingPunct="1">
              <a:spcBef>
                <a:spcPct val="20000"/>
              </a:spcBef>
              <a:spcAft>
                <a:spcPct val="0"/>
              </a:spcAft>
              <a:buChar char="»"/>
              <a:defRPr sz="1440">
                <a:solidFill>
                  <a:schemeClr val="tx1"/>
                </a:solidFill>
                <a:latin typeface="+mn-lt"/>
              </a:defRPr>
            </a:lvl7pPr>
            <a:lvl8pPr marL="3086100" indent="-205740" algn="l" rtl="0" eaLnBrk="1" fontAlgn="base" hangingPunct="1">
              <a:spcBef>
                <a:spcPct val="20000"/>
              </a:spcBef>
              <a:spcAft>
                <a:spcPct val="0"/>
              </a:spcAft>
              <a:buChar char="»"/>
              <a:defRPr sz="1440">
                <a:solidFill>
                  <a:schemeClr val="tx1"/>
                </a:solidFill>
                <a:latin typeface="+mn-lt"/>
              </a:defRPr>
            </a:lvl8pPr>
            <a:lvl9pPr marL="3497580" indent="-205740" algn="l" rtl="0" eaLnBrk="1" fontAlgn="base" hangingPunct="1">
              <a:spcBef>
                <a:spcPct val="20000"/>
              </a:spcBef>
              <a:spcAft>
                <a:spcPct val="0"/>
              </a:spcAft>
              <a:buChar char="»"/>
              <a:defRPr sz="1440">
                <a:solidFill>
                  <a:schemeClr val="tx1"/>
                </a:solidFill>
                <a:latin typeface="+mn-lt"/>
              </a:defRPr>
            </a:lvl9pPr>
          </a:lstStyle>
          <a:p>
            <a:pPr defTabSz="914126">
              <a:defRPr/>
            </a:pPr>
            <a:r>
              <a:rPr lang="en-US" sz="800" kern="0" dirty="0">
                <a:solidFill>
                  <a:schemeClr val="tx1">
                    <a:lumMod val="65000"/>
                    <a:lumOff val="35000"/>
                  </a:schemeClr>
                </a:solidFill>
                <a:latin typeface="Calibri" panose="020F0502020204030204" pitchFamily="34" charset="0"/>
                <a:cs typeface="Calibri" panose="020F0502020204030204" pitchFamily="34" charset="0"/>
              </a:rPr>
              <a:t>*</a:t>
            </a:r>
            <a:r>
              <a:rPr lang="en-US" sz="800" kern="0" dirty="0" err="1">
                <a:solidFill>
                  <a:schemeClr val="tx1">
                    <a:lumMod val="65000"/>
                    <a:lumOff val="35000"/>
                  </a:schemeClr>
                </a:solidFill>
                <a:latin typeface="Calibri" panose="020F0502020204030204" pitchFamily="34" charset="0"/>
                <a:cs typeface="Calibri" panose="020F0502020204030204" pitchFamily="34" charset="0"/>
              </a:rPr>
              <a:t>Excludindo</a:t>
            </a:r>
            <a:r>
              <a:rPr lang="en-US" sz="800" kern="0" dirty="0">
                <a:solidFill>
                  <a:schemeClr val="tx1">
                    <a:lumMod val="65000"/>
                    <a:lumOff val="35000"/>
                  </a:schemeClr>
                </a:solidFill>
                <a:latin typeface="Calibri" panose="020F0502020204030204" pitchFamily="34" charset="0"/>
                <a:cs typeface="Calibri" panose="020F0502020204030204" pitchFamily="34" charset="0"/>
              </a:rPr>
              <a:t> </a:t>
            </a:r>
            <a:r>
              <a:rPr lang="en-US" sz="800" kern="0" dirty="0" err="1">
                <a:solidFill>
                  <a:schemeClr val="tx1">
                    <a:lumMod val="65000"/>
                    <a:lumOff val="35000"/>
                  </a:schemeClr>
                </a:solidFill>
                <a:latin typeface="Calibri" panose="020F0502020204030204" pitchFamily="34" charset="0"/>
                <a:cs typeface="Calibri" panose="020F0502020204030204" pitchFamily="34" charset="0"/>
              </a:rPr>
              <a:t>os</a:t>
            </a:r>
            <a:r>
              <a:rPr lang="en-US" sz="800" kern="0" dirty="0">
                <a:solidFill>
                  <a:schemeClr val="tx1">
                    <a:lumMod val="65000"/>
                    <a:lumOff val="35000"/>
                  </a:schemeClr>
                </a:solidFill>
                <a:latin typeface="Calibri" panose="020F0502020204030204" pitchFamily="34" charset="0"/>
                <a:cs typeface="Calibri" panose="020F0502020204030204" pitchFamily="34" charset="0"/>
              </a:rPr>
              <a:t> </a:t>
            </a:r>
            <a:r>
              <a:rPr lang="en-US" sz="800" kern="0" dirty="0" err="1">
                <a:solidFill>
                  <a:schemeClr val="tx1">
                    <a:lumMod val="65000"/>
                    <a:lumOff val="35000"/>
                  </a:schemeClr>
                </a:solidFill>
                <a:latin typeface="Calibri" panose="020F0502020204030204" pitchFamily="34" charset="0"/>
                <a:cs typeface="Calibri" panose="020F0502020204030204" pitchFamily="34" charset="0"/>
              </a:rPr>
              <a:t>participantes</a:t>
            </a:r>
            <a:r>
              <a:rPr lang="en-US" sz="800" kern="0" dirty="0">
                <a:solidFill>
                  <a:schemeClr val="tx1">
                    <a:lumMod val="65000"/>
                    <a:lumOff val="35000"/>
                  </a:schemeClr>
                </a:solidFill>
                <a:latin typeface="Calibri" panose="020F0502020204030204" pitchFamily="34" charset="0"/>
                <a:cs typeface="Calibri" panose="020F0502020204030204" pitchFamily="34" charset="0"/>
              </a:rPr>
              <a:t> com </a:t>
            </a:r>
            <a:r>
              <a:rPr lang="en-US" sz="800" kern="0" dirty="0" err="1">
                <a:solidFill>
                  <a:schemeClr val="tx1">
                    <a:lumMod val="65000"/>
                    <a:lumOff val="35000"/>
                  </a:schemeClr>
                </a:solidFill>
                <a:latin typeface="Calibri" panose="020F0502020204030204" pitchFamily="34" charset="0"/>
                <a:cs typeface="Calibri" panose="020F0502020204030204" pitchFamily="34" charset="0"/>
              </a:rPr>
              <a:t>história</a:t>
            </a:r>
            <a:r>
              <a:rPr lang="en-US" sz="800" kern="0" dirty="0">
                <a:solidFill>
                  <a:schemeClr val="tx1">
                    <a:lumMod val="65000"/>
                    <a:lumOff val="35000"/>
                  </a:schemeClr>
                </a:solidFill>
                <a:latin typeface="Calibri" panose="020F0502020204030204" pitchFamily="34" charset="0"/>
                <a:cs typeface="Calibri" panose="020F0502020204030204" pitchFamily="34" charset="0"/>
              </a:rPr>
              <a:t> </a:t>
            </a:r>
            <a:r>
              <a:rPr lang="en-US" sz="800" kern="0" dirty="0" err="1">
                <a:solidFill>
                  <a:schemeClr val="tx1">
                    <a:lumMod val="65000"/>
                    <a:lumOff val="35000"/>
                  </a:schemeClr>
                </a:solidFill>
                <a:latin typeface="Calibri" panose="020F0502020204030204" pitchFamily="34" charset="0"/>
                <a:cs typeface="Calibri" panose="020F0502020204030204" pitchFamily="34" charset="0"/>
              </a:rPr>
              <a:t>médica</a:t>
            </a:r>
            <a:r>
              <a:rPr lang="en-US" sz="800" kern="0" dirty="0">
                <a:solidFill>
                  <a:schemeClr val="tx1">
                    <a:lumMod val="65000"/>
                    <a:lumOff val="35000"/>
                  </a:schemeClr>
                </a:solidFill>
                <a:latin typeface="Calibri" panose="020F0502020204030204" pitchFamily="34" charset="0"/>
                <a:cs typeface="Calibri" panose="020F0502020204030204" pitchFamily="34" charset="0"/>
              </a:rPr>
              <a:t> de diabetes (</a:t>
            </a:r>
            <a:r>
              <a:rPr lang="en-US" sz="800" kern="0" dirty="0" err="1">
                <a:solidFill>
                  <a:schemeClr val="tx1">
                    <a:lumMod val="65000"/>
                    <a:lumOff val="35000"/>
                  </a:schemeClr>
                </a:solidFill>
                <a:latin typeface="Calibri" panose="020F0502020204030204" pitchFamily="34" charset="0"/>
                <a:cs typeface="Calibri" panose="020F0502020204030204" pitchFamily="34" charset="0"/>
              </a:rPr>
              <a:t>esquerda</a:t>
            </a:r>
            <a:r>
              <a:rPr lang="en-US" sz="800" kern="0" dirty="0">
                <a:solidFill>
                  <a:schemeClr val="tx1">
                    <a:lumMod val="65000"/>
                    <a:lumOff val="35000"/>
                  </a:schemeClr>
                </a:solidFill>
                <a:latin typeface="Calibri" panose="020F0502020204030204" pitchFamily="34" charset="0"/>
                <a:cs typeface="Calibri" panose="020F0502020204030204" pitchFamily="34" charset="0"/>
              </a:rPr>
              <a:t>) e </a:t>
            </a:r>
            <a:r>
              <a:rPr lang="en-US" sz="800" kern="0" dirty="0" err="1">
                <a:solidFill>
                  <a:schemeClr val="tx1">
                    <a:lumMod val="65000"/>
                    <a:lumOff val="35000"/>
                  </a:schemeClr>
                </a:solidFill>
                <a:latin typeface="Calibri" panose="020F0502020204030204" pitchFamily="34" charset="0"/>
                <a:cs typeface="Calibri" panose="020F0502020204030204" pitchFamily="34" charset="0"/>
              </a:rPr>
              <a:t>hipertensão</a:t>
            </a:r>
            <a:r>
              <a:rPr lang="en-US" sz="800" kern="0" dirty="0">
                <a:solidFill>
                  <a:schemeClr val="tx1">
                    <a:lumMod val="65000"/>
                    <a:lumOff val="35000"/>
                  </a:schemeClr>
                </a:solidFill>
                <a:latin typeface="Calibri" panose="020F0502020204030204" pitchFamily="34" charset="0"/>
                <a:cs typeface="Calibri" panose="020F0502020204030204" pitchFamily="34" charset="0"/>
              </a:rPr>
              <a:t> (</a:t>
            </a:r>
            <a:r>
              <a:rPr lang="en-US" sz="800" kern="0" dirty="0" err="1">
                <a:solidFill>
                  <a:schemeClr val="tx1">
                    <a:lumMod val="65000"/>
                    <a:lumOff val="35000"/>
                  </a:schemeClr>
                </a:solidFill>
                <a:latin typeface="Calibri" panose="020F0502020204030204" pitchFamily="34" charset="0"/>
                <a:cs typeface="Calibri" panose="020F0502020204030204" pitchFamily="34" charset="0"/>
              </a:rPr>
              <a:t>direita</a:t>
            </a:r>
            <a:r>
              <a:rPr lang="en-US" sz="800" kern="0" dirty="0">
                <a:solidFill>
                  <a:schemeClr val="tx1">
                    <a:lumMod val="65000"/>
                    <a:lumOff val="35000"/>
                  </a:schemeClr>
                </a:solidFill>
                <a:latin typeface="Calibri" panose="020F0502020204030204" pitchFamily="34" charset="0"/>
                <a:cs typeface="Calibri" panose="020F0502020204030204" pitchFamily="34" charset="0"/>
              </a:rPr>
              <a:t>); </a:t>
            </a:r>
            <a:r>
              <a:rPr lang="en-US" sz="800" kern="0" dirty="0" err="1">
                <a:solidFill>
                  <a:schemeClr val="tx1">
                    <a:lumMod val="65000"/>
                    <a:lumOff val="35000"/>
                  </a:schemeClr>
                </a:solidFill>
                <a:latin typeface="Calibri" panose="020F0502020204030204" pitchFamily="34" charset="0"/>
                <a:cs typeface="Calibri" panose="020F0502020204030204" pitchFamily="34" charset="0"/>
              </a:rPr>
              <a:t>valores</a:t>
            </a:r>
            <a:r>
              <a:rPr lang="en-US" sz="800" kern="0" dirty="0">
                <a:solidFill>
                  <a:schemeClr val="tx1">
                    <a:lumMod val="65000"/>
                    <a:lumOff val="35000"/>
                  </a:schemeClr>
                </a:solidFill>
                <a:latin typeface="Calibri" panose="020F0502020204030204" pitchFamily="34" charset="0"/>
                <a:cs typeface="Calibri" panose="020F0502020204030204" pitchFamily="34" charset="0"/>
              </a:rPr>
              <a:t> p do teste </a:t>
            </a:r>
            <a:r>
              <a:rPr lang="en-US" sz="800" kern="0" dirty="0" err="1">
                <a:solidFill>
                  <a:schemeClr val="tx1">
                    <a:lumMod val="65000"/>
                    <a:lumOff val="35000"/>
                  </a:schemeClr>
                </a:solidFill>
                <a:latin typeface="Calibri" panose="020F0502020204030204" pitchFamily="34" charset="0"/>
                <a:cs typeface="Calibri" panose="020F0502020204030204" pitchFamily="34" charset="0"/>
              </a:rPr>
              <a:t>exacto</a:t>
            </a:r>
            <a:r>
              <a:rPr lang="en-US" sz="800" kern="0" dirty="0">
                <a:solidFill>
                  <a:schemeClr val="tx1">
                    <a:lumMod val="65000"/>
                    <a:lumOff val="35000"/>
                  </a:schemeClr>
                </a:solidFill>
                <a:latin typeface="Calibri" panose="020F0502020204030204" pitchFamily="34" charset="0"/>
                <a:cs typeface="Calibri" panose="020F0502020204030204" pitchFamily="34" charset="0"/>
              </a:rPr>
              <a:t> de Fisher </a:t>
            </a:r>
            <a:r>
              <a:rPr lang="en-US" sz="800" kern="0" dirty="0" err="1">
                <a:solidFill>
                  <a:schemeClr val="tx1">
                    <a:lumMod val="65000"/>
                    <a:lumOff val="35000"/>
                  </a:schemeClr>
                </a:solidFill>
                <a:latin typeface="Calibri" panose="020F0502020204030204" pitchFamily="34" charset="0"/>
                <a:cs typeface="Calibri" panose="020F0502020204030204" pitchFamily="34" charset="0"/>
              </a:rPr>
              <a:t>compararam</a:t>
            </a:r>
            <a:r>
              <a:rPr lang="en-US" sz="800" kern="0" dirty="0">
                <a:solidFill>
                  <a:schemeClr val="tx1">
                    <a:lumMod val="65000"/>
                    <a:lumOff val="35000"/>
                  </a:schemeClr>
                </a:solidFill>
                <a:latin typeface="Calibri" panose="020F0502020204030204" pitchFamily="34" charset="0"/>
                <a:cs typeface="Calibri" panose="020F0502020204030204" pitchFamily="34" charset="0"/>
              </a:rPr>
              <a:t> </a:t>
            </a:r>
            <a:r>
              <a:rPr lang="en-US" sz="800" kern="0" dirty="0" err="1">
                <a:solidFill>
                  <a:schemeClr val="tx1">
                    <a:lumMod val="65000"/>
                    <a:lumOff val="35000"/>
                  </a:schemeClr>
                </a:solidFill>
                <a:latin typeface="Calibri" panose="020F0502020204030204" pitchFamily="34" charset="0"/>
                <a:cs typeface="Calibri" panose="020F0502020204030204" pitchFamily="34" charset="0"/>
              </a:rPr>
              <a:t>grupos</a:t>
            </a:r>
            <a:r>
              <a:rPr lang="en-US" sz="800" kern="0" dirty="0">
                <a:solidFill>
                  <a:schemeClr val="tx1">
                    <a:lumMod val="65000"/>
                    <a:lumOff val="35000"/>
                  </a:schemeClr>
                </a:solidFill>
                <a:latin typeface="Calibri" panose="020F0502020204030204" pitchFamily="34" charset="0"/>
                <a:cs typeface="Calibri" panose="020F0502020204030204" pitchFamily="34" charset="0"/>
              </a:rPr>
              <a:t> de </a:t>
            </a:r>
            <a:r>
              <a:rPr lang="en-US" sz="800" kern="0" dirty="0" err="1">
                <a:solidFill>
                  <a:schemeClr val="tx1">
                    <a:lumMod val="65000"/>
                    <a:lumOff val="35000"/>
                  </a:schemeClr>
                </a:solidFill>
                <a:latin typeface="Calibri" panose="020F0502020204030204" pitchFamily="34" charset="0"/>
                <a:cs typeface="Calibri" panose="020F0502020204030204" pitchFamily="34" charset="0"/>
              </a:rPr>
              <a:t>tratamento</a:t>
            </a:r>
            <a:r>
              <a:rPr lang="en-US" sz="800" kern="0" dirty="0">
                <a:solidFill>
                  <a:schemeClr val="tx1">
                    <a:lumMod val="65000"/>
                    <a:lumOff val="35000"/>
                  </a:schemeClr>
                </a:solidFill>
                <a:latin typeface="Calibri" panose="020F0502020204030204" pitchFamily="34" charset="0"/>
                <a:cs typeface="Calibri" panose="020F0502020204030204" pitchFamily="34" charset="0"/>
              </a:rPr>
              <a:t>. Diabetes e </a:t>
            </a:r>
            <a:r>
              <a:rPr lang="en-US" sz="800" kern="0" dirty="0" err="1">
                <a:solidFill>
                  <a:schemeClr val="tx1">
                    <a:lumMod val="65000"/>
                    <a:lumOff val="35000"/>
                  </a:schemeClr>
                </a:solidFill>
                <a:latin typeface="Calibri" panose="020F0502020204030204" pitchFamily="34" charset="0"/>
                <a:cs typeface="Calibri" panose="020F0502020204030204" pitchFamily="34" charset="0"/>
              </a:rPr>
              <a:t>hipertensão</a:t>
            </a:r>
            <a:r>
              <a:rPr lang="en-US" sz="800" kern="0" dirty="0">
                <a:solidFill>
                  <a:schemeClr val="tx1">
                    <a:lumMod val="65000"/>
                    <a:lumOff val="35000"/>
                  </a:schemeClr>
                </a:solidFill>
                <a:latin typeface="Calibri" panose="020F0502020204030204" pitchFamily="34" charset="0"/>
                <a:cs typeface="Calibri" panose="020F0502020204030204" pitchFamily="34" charset="0"/>
              </a:rPr>
              <a:t> </a:t>
            </a:r>
            <a:r>
              <a:rPr lang="en-US" sz="800" kern="0" dirty="0" err="1">
                <a:solidFill>
                  <a:schemeClr val="tx1">
                    <a:lumMod val="65000"/>
                    <a:lumOff val="35000"/>
                  </a:schemeClr>
                </a:solidFill>
                <a:latin typeface="Calibri" panose="020F0502020204030204" pitchFamily="34" charset="0"/>
                <a:cs typeface="Calibri" panose="020F0502020204030204" pitchFamily="34" charset="0"/>
              </a:rPr>
              <a:t>definidos</a:t>
            </a:r>
            <a:r>
              <a:rPr lang="en-US" sz="800" kern="0" dirty="0">
                <a:solidFill>
                  <a:schemeClr val="tx1">
                    <a:lumMod val="65000"/>
                    <a:lumOff val="35000"/>
                  </a:schemeClr>
                </a:solidFill>
                <a:latin typeface="Calibri" panose="020F0502020204030204" pitchFamily="34" charset="0"/>
                <a:cs typeface="Calibri" panose="020F0502020204030204" pitchFamily="34" charset="0"/>
              </a:rPr>
              <a:t> por</a:t>
            </a:r>
            <a:r>
              <a:rPr lang="en-US" sz="800" dirty="0">
                <a:solidFill>
                  <a:schemeClr val="tx1">
                    <a:lumMod val="65000"/>
                    <a:lumOff val="35000"/>
                  </a:schemeClr>
                </a:solidFill>
                <a:latin typeface="Calibri" panose="020F0502020204030204" pitchFamily="34" charset="0"/>
                <a:cs typeface="Calibri" panose="020F0502020204030204" pitchFamily="34" charset="0"/>
              </a:rPr>
              <a:t> </a:t>
            </a:r>
            <a:r>
              <a:rPr lang="en-US" sz="800" i="1" dirty="0">
                <a:solidFill>
                  <a:schemeClr val="tx1">
                    <a:lumMod val="65000"/>
                    <a:lumOff val="35000"/>
                  </a:schemeClr>
                </a:solidFill>
                <a:latin typeface="Calibri" panose="020F0502020204030204" pitchFamily="34" charset="0"/>
                <a:cs typeface="Calibri" panose="020F0502020204030204" pitchFamily="34" charset="0"/>
              </a:rPr>
              <a:t>Standard MedDRA Query (SMQ) </a:t>
            </a:r>
            <a:r>
              <a:rPr kumimoji="0" lang="pt-PT" altLang="pt-PT" sz="800" b="0" i="0" u="none" strike="noStrike" cap="none" normalizeH="0" baseline="0" dirty="0">
                <a:ln>
                  <a:noFill/>
                </a:ln>
                <a:solidFill>
                  <a:schemeClr val="tx1">
                    <a:lumMod val="65000"/>
                    <a:lumOff val="35000"/>
                  </a:schemeClr>
                </a:solidFill>
                <a:effectLst/>
                <a:latin typeface="Calibri" panose="020F0502020204030204" pitchFamily="34" charset="0"/>
                <a:ea typeface="Times New Roman" panose="02020603050405020304" pitchFamily="18" charset="0"/>
                <a:cs typeface="Calibri" panose="020F0502020204030204" pitchFamily="34" charset="0"/>
              </a:rPr>
              <a:t>usando a lista de pesquisa padronizada "hiperglicemia/diabetes </a:t>
            </a:r>
            <a:r>
              <a:rPr kumimoji="0" lang="pt-PT" altLang="pt-PT" sz="800" b="0" i="0" u="none" strike="noStrike" cap="none" normalizeH="0" baseline="0" dirty="0" err="1">
                <a:ln>
                  <a:noFill/>
                </a:ln>
                <a:solidFill>
                  <a:schemeClr val="tx1">
                    <a:lumMod val="65000"/>
                    <a:lumOff val="35000"/>
                  </a:schemeClr>
                </a:solidFill>
                <a:effectLst/>
                <a:latin typeface="Calibri" panose="020F0502020204030204" pitchFamily="34" charset="0"/>
                <a:ea typeface="Times New Roman" panose="02020603050405020304" pitchFamily="18" charset="0"/>
                <a:cs typeface="Calibri" panose="020F0502020204030204" pitchFamily="34" charset="0"/>
              </a:rPr>
              <a:t>mellitus</a:t>
            </a:r>
            <a:r>
              <a:rPr kumimoji="0" lang="pt-PT" altLang="pt-PT" sz="800" b="0" i="0" u="none" strike="noStrike" cap="none" normalizeH="0" baseline="0" dirty="0">
                <a:ln>
                  <a:noFill/>
                </a:ln>
                <a:solidFill>
                  <a:schemeClr val="tx1">
                    <a:lumMod val="65000"/>
                    <a:lumOff val="35000"/>
                  </a:schemeClr>
                </a:solidFill>
                <a:effectLst/>
                <a:latin typeface="Calibri" panose="020F0502020204030204" pitchFamily="34" charset="0"/>
                <a:ea typeface="Times New Roman" panose="02020603050405020304" pitchFamily="18" charset="0"/>
                <a:cs typeface="Calibri" panose="020F0502020204030204" pitchFamily="34" charset="0"/>
              </a:rPr>
              <a:t> de início recente — âmbito estreito" ou "hipertensão" no </a:t>
            </a:r>
            <a:r>
              <a:rPr kumimoji="0" lang="pt-PT" altLang="pt-PT" sz="800" b="0" i="0" u="none" strike="noStrike" cap="none" normalizeH="0" baseline="0" dirty="0" err="1">
                <a:ln>
                  <a:noFill/>
                </a:ln>
                <a:solidFill>
                  <a:schemeClr val="tx1">
                    <a:lumMod val="65000"/>
                    <a:lumOff val="35000"/>
                  </a:schemeClr>
                </a:solidFill>
                <a:effectLst/>
                <a:latin typeface="Calibri" panose="020F0502020204030204" pitchFamily="34" charset="0"/>
                <a:ea typeface="Times New Roman" panose="02020603050405020304" pitchFamily="18" charset="0"/>
                <a:cs typeface="Calibri" panose="020F0502020204030204" pitchFamily="34" charset="0"/>
              </a:rPr>
              <a:t>MedDRA</a:t>
            </a:r>
            <a:r>
              <a:rPr kumimoji="0" lang="pt-PT" altLang="pt-PT" sz="800" b="0" i="0" u="none" strike="noStrike" cap="none" normalizeH="0" baseline="0" dirty="0">
                <a:ln>
                  <a:noFill/>
                </a:ln>
                <a:solidFill>
                  <a:schemeClr val="tx1">
                    <a:lumMod val="65000"/>
                    <a:lumOff val="35000"/>
                  </a:schemeClr>
                </a:solidFill>
                <a:effectLst/>
                <a:latin typeface="Calibri" panose="020F0502020204030204" pitchFamily="34" charset="0"/>
                <a:ea typeface="Times New Roman" panose="02020603050405020304" pitchFamily="18" charset="0"/>
                <a:cs typeface="Calibri" panose="020F0502020204030204" pitchFamily="34" charset="0"/>
              </a:rPr>
              <a:t> versão 23.1; “âmbito estreito” = SMQ abrangendo os termos mais específicos para diabetes/hiperglicemia"</a:t>
            </a:r>
            <a:r>
              <a:rPr kumimoji="0" lang="pt-PT" altLang="pt-PT" sz="800" b="0" i="0" u="none" strike="noStrike" cap="none" normalizeH="0" baseline="0" dirty="0">
                <a:ln>
                  <a:noFill/>
                </a:ln>
                <a:solidFill>
                  <a:schemeClr val="tx1">
                    <a:lumMod val="65000"/>
                    <a:lumOff val="35000"/>
                  </a:schemeClr>
                </a:solidFill>
                <a:effectLst/>
                <a:latin typeface="Calibri" panose="020F0502020204030204" pitchFamily="34" charset="0"/>
                <a:cs typeface="Calibri" panose="020F0502020204030204" pitchFamily="34" charset="0"/>
              </a:rPr>
              <a:t> </a:t>
            </a:r>
            <a:endParaRPr lang="en-US" sz="800" i="1" dirty="0">
              <a:solidFill>
                <a:schemeClr val="tx1">
                  <a:lumMod val="65000"/>
                  <a:lumOff val="35000"/>
                </a:schemeClr>
              </a:solidFill>
              <a:latin typeface="Calibri" panose="020F0502020204030204" pitchFamily="34" charset="0"/>
              <a:cs typeface="Calibri" panose="020F0502020204030204" pitchFamily="34" charset="0"/>
            </a:endParaRPr>
          </a:p>
          <a:p>
            <a:pPr defTabSz="914126">
              <a:defRPr/>
            </a:pPr>
            <a:r>
              <a:rPr lang="en-US" sz="800" kern="0" dirty="0">
                <a:solidFill>
                  <a:schemeClr val="tx1">
                    <a:lumMod val="65000"/>
                    <a:lumOff val="35000"/>
                  </a:schemeClr>
                </a:solidFill>
                <a:latin typeface="Calibri" panose="020F0502020204030204" pitchFamily="34" charset="0"/>
                <a:cs typeface="Calibri" panose="020F0502020204030204" pitchFamily="34" charset="0"/>
              </a:rPr>
              <a:t>ns, </a:t>
            </a:r>
            <a:r>
              <a:rPr lang="en-US" sz="800" kern="0" dirty="0" err="1">
                <a:solidFill>
                  <a:schemeClr val="tx1">
                    <a:lumMod val="65000"/>
                    <a:lumOff val="35000"/>
                  </a:schemeClr>
                </a:solidFill>
                <a:latin typeface="Calibri" panose="020F0502020204030204" pitchFamily="34" charset="0"/>
                <a:cs typeface="Calibri" panose="020F0502020204030204" pitchFamily="34" charset="0"/>
              </a:rPr>
              <a:t>nonsignificativo</a:t>
            </a:r>
            <a:r>
              <a:rPr lang="en-US" sz="800" kern="0" dirty="0">
                <a:solidFill>
                  <a:schemeClr val="tx1">
                    <a:lumMod val="65000"/>
                    <a:lumOff val="35000"/>
                  </a:schemeClr>
                </a:solidFill>
                <a:latin typeface="Calibri" panose="020F0502020204030204" pitchFamily="34" charset="0"/>
                <a:cs typeface="Calibri" panose="020F0502020204030204" pitchFamily="34" charset="0"/>
              </a:rPr>
              <a:t> (p ≥ 0,05)</a:t>
            </a:r>
          </a:p>
        </p:txBody>
      </p:sp>
      <p:sp>
        <p:nvSpPr>
          <p:cNvPr id="37" name="TextBox 36">
            <a:extLst>
              <a:ext uri="{FF2B5EF4-FFF2-40B4-BE49-F238E27FC236}">
                <a16:creationId xmlns:a16="http://schemas.microsoft.com/office/drawing/2014/main" id="{48185231-11C7-4272-9159-33AC7DFA57EA}"/>
              </a:ext>
            </a:extLst>
          </p:cNvPr>
          <p:cNvSpPr txBox="1"/>
          <p:nvPr/>
        </p:nvSpPr>
        <p:spPr>
          <a:xfrm>
            <a:off x="5803851" y="2237748"/>
            <a:ext cx="1159905" cy="166156"/>
          </a:xfrm>
          <a:prstGeom prst="rect">
            <a:avLst/>
          </a:prstGeom>
          <a:noFill/>
        </p:spPr>
        <p:txBody>
          <a:bodyPr wrap="square" lIns="0" tIns="0" rIns="0" bIns="0" rtlCol="0">
            <a:spAutoFit/>
          </a:bodyPr>
          <a:lstStyle/>
          <a:p>
            <a:pPr defTabSz="914126">
              <a:lnSpc>
                <a:spcPct val="90000"/>
              </a:lnSpc>
              <a:defRPr/>
            </a:pPr>
            <a:r>
              <a:rPr lang="en-US" sz="1200" b="1" dirty="0" err="1">
                <a:solidFill>
                  <a:prstClr val="black"/>
                </a:solidFill>
                <a:latin typeface="Arial"/>
              </a:rPr>
              <a:t>Estudo</a:t>
            </a:r>
            <a:r>
              <a:rPr lang="en-US" sz="1200" b="1" dirty="0">
                <a:solidFill>
                  <a:prstClr val="black"/>
                </a:solidFill>
                <a:latin typeface="Arial"/>
              </a:rPr>
              <a:t> 1489</a:t>
            </a:r>
          </a:p>
        </p:txBody>
      </p:sp>
      <p:sp>
        <p:nvSpPr>
          <p:cNvPr id="38" name="TextBox 37">
            <a:extLst>
              <a:ext uri="{FF2B5EF4-FFF2-40B4-BE49-F238E27FC236}">
                <a16:creationId xmlns:a16="http://schemas.microsoft.com/office/drawing/2014/main" id="{F21AA157-C96C-4B55-9037-A275AF3C2094}"/>
              </a:ext>
            </a:extLst>
          </p:cNvPr>
          <p:cNvSpPr txBox="1"/>
          <p:nvPr/>
        </p:nvSpPr>
        <p:spPr>
          <a:xfrm>
            <a:off x="6922544" y="2237748"/>
            <a:ext cx="1159905" cy="166156"/>
          </a:xfrm>
          <a:prstGeom prst="rect">
            <a:avLst/>
          </a:prstGeom>
          <a:noFill/>
        </p:spPr>
        <p:txBody>
          <a:bodyPr wrap="square" lIns="0" tIns="0" rIns="0" bIns="0" rtlCol="0">
            <a:spAutoFit/>
          </a:bodyPr>
          <a:lstStyle/>
          <a:p>
            <a:pPr algn="ctr" defTabSz="914126">
              <a:lnSpc>
                <a:spcPct val="90000"/>
              </a:lnSpc>
              <a:defRPr/>
            </a:pPr>
            <a:r>
              <a:rPr lang="en-US" sz="1200" b="1" dirty="0" err="1">
                <a:solidFill>
                  <a:prstClr val="black"/>
                </a:solidFill>
                <a:latin typeface="Arial"/>
              </a:rPr>
              <a:t>Estudo</a:t>
            </a:r>
            <a:r>
              <a:rPr lang="en-US" sz="1200" b="1" dirty="0">
                <a:solidFill>
                  <a:prstClr val="black"/>
                </a:solidFill>
                <a:latin typeface="Arial"/>
              </a:rPr>
              <a:t> 1490</a:t>
            </a:r>
          </a:p>
        </p:txBody>
      </p:sp>
      <p:sp>
        <p:nvSpPr>
          <p:cNvPr id="50" name="Rectangle 49">
            <a:extLst>
              <a:ext uri="{FF2B5EF4-FFF2-40B4-BE49-F238E27FC236}">
                <a16:creationId xmlns:a16="http://schemas.microsoft.com/office/drawing/2014/main" id="{26DDE043-5054-4F7C-88E8-0D5DCD072B2E}"/>
              </a:ext>
            </a:extLst>
          </p:cNvPr>
          <p:cNvSpPr/>
          <p:nvPr/>
        </p:nvSpPr>
        <p:spPr>
          <a:xfrm>
            <a:off x="1722900" y="5165209"/>
            <a:ext cx="7826914" cy="584775"/>
          </a:xfrm>
          <a:prstGeom prst="rect">
            <a:avLst/>
          </a:prstGeom>
        </p:spPr>
        <p:txBody>
          <a:bodyPr wrap="square">
            <a:spAutoFit/>
          </a:bodyPr>
          <a:lstStyle/>
          <a:p>
            <a:pPr marL="668454" lvl="1" indent="-257098" algn="ctr" defTabSz="914126">
              <a:spcBef>
                <a:spcPts val="200"/>
              </a:spcBef>
              <a:spcAft>
                <a:spcPts val="400"/>
              </a:spcAft>
              <a:defRPr/>
            </a:pPr>
            <a:r>
              <a:rPr lang="en-US" sz="1600" b="1" dirty="0" err="1">
                <a:solidFill>
                  <a:prstClr val="black"/>
                </a:solidFill>
              </a:rPr>
              <a:t>Verificaram</a:t>
            </a:r>
            <a:r>
              <a:rPr lang="en-US" sz="1600" b="1" dirty="0">
                <a:solidFill>
                  <a:prstClr val="black"/>
                </a:solidFill>
              </a:rPr>
              <a:t>-se </a:t>
            </a:r>
            <a:r>
              <a:rPr lang="en-US" sz="1600" b="1" dirty="0" err="1">
                <a:solidFill>
                  <a:prstClr val="black"/>
                </a:solidFill>
              </a:rPr>
              <a:t>baixas</a:t>
            </a:r>
            <a:r>
              <a:rPr lang="en-US" sz="1600" b="1" dirty="0">
                <a:solidFill>
                  <a:prstClr val="black"/>
                </a:solidFill>
              </a:rPr>
              <a:t> </a:t>
            </a:r>
            <a:r>
              <a:rPr lang="en-US" sz="1600" b="1" dirty="0" err="1">
                <a:solidFill>
                  <a:prstClr val="black"/>
                </a:solidFill>
              </a:rPr>
              <a:t>taxas</a:t>
            </a:r>
            <a:r>
              <a:rPr lang="en-US" sz="1600" b="1" dirty="0">
                <a:solidFill>
                  <a:prstClr val="black"/>
                </a:solidFill>
              </a:rPr>
              <a:t> de </a:t>
            </a:r>
            <a:r>
              <a:rPr lang="en-US" sz="1600" b="1" dirty="0" err="1">
                <a:solidFill>
                  <a:prstClr val="black"/>
                </a:solidFill>
              </a:rPr>
              <a:t>incidência</a:t>
            </a:r>
            <a:r>
              <a:rPr lang="en-US" sz="1600" b="1" dirty="0">
                <a:solidFill>
                  <a:prstClr val="black"/>
                </a:solidFill>
              </a:rPr>
              <a:t> de diabetes (≤2%) e/</a:t>
            </a:r>
            <a:r>
              <a:rPr lang="en-US" sz="1600" b="1" dirty="0" err="1">
                <a:solidFill>
                  <a:prstClr val="black"/>
                </a:solidFill>
              </a:rPr>
              <a:t>ou</a:t>
            </a:r>
            <a:r>
              <a:rPr lang="en-US" sz="1600" b="1" dirty="0">
                <a:solidFill>
                  <a:prstClr val="black"/>
                </a:solidFill>
              </a:rPr>
              <a:t> </a:t>
            </a:r>
            <a:r>
              <a:rPr lang="en-US" sz="1600" b="1" dirty="0" err="1">
                <a:solidFill>
                  <a:prstClr val="black"/>
                </a:solidFill>
              </a:rPr>
              <a:t>hipertensão</a:t>
            </a:r>
            <a:r>
              <a:rPr lang="en-US" sz="1600" b="1" dirty="0">
                <a:solidFill>
                  <a:prstClr val="black"/>
                </a:solidFill>
              </a:rPr>
              <a:t>(≤10%) </a:t>
            </a:r>
            <a:r>
              <a:rPr lang="en-US" sz="1600" b="1" dirty="0" err="1">
                <a:solidFill>
                  <a:prstClr val="black"/>
                </a:solidFill>
              </a:rPr>
              <a:t>em</a:t>
            </a:r>
            <a:r>
              <a:rPr lang="en-US" sz="1600" b="1" dirty="0">
                <a:solidFill>
                  <a:prstClr val="black"/>
                </a:solidFill>
              </a:rPr>
              <a:t> ambos </a:t>
            </a:r>
            <a:r>
              <a:rPr lang="en-US" sz="1600" b="1" dirty="0" err="1">
                <a:solidFill>
                  <a:prstClr val="black"/>
                </a:solidFill>
              </a:rPr>
              <a:t>os</a:t>
            </a:r>
            <a:r>
              <a:rPr lang="en-US" sz="1600" b="1" dirty="0">
                <a:solidFill>
                  <a:prstClr val="black"/>
                </a:solidFill>
              </a:rPr>
              <a:t> </a:t>
            </a:r>
            <a:r>
              <a:rPr lang="en-US" sz="1600" b="1" dirty="0" err="1">
                <a:solidFill>
                  <a:prstClr val="black"/>
                </a:solidFill>
              </a:rPr>
              <a:t>braços</a:t>
            </a:r>
            <a:r>
              <a:rPr lang="en-US" sz="1600" b="1" dirty="0">
                <a:solidFill>
                  <a:prstClr val="black"/>
                </a:solidFill>
              </a:rPr>
              <a:t> dos </a:t>
            </a:r>
            <a:r>
              <a:rPr lang="en-US" sz="1600" b="1" dirty="0" err="1">
                <a:solidFill>
                  <a:prstClr val="black"/>
                </a:solidFill>
              </a:rPr>
              <a:t>estudos</a:t>
            </a:r>
            <a:r>
              <a:rPr lang="en-US" sz="1600" b="1" dirty="0">
                <a:solidFill>
                  <a:prstClr val="black"/>
                </a:solidFill>
              </a:rPr>
              <a:t> 1489 e 1490 </a:t>
            </a:r>
            <a:r>
              <a:rPr lang="en-US" sz="1600" b="1" dirty="0" err="1">
                <a:solidFill>
                  <a:prstClr val="black"/>
                </a:solidFill>
              </a:rPr>
              <a:t>às</a:t>
            </a:r>
            <a:r>
              <a:rPr lang="en-US" sz="1600" b="1" dirty="0">
                <a:solidFill>
                  <a:prstClr val="black"/>
                </a:solidFill>
              </a:rPr>
              <a:t> 144 </a:t>
            </a:r>
            <a:r>
              <a:rPr lang="en-US" sz="1600" b="1" dirty="0" err="1">
                <a:solidFill>
                  <a:prstClr val="black"/>
                </a:solidFill>
              </a:rPr>
              <a:t>semanas</a:t>
            </a:r>
            <a:endParaRPr lang="en-US" sz="1600" b="1" strike="sngStrike" dirty="0">
              <a:solidFill>
                <a:srgbClr val="FF0000"/>
              </a:solidFill>
              <a:cs typeface="Arial"/>
            </a:endParaRPr>
          </a:p>
        </p:txBody>
      </p:sp>
      <p:sp>
        <p:nvSpPr>
          <p:cNvPr id="52" name="Rectangle 51">
            <a:extLst>
              <a:ext uri="{FF2B5EF4-FFF2-40B4-BE49-F238E27FC236}">
                <a16:creationId xmlns:a16="http://schemas.microsoft.com/office/drawing/2014/main" id="{0C2BFEC0-4AFD-49C3-831A-84BCE3AD747D}"/>
              </a:ext>
            </a:extLst>
          </p:cNvPr>
          <p:cNvSpPr/>
          <p:nvPr/>
        </p:nvSpPr>
        <p:spPr>
          <a:xfrm>
            <a:off x="1049221" y="1757625"/>
            <a:ext cx="3278846" cy="338554"/>
          </a:xfrm>
          <a:prstGeom prst="rect">
            <a:avLst/>
          </a:prstGeom>
        </p:spPr>
        <p:txBody>
          <a:bodyPr wrap="none">
            <a:spAutoFit/>
          </a:bodyPr>
          <a:lstStyle/>
          <a:p>
            <a:pPr defTabSz="914126">
              <a:defRPr/>
            </a:pPr>
            <a:r>
              <a:rPr lang="en-US" altLang="en-US" sz="1600" b="1" u="sng" dirty="0">
                <a:solidFill>
                  <a:prstClr val="black"/>
                </a:solidFill>
              </a:rPr>
              <a:t>Diabetes </a:t>
            </a:r>
            <a:r>
              <a:rPr lang="en-US" altLang="en-US" sz="1600" b="1" u="sng" dirty="0" err="1">
                <a:solidFill>
                  <a:prstClr val="black"/>
                </a:solidFill>
              </a:rPr>
              <a:t>emergente</a:t>
            </a:r>
            <a:r>
              <a:rPr lang="en-US" altLang="en-US" sz="1600" b="1" u="sng" dirty="0">
                <a:solidFill>
                  <a:prstClr val="black"/>
                </a:solidFill>
              </a:rPr>
              <a:t> do </a:t>
            </a:r>
            <a:r>
              <a:rPr lang="en-US" altLang="en-US" sz="1600" b="1" u="sng" dirty="0" err="1">
                <a:solidFill>
                  <a:prstClr val="black"/>
                </a:solidFill>
              </a:rPr>
              <a:t>tratamento</a:t>
            </a:r>
            <a:r>
              <a:rPr lang="en-US" altLang="en-US" sz="1600" b="1" dirty="0">
                <a:solidFill>
                  <a:prstClr val="black"/>
                </a:solidFill>
              </a:rPr>
              <a:t>*</a:t>
            </a:r>
            <a:endParaRPr lang="en-US" sz="1600" b="1" dirty="0">
              <a:solidFill>
                <a:prstClr val="black"/>
              </a:solidFill>
            </a:endParaRPr>
          </a:p>
        </p:txBody>
      </p:sp>
      <p:sp>
        <p:nvSpPr>
          <p:cNvPr id="53" name="Rectangle 52">
            <a:extLst>
              <a:ext uri="{FF2B5EF4-FFF2-40B4-BE49-F238E27FC236}">
                <a16:creationId xmlns:a16="http://schemas.microsoft.com/office/drawing/2014/main" id="{99323D4D-1A20-4004-9188-2F5B18D26703}"/>
              </a:ext>
            </a:extLst>
          </p:cNvPr>
          <p:cNvSpPr/>
          <p:nvPr/>
        </p:nvSpPr>
        <p:spPr>
          <a:xfrm>
            <a:off x="5231026" y="1757625"/>
            <a:ext cx="3575209" cy="338554"/>
          </a:xfrm>
          <a:prstGeom prst="rect">
            <a:avLst/>
          </a:prstGeom>
        </p:spPr>
        <p:txBody>
          <a:bodyPr wrap="none">
            <a:spAutoFit/>
          </a:bodyPr>
          <a:lstStyle/>
          <a:p>
            <a:pPr defTabSz="914126">
              <a:defRPr/>
            </a:pPr>
            <a:r>
              <a:rPr lang="en-US" altLang="en-US" sz="1600" b="1" u="sng" dirty="0" err="1">
                <a:solidFill>
                  <a:prstClr val="black"/>
                </a:solidFill>
              </a:rPr>
              <a:t>Hipertensão</a:t>
            </a:r>
            <a:r>
              <a:rPr lang="en-US" altLang="en-US" sz="1600" b="1" u="sng" dirty="0">
                <a:solidFill>
                  <a:prstClr val="black"/>
                </a:solidFill>
              </a:rPr>
              <a:t> </a:t>
            </a:r>
            <a:r>
              <a:rPr lang="en-US" altLang="en-US" sz="1600" b="1" u="sng" dirty="0" err="1">
                <a:solidFill>
                  <a:prstClr val="black"/>
                </a:solidFill>
              </a:rPr>
              <a:t>emergente</a:t>
            </a:r>
            <a:r>
              <a:rPr lang="en-US" altLang="en-US" sz="1600" b="1" u="sng" dirty="0">
                <a:solidFill>
                  <a:prstClr val="black"/>
                </a:solidFill>
              </a:rPr>
              <a:t> do </a:t>
            </a:r>
            <a:r>
              <a:rPr lang="en-US" altLang="en-US" sz="1600" b="1" u="sng" dirty="0" err="1">
                <a:solidFill>
                  <a:prstClr val="black"/>
                </a:solidFill>
              </a:rPr>
              <a:t>tratamento</a:t>
            </a:r>
            <a:r>
              <a:rPr lang="en-US" altLang="en-US" sz="1600" b="1" dirty="0">
                <a:solidFill>
                  <a:prstClr val="black"/>
                </a:solidFill>
              </a:rPr>
              <a:t>*</a:t>
            </a:r>
            <a:endParaRPr lang="en-US" sz="1600" b="1" dirty="0">
              <a:solidFill>
                <a:prstClr val="black"/>
              </a:solidFill>
            </a:endParaRPr>
          </a:p>
        </p:txBody>
      </p:sp>
      <p:sp>
        <p:nvSpPr>
          <p:cNvPr id="54" name="TextBox 53">
            <a:extLst>
              <a:ext uri="{FF2B5EF4-FFF2-40B4-BE49-F238E27FC236}">
                <a16:creationId xmlns:a16="http://schemas.microsoft.com/office/drawing/2014/main" id="{90CFC0BB-F2E1-4C42-9959-871599421087}"/>
              </a:ext>
            </a:extLst>
          </p:cNvPr>
          <p:cNvSpPr txBox="1"/>
          <p:nvPr/>
        </p:nvSpPr>
        <p:spPr>
          <a:xfrm>
            <a:off x="296767" y="6629428"/>
            <a:ext cx="3490258" cy="110800"/>
          </a:xfrm>
          <a:prstGeom prst="rect">
            <a:avLst/>
          </a:prstGeom>
          <a:noFill/>
        </p:spPr>
        <p:txBody>
          <a:bodyPr wrap="square" lIns="0" tIns="0" rIns="0" bIns="0" rtlCol="0">
            <a:spAutoFit/>
          </a:bodyPr>
          <a:lstStyle/>
          <a:p>
            <a:pPr defTabSz="914126">
              <a:lnSpc>
                <a:spcPct val="90000"/>
              </a:lnSpc>
              <a:defRPr/>
            </a:pPr>
            <a:r>
              <a:rPr lang="en-US" sz="800" dirty="0" err="1">
                <a:solidFill>
                  <a:schemeClr val="tx1">
                    <a:lumMod val="65000"/>
                    <a:lumOff val="35000"/>
                  </a:schemeClr>
                </a:solidFill>
                <a:latin typeface="Calibri" panose="020F0502020204030204" pitchFamily="34" charset="0"/>
                <a:cs typeface="Calibri" panose="020F0502020204030204" pitchFamily="34" charset="0"/>
              </a:rPr>
              <a:t>Daar</a:t>
            </a:r>
            <a:r>
              <a:rPr lang="en-US" sz="800" dirty="0">
                <a:solidFill>
                  <a:schemeClr val="tx1">
                    <a:lumMod val="65000"/>
                    <a:lumOff val="35000"/>
                  </a:schemeClr>
                </a:solidFill>
                <a:latin typeface="Calibri" panose="020F0502020204030204" pitchFamily="34" charset="0"/>
                <a:cs typeface="Calibri" panose="020F0502020204030204" pitchFamily="34" charset="0"/>
              </a:rPr>
              <a:t> E, </a:t>
            </a:r>
            <a:r>
              <a:rPr lang="en-US" sz="800" i="1" dirty="0">
                <a:solidFill>
                  <a:schemeClr val="tx1">
                    <a:lumMod val="65000"/>
                    <a:lumOff val="35000"/>
                  </a:schemeClr>
                </a:solidFill>
                <a:latin typeface="Calibri" panose="020F0502020204030204" pitchFamily="34" charset="0"/>
                <a:cs typeface="Calibri" panose="020F0502020204030204" pitchFamily="34" charset="0"/>
              </a:rPr>
              <a:t>et al. </a:t>
            </a:r>
            <a:r>
              <a:rPr lang="en-US" sz="800" dirty="0" err="1">
                <a:solidFill>
                  <a:schemeClr val="tx1">
                    <a:lumMod val="65000"/>
                    <a:lumOff val="35000"/>
                  </a:schemeClr>
                </a:solidFill>
                <a:latin typeface="Calibri" panose="020F0502020204030204" pitchFamily="34" charset="0"/>
                <a:cs typeface="Calibri" panose="020F0502020204030204" pitchFamily="34" charset="0"/>
              </a:rPr>
              <a:t>vIDWeek</a:t>
            </a:r>
            <a:r>
              <a:rPr lang="en-US" sz="800" dirty="0">
                <a:solidFill>
                  <a:schemeClr val="tx1">
                    <a:lumMod val="65000"/>
                    <a:lumOff val="35000"/>
                  </a:schemeClr>
                </a:solidFill>
                <a:latin typeface="Calibri" panose="020F0502020204030204" pitchFamily="34" charset="0"/>
                <a:cs typeface="Calibri" panose="020F0502020204030204" pitchFamily="34" charset="0"/>
              </a:rPr>
              <a:t> 2021, Oral #69</a:t>
            </a:r>
          </a:p>
        </p:txBody>
      </p:sp>
      <p:sp>
        <p:nvSpPr>
          <p:cNvPr id="56" name="Rectangle: Rounded Corners 55">
            <a:extLst>
              <a:ext uri="{FF2B5EF4-FFF2-40B4-BE49-F238E27FC236}">
                <a16:creationId xmlns:a16="http://schemas.microsoft.com/office/drawing/2014/main" id="{0AAC07C2-C004-4D0C-BBD7-410C3C2802AD}"/>
              </a:ext>
            </a:extLst>
          </p:cNvPr>
          <p:cNvSpPr/>
          <p:nvPr/>
        </p:nvSpPr>
        <p:spPr>
          <a:xfrm>
            <a:off x="8734798" y="2479379"/>
            <a:ext cx="2982141" cy="1815176"/>
          </a:xfrm>
          <a:prstGeom prst="roundRect">
            <a:avLst>
              <a:gd name="adj" fmla="val 7431"/>
            </a:avLst>
          </a:prstGeom>
          <a:solidFill>
            <a:schemeClr val="bg1">
              <a:lumMod val="95000"/>
            </a:schemeClr>
          </a:solidFill>
          <a:ln w="38100" cap="flat" cmpd="sng" algn="ctr">
            <a:noFill/>
            <a:prstDash val="solid"/>
            <a:miter lim="800000"/>
          </a:ln>
          <a:effectLst/>
        </p:spPr>
        <p:txBody>
          <a:bodyPr tIns="71981" rtlCol="0" anchor="t" anchorCtr="0"/>
          <a:lstStyle/>
          <a:p>
            <a:pPr defTabSz="914126">
              <a:spcAft>
                <a:spcPts val="400"/>
              </a:spcAft>
              <a:defRPr/>
            </a:pPr>
            <a:r>
              <a:rPr lang="pt-PT" sz="1400" b="1" dirty="0">
                <a:solidFill>
                  <a:prstClr val="black">
                    <a:lumMod val="75000"/>
                    <a:lumOff val="25000"/>
                  </a:prstClr>
                </a:solidFill>
              </a:rPr>
              <a:t>Diabetes e Hipertensão emergentes do tratamento</a:t>
            </a:r>
          </a:p>
          <a:p>
            <a:pPr>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pt-PT" sz="1200" dirty="0">
                <a:solidFill>
                  <a:prstClr val="black">
                    <a:lumMod val="75000"/>
                    <a:lumOff val="25000"/>
                  </a:prstClr>
                </a:solidFill>
                <a:cs typeface="Arial" panose="020B0604020202020204" pitchFamily="34" charset="0"/>
              </a:rPr>
              <a:t>Análises de subgrupos </a:t>
            </a:r>
            <a:r>
              <a:rPr lang="pt-PT" sz="1200" dirty="0">
                <a:solidFill>
                  <a:srgbClr val="202124"/>
                </a:solidFill>
                <a:effectLst/>
                <a:ea typeface="Times New Roman" panose="02020603050405020304" pitchFamily="18" charset="0"/>
                <a:cs typeface="Arial" panose="020B0604020202020204" pitchFamily="34" charset="0"/>
              </a:rPr>
              <a:t>mostraram achados semelhantes ao avaliar os participantes por sexo no nascimento ou raça (negros </a:t>
            </a:r>
            <a:r>
              <a:rPr lang="pt-PT" sz="1200" i="1" dirty="0">
                <a:solidFill>
                  <a:srgbClr val="202124"/>
                </a:solidFill>
                <a:effectLst/>
                <a:ea typeface="Times New Roman" panose="02020603050405020304" pitchFamily="18" charset="0"/>
                <a:cs typeface="Arial" panose="020B0604020202020204" pitchFamily="34" charset="0"/>
              </a:rPr>
              <a:t>vs. </a:t>
            </a:r>
            <a:r>
              <a:rPr lang="pt-PT" sz="1200" dirty="0">
                <a:solidFill>
                  <a:srgbClr val="202124"/>
                </a:solidFill>
                <a:effectLst/>
                <a:ea typeface="Times New Roman" panose="02020603050405020304" pitchFamily="18" charset="0"/>
                <a:cs typeface="Arial" panose="020B0604020202020204" pitchFamily="34" charset="0"/>
              </a:rPr>
              <a:t>não negros)</a:t>
            </a:r>
            <a:endParaRPr lang="pt-PT" sz="1800" dirty="0">
              <a:effectLst/>
              <a:ea typeface="Calibri" panose="020F0502020204030204" pitchFamily="34" charset="0"/>
              <a:cs typeface="Times New Roman" panose="02020603050405020304" pitchFamily="18" charset="0"/>
            </a:endParaRPr>
          </a:p>
          <a:p>
            <a:pPr marL="119027" indent="-119027" defTabSz="914126">
              <a:spcAft>
                <a:spcPts val="400"/>
              </a:spcAft>
              <a:buFont typeface="Arial" panose="020B0604020202020204" pitchFamily="34" charset="0"/>
              <a:buChar char="•"/>
              <a:defRPr/>
            </a:pPr>
            <a:endParaRPr lang="pt-PT" sz="1400" dirty="0">
              <a:solidFill>
                <a:prstClr val="black">
                  <a:lumMod val="75000"/>
                  <a:lumOff val="25000"/>
                </a:prstClr>
              </a:solidFill>
            </a:endParaRPr>
          </a:p>
        </p:txBody>
      </p:sp>
      <p:graphicFrame>
        <p:nvGraphicFramePr>
          <p:cNvPr id="84" name="Content Placeholder 8">
            <a:extLst>
              <a:ext uri="{FF2B5EF4-FFF2-40B4-BE49-F238E27FC236}">
                <a16:creationId xmlns:a16="http://schemas.microsoft.com/office/drawing/2014/main" id="{C2838BF4-E2F8-4D1C-AEF4-804C3712E906}"/>
              </a:ext>
            </a:extLst>
          </p:cNvPr>
          <p:cNvGraphicFramePr>
            <a:graphicFrameLocks/>
          </p:cNvGraphicFramePr>
          <p:nvPr/>
        </p:nvGraphicFramePr>
        <p:xfrm>
          <a:off x="1019261" y="2178011"/>
          <a:ext cx="3462550" cy="2506809"/>
        </p:xfrm>
        <a:graphic>
          <a:graphicData uri="http://schemas.openxmlformats.org/drawingml/2006/chart">
            <c:chart xmlns:c="http://schemas.openxmlformats.org/drawingml/2006/chart" xmlns:r="http://schemas.openxmlformats.org/officeDocument/2006/relationships" r:id="rId3"/>
          </a:graphicData>
        </a:graphic>
      </p:graphicFrame>
      <p:sp>
        <p:nvSpPr>
          <p:cNvPr id="85" name="TextBox 7">
            <a:extLst>
              <a:ext uri="{FF2B5EF4-FFF2-40B4-BE49-F238E27FC236}">
                <a16:creationId xmlns:a16="http://schemas.microsoft.com/office/drawing/2014/main" id="{A23C0D31-E7EE-4F79-A253-037268F8F5EE}"/>
              </a:ext>
            </a:extLst>
          </p:cNvPr>
          <p:cNvSpPr txBox="1"/>
          <p:nvPr/>
        </p:nvSpPr>
        <p:spPr>
          <a:xfrm rot="16200000">
            <a:off x="-187103" y="3391315"/>
            <a:ext cx="2438336" cy="200003"/>
          </a:xfrm>
          <a:prstGeom prst="rect">
            <a:avLst/>
          </a:prstGeom>
          <a:solidFill>
            <a:sysClr val="window" lastClr="FFFFFF"/>
          </a:solidFill>
        </p:spPr>
        <p:txBody>
          <a:bodyPr wrap="square" lIns="0" tIns="0" rIns="0" bIns="0" rtlCol="0" anchor="ctr">
            <a:spAutoFit/>
          </a:bodyPr>
          <a:lstStyle/>
          <a:p>
            <a:pPr marL="0" marR="0" lvl="0" indent="0" algn="ctr" defTabSz="914126"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err="1">
                <a:ln>
                  <a:noFill/>
                </a:ln>
                <a:solidFill>
                  <a:prstClr val="black"/>
                </a:solidFill>
                <a:effectLst/>
                <a:uLnTx/>
                <a:uFillTx/>
              </a:rPr>
              <a:t>Participantes</a:t>
            </a:r>
            <a:r>
              <a:rPr kumimoji="0" lang="en-US" sz="1300" b="0" i="0" u="none" strike="noStrike" kern="0" cap="none" spc="0" normalizeH="0" baseline="0" noProof="0" dirty="0">
                <a:ln>
                  <a:noFill/>
                </a:ln>
                <a:solidFill>
                  <a:prstClr val="black"/>
                </a:solidFill>
                <a:effectLst/>
                <a:uLnTx/>
                <a:uFillTx/>
                <a:latin typeface="Arial"/>
              </a:rPr>
              <a:t>, %</a:t>
            </a:r>
          </a:p>
        </p:txBody>
      </p:sp>
      <p:sp>
        <p:nvSpPr>
          <p:cNvPr id="86" name="TextBox 19">
            <a:extLst>
              <a:ext uri="{FF2B5EF4-FFF2-40B4-BE49-F238E27FC236}">
                <a16:creationId xmlns:a16="http://schemas.microsoft.com/office/drawing/2014/main" id="{3D258AA6-B4E7-435F-9670-7FF6A2493CC0}"/>
              </a:ext>
            </a:extLst>
          </p:cNvPr>
          <p:cNvSpPr txBox="1"/>
          <p:nvPr/>
        </p:nvSpPr>
        <p:spPr>
          <a:xfrm>
            <a:off x="2023584" y="4648474"/>
            <a:ext cx="211541" cy="307697"/>
          </a:xfrm>
          <a:prstGeom prst="rect">
            <a:avLst/>
          </a:prstGeom>
          <a:noFill/>
        </p:spPr>
        <p:txBody>
          <a:bodyPr wrap="none" lIns="0" tIns="0" rIns="0" bIns="0" rtlCol="0" anchor="ctr">
            <a:spAutoFit/>
          </a:bodyPr>
          <a:lstStyle/>
          <a:p>
            <a:pPr algn="ctr" defTabSz="914126">
              <a:defRPr/>
            </a:pPr>
            <a:r>
              <a:rPr lang="en-US" sz="1000" u="sng" kern="0">
                <a:solidFill>
                  <a:srgbClr val="000000"/>
                </a:solidFill>
                <a:latin typeface="Arial"/>
              </a:rPr>
              <a:t> 2 </a:t>
            </a:r>
          </a:p>
          <a:p>
            <a:pPr algn="ctr" defTabSz="914126">
              <a:defRPr/>
            </a:pPr>
            <a:r>
              <a:rPr lang="en-US" sz="1000" kern="0">
                <a:solidFill>
                  <a:srgbClr val="000000"/>
                </a:solidFill>
                <a:latin typeface="Arial"/>
              </a:rPr>
              <a:t>295</a:t>
            </a:r>
          </a:p>
        </p:txBody>
      </p:sp>
      <p:sp>
        <p:nvSpPr>
          <p:cNvPr id="87" name="TextBox 20">
            <a:extLst>
              <a:ext uri="{FF2B5EF4-FFF2-40B4-BE49-F238E27FC236}">
                <a16:creationId xmlns:a16="http://schemas.microsoft.com/office/drawing/2014/main" id="{7C561A8B-FEA5-4BD9-AAFB-AC8DB599FE40}"/>
              </a:ext>
            </a:extLst>
          </p:cNvPr>
          <p:cNvSpPr txBox="1"/>
          <p:nvPr/>
        </p:nvSpPr>
        <p:spPr>
          <a:xfrm>
            <a:off x="2350732" y="4652949"/>
            <a:ext cx="211541" cy="307697"/>
          </a:xfrm>
          <a:prstGeom prst="rect">
            <a:avLst/>
          </a:prstGeom>
          <a:noFill/>
        </p:spPr>
        <p:txBody>
          <a:bodyPr wrap="none" lIns="0" tIns="0" rIns="0" bIns="0" rtlCol="0" anchor="ctr">
            <a:spAutoFit/>
          </a:bodyPr>
          <a:lstStyle/>
          <a:p>
            <a:pPr algn="ctr" defTabSz="914126">
              <a:defRPr/>
            </a:pPr>
            <a:r>
              <a:rPr lang="en-US" sz="1000" u="sng" kern="0">
                <a:solidFill>
                  <a:srgbClr val="000000"/>
                </a:solidFill>
                <a:latin typeface="Arial"/>
              </a:rPr>
              <a:t> 4 </a:t>
            </a:r>
          </a:p>
          <a:p>
            <a:pPr algn="ctr" defTabSz="914126">
              <a:defRPr/>
            </a:pPr>
            <a:r>
              <a:rPr lang="en-US" sz="1000" kern="0">
                <a:solidFill>
                  <a:srgbClr val="000000"/>
                </a:solidFill>
                <a:latin typeface="Arial"/>
              </a:rPr>
              <a:t>306</a:t>
            </a:r>
          </a:p>
        </p:txBody>
      </p:sp>
      <p:sp>
        <p:nvSpPr>
          <p:cNvPr id="88" name="TextBox 21">
            <a:extLst>
              <a:ext uri="{FF2B5EF4-FFF2-40B4-BE49-F238E27FC236}">
                <a16:creationId xmlns:a16="http://schemas.microsoft.com/office/drawing/2014/main" id="{F511B46D-7025-462D-9C81-23E743DA479C}"/>
              </a:ext>
            </a:extLst>
          </p:cNvPr>
          <p:cNvSpPr txBox="1"/>
          <p:nvPr/>
        </p:nvSpPr>
        <p:spPr>
          <a:xfrm>
            <a:off x="3380403" y="4671922"/>
            <a:ext cx="211541" cy="307697"/>
          </a:xfrm>
          <a:prstGeom prst="rect">
            <a:avLst/>
          </a:prstGeom>
          <a:noFill/>
        </p:spPr>
        <p:txBody>
          <a:bodyPr wrap="none" lIns="0" tIns="0" rIns="0" bIns="0" rtlCol="0" anchor="ctr">
            <a:spAutoFit/>
          </a:bodyPr>
          <a:lstStyle/>
          <a:p>
            <a:pPr algn="ctr" defTabSz="914126">
              <a:defRPr/>
            </a:pPr>
            <a:r>
              <a:rPr lang="en-US" sz="1000" u="sng" kern="0">
                <a:solidFill>
                  <a:srgbClr val="000000"/>
                </a:solidFill>
                <a:latin typeface="Arial"/>
              </a:rPr>
              <a:t> 6 </a:t>
            </a:r>
          </a:p>
          <a:p>
            <a:pPr algn="ctr" defTabSz="914126">
              <a:defRPr/>
            </a:pPr>
            <a:r>
              <a:rPr lang="en-US" sz="1000" kern="0">
                <a:solidFill>
                  <a:srgbClr val="000000"/>
                </a:solidFill>
                <a:latin typeface="Arial"/>
              </a:rPr>
              <a:t>292</a:t>
            </a:r>
          </a:p>
        </p:txBody>
      </p:sp>
      <p:sp>
        <p:nvSpPr>
          <p:cNvPr id="89" name="TextBox 22">
            <a:extLst>
              <a:ext uri="{FF2B5EF4-FFF2-40B4-BE49-F238E27FC236}">
                <a16:creationId xmlns:a16="http://schemas.microsoft.com/office/drawing/2014/main" id="{E0EFD7DC-597F-4DE0-A3FD-1B66D014A959}"/>
              </a:ext>
            </a:extLst>
          </p:cNvPr>
          <p:cNvSpPr txBox="1"/>
          <p:nvPr/>
        </p:nvSpPr>
        <p:spPr>
          <a:xfrm>
            <a:off x="3693227" y="4660941"/>
            <a:ext cx="211541" cy="307697"/>
          </a:xfrm>
          <a:prstGeom prst="rect">
            <a:avLst/>
          </a:prstGeom>
          <a:noFill/>
        </p:spPr>
        <p:txBody>
          <a:bodyPr wrap="none" lIns="0" tIns="0" rIns="0" bIns="0" rtlCol="0" anchor="ctr">
            <a:spAutoFit/>
          </a:bodyPr>
          <a:lstStyle/>
          <a:p>
            <a:pPr algn="ctr" defTabSz="914126">
              <a:defRPr/>
            </a:pPr>
            <a:r>
              <a:rPr lang="en-US" sz="1000" u="sng" kern="0">
                <a:solidFill>
                  <a:srgbClr val="000000"/>
                </a:solidFill>
                <a:latin typeface="Arial"/>
              </a:rPr>
              <a:t> 7 </a:t>
            </a:r>
          </a:p>
          <a:p>
            <a:pPr algn="ctr" defTabSz="914126">
              <a:defRPr/>
            </a:pPr>
            <a:r>
              <a:rPr lang="en-US" sz="1000" kern="0">
                <a:solidFill>
                  <a:srgbClr val="000000"/>
                </a:solidFill>
                <a:latin typeface="Arial"/>
              </a:rPr>
              <a:t>303</a:t>
            </a:r>
          </a:p>
        </p:txBody>
      </p:sp>
      <p:sp>
        <p:nvSpPr>
          <p:cNvPr id="90" name="TextBox 23">
            <a:extLst>
              <a:ext uri="{FF2B5EF4-FFF2-40B4-BE49-F238E27FC236}">
                <a16:creationId xmlns:a16="http://schemas.microsoft.com/office/drawing/2014/main" id="{0A25ABEC-3A88-495A-90FA-8AFA68B7721A}"/>
              </a:ext>
            </a:extLst>
          </p:cNvPr>
          <p:cNvSpPr txBox="1"/>
          <p:nvPr/>
        </p:nvSpPr>
        <p:spPr>
          <a:xfrm>
            <a:off x="1426845" y="4737180"/>
            <a:ext cx="145836" cy="153848"/>
          </a:xfrm>
          <a:prstGeom prst="rect">
            <a:avLst/>
          </a:prstGeom>
          <a:noFill/>
        </p:spPr>
        <p:txBody>
          <a:bodyPr wrap="none" lIns="0" tIns="0" rIns="0" bIns="0" rtlCol="0" anchor="ctr">
            <a:spAutoFit/>
          </a:bodyPr>
          <a:lstStyle/>
          <a:p>
            <a:pPr defTabSz="914126">
              <a:defRPr/>
            </a:pPr>
            <a:r>
              <a:rPr lang="en-US" sz="1000">
                <a:solidFill>
                  <a:prstClr val="black"/>
                </a:solidFill>
                <a:latin typeface="Arial"/>
              </a:rPr>
              <a:t>n=</a:t>
            </a:r>
          </a:p>
        </p:txBody>
      </p:sp>
      <p:grpSp>
        <p:nvGrpSpPr>
          <p:cNvPr id="91" name="Group 25">
            <a:extLst>
              <a:ext uri="{FF2B5EF4-FFF2-40B4-BE49-F238E27FC236}">
                <a16:creationId xmlns:a16="http://schemas.microsoft.com/office/drawing/2014/main" id="{5FD06E2B-99CB-41A8-8BE8-B4789A17B8FF}"/>
              </a:ext>
            </a:extLst>
          </p:cNvPr>
          <p:cNvGrpSpPr/>
          <p:nvPr/>
        </p:nvGrpSpPr>
        <p:grpSpPr>
          <a:xfrm>
            <a:off x="2082114" y="3658211"/>
            <a:ext cx="457081" cy="263601"/>
            <a:chOff x="1761878" y="3793457"/>
            <a:chExt cx="457200" cy="263670"/>
          </a:xfrm>
        </p:grpSpPr>
        <p:sp>
          <p:nvSpPr>
            <p:cNvPr id="92" name="TextBox 26">
              <a:extLst>
                <a:ext uri="{FF2B5EF4-FFF2-40B4-BE49-F238E27FC236}">
                  <a16:creationId xmlns:a16="http://schemas.microsoft.com/office/drawing/2014/main" id="{56F6BA02-CF8D-4C49-AD5E-6A0AC82E847F}"/>
                </a:ext>
              </a:extLst>
            </p:cNvPr>
            <p:cNvSpPr txBox="1"/>
            <p:nvPr/>
          </p:nvSpPr>
          <p:spPr>
            <a:xfrm>
              <a:off x="1822162" y="3793457"/>
              <a:ext cx="336631" cy="184666"/>
            </a:xfrm>
            <a:prstGeom prst="rect">
              <a:avLst/>
            </a:prstGeom>
            <a:noFill/>
          </p:spPr>
          <p:txBody>
            <a:bodyPr wrap="none" lIns="0" tIns="0" rIns="0" bIns="0" rtlCol="0" anchor="ctr">
              <a:spAutoFit/>
            </a:bodyPr>
            <a:lstStyle/>
            <a:p>
              <a:pPr marL="0" marR="0" lvl="0" indent="0" algn="ctr" defTabSz="914126"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Arial"/>
                </a:rPr>
                <a:t>p=ns</a:t>
              </a:r>
            </a:p>
          </p:txBody>
        </p:sp>
        <p:sp>
          <p:nvSpPr>
            <p:cNvPr id="93" name="Rectangle 18">
              <a:extLst>
                <a:ext uri="{FF2B5EF4-FFF2-40B4-BE49-F238E27FC236}">
                  <a16:creationId xmlns:a16="http://schemas.microsoft.com/office/drawing/2014/main" id="{0CF48AA7-9CBE-446F-B390-0662B7231CA0}"/>
                </a:ext>
              </a:extLst>
            </p:cNvPr>
            <p:cNvSpPr/>
            <p:nvPr/>
          </p:nvSpPr>
          <p:spPr bwMode="auto">
            <a:xfrm rot="16200000">
              <a:off x="1967618" y="3805668"/>
              <a:ext cx="45719" cy="457200"/>
            </a:xfrm>
            <a:custGeom>
              <a:avLst/>
              <a:gdLst>
                <a:gd name="connsiteX0" fmla="*/ 0 w 335757"/>
                <a:gd name="connsiteY0" fmla="*/ 0 h 116380"/>
                <a:gd name="connsiteX1" fmla="*/ 335757 w 335757"/>
                <a:gd name="connsiteY1" fmla="*/ 0 h 116380"/>
                <a:gd name="connsiteX2" fmla="*/ 335757 w 335757"/>
                <a:gd name="connsiteY2" fmla="*/ 116380 h 116380"/>
                <a:gd name="connsiteX3" fmla="*/ 0 w 335757"/>
                <a:gd name="connsiteY3" fmla="*/ 116380 h 116380"/>
                <a:gd name="connsiteX4" fmla="*/ 0 w 335757"/>
                <a:gd name="connsiteY4" fmla="*/ 0 h 116380"/>
                <a:gd name="connsiteX0" fmla="*/ 1543 w 337300"/>
                <a:gd name="connsiteY0" fmla="*/ 0 h 116380"/>
                <a:gd name="connsiteX1" fmla="*/ 337300 w 337300"/>
                <a:gd name="connsiteY1" fmla="*/ 0 h 116380"/>
                <a:gd name="connsiteX2" fmla="*/ 337300 w 337300"/>
                <a:gd name="connsiteY2" fmla="*/ 116380 h 116380"/>
                <a:gd name="connsiteX3" fmla="*/ 1543 w 337300"/>
                <a:gd name="connsiteY3" fmla="*/ 116380 h 116380"/>
                <a:gd name="connsiteX4" fmla="*/ 0 w 337300"/>
                <a:gd name="connsiteY4" fmla="*/ 50006 h 116380"/>
                <a:gd name="connsiteX5" fmla="*/ 1543 w 337300"/>
                <a:gd name="connsiteY5" fmla="*/ 0 h 116380"/>
                <a:gd name="connsiteX0" fmla="*/ 0 w 337300"/>
                <a:gd name="connsiteY0" fmla="*/ 50006 h 141446"/>
                <a:gd name="connsiteX1" fmla="*/ 1543 w 337300"/>
                <a:gd name="connsiteY1" fmla="*/ 0 h 141446"/>
                <a:gd name="connsiteX2" fmla="*/ 337300 w 337300"/>
                <a:gd name="connsiteY2" fmla="*/ 0 h 141446"/>
                <a:gd name="connsiteX3" fmla="*/ 337300 w 337300"/>
                <a:gd name="connsiteY3" fmla="*/ 116380 h 141446"/>
                <a:gd name="connsiteX4" fmla="*/ 1543 w 337300"/>
                <a:gd name="connsiteY4" fmla="*/ 116380 h 141446"/>
                <a:gd name="connsiteX5" fmla="*/ 91440 w 337300"/>
                <a:gd name="connsiteY5" fmla="*/ 141446 h 141446"/>
                <a:gd name="connsiteX0" fmla="*/ 0 w 337300"/>
                <a:gd name="connsiteY0" fmla="*/ 50006 h 116380"/>
                <a:gd name="connsiteX1" fmla="*/ 1543 w 337300"/>
                <a:gd name="connsiteY1" fmla="*/ 0 h 116380"/>
                <a:gd name="connsiteX2" fmla="*/ 337300 w 337300"/>
                <a:gd name="connsiteY2" fmla="*/ 0 h 116380"/>
                <a:gd name="connsiteX3" fmla="*/ 337300 w 337300"/>
                <a:gd name="connsiteY3" fmla="*/ 116380 h 116380"/>
                <a:gd name="connsiteX4" fmla="*/ 1543 w 337300"/>
                <a:gd name="connsiteY4" fmla="*/ 116380 h 116380"/>
                <a:gd name="connsiteX0" fmla="*/ 0 w 335757"/>
                <a:gd name="connsiteY0" fmla="*/ 0 h 116380"/>
                <a:gd name="connsiteX1" fmla="*/ 335757 w 335757"/>
                <a:gd name="connsiteY1" fmla="*/ 0 h 116380"/>
                <a:gd name="connsiteX2" fmla="*/ 335757 w 335757"/>
                <a:gd name="connsiteY2" fmla="*/ 116380 h 116380"/>
                <a:gd name="connsiteX3" fmla="*/ 0 w 335757"/>
                <a:gd name="connsiteY3" fmla="*/ 116380 h 116380"/>
              </a:gdLst>
              <a:ahLst/>
              <a:cxnLst>
                <a:cxn ang="0">
                  <a:pos x="connsiteX0" y="connsiteY0"/>
                </a:cxn>
                <a:cxn ang="0">
                  <a:pos x="connsiteX1" y="connsiteY1"/>
                </a:cxn>
                <a:cxn ang="0">
                  <a:pos x="connsiteX2" y="connsiteY2"/>
                </a:cxn>
                <a:cxn ang="0">
                  <a:pos x="connsiteX3" y="connsiteY3"/>
                </a:cxn>
              </a:cxnLst>
              <a:rect l="l" t="t" r="r" b="b"/>
              <a:pathLst>
                <a:path w="335757" h="116380">
                  <a:moveTo>
                    <a:pt x="0" y="0"/>
                  </a:moveTo>
                  <a:lnTo>
                    <a:pt x="335757" y="0"/>
                  </a:lnTo>
                  <a:lnTo>
                    <a:pt x="335757" y="116380"/>
                  </a:lnTo>
                  <a:lnTo>
                    <a:pt x="0" y="116380"/>
                  </a:lnTo>
                </a:path>
              </a:pathLst>
            </a:custGeom>
            <a:noFill/>
            <a:ln w="9525" cap="flat" cmpd="sng" algn="ctr">
              <a:solidFill>
                <a:sysClr val="windowText" lastClr="000000"/>
              </a:solidFill>
              <a:prstDash val="solid"/>
              <a:round/>
              <a:headEnd type="none" w="med" len="med"/>
              <a:tailEnd type="none" w="med" len="med"/>
            </a:ln>
            <a:effectLst/>
          </p:spPr>
          <p:txBody>
            <a:bodyPr vert="horz" wrap="square" lIns="91416" tIns="45708" rIns="91416" bIns="45708" numCol="1" rtlCol="0" anchor="t" anchorCtr="0" compatLnSpc="1">
              <a:prstTxWarp prst="textNoShape">
                <a:avLst/>
              </a:prstTxWarp>
              <a:noAutofit/>
            </a:bodyPr>
            <a:lstStyle/>
            <a:p>
              <a:pPr marL="0" marR="0" lvl="0" indent="0" defTabSz="914126" eaLnBrk="1" fontAlgn="base" latinLnBrk="0" hangingPunct="1">
                <a:lnSpc>
                  <a:spcPct val="100000"/>
                </a:lnSpc>
                <a:spcBef>
                  <a:spcPct val="0"/>
                </a:spcBef>
                <a:spcAft>
                  <a:spcPct val="25000"/>
                </a:spcAft>
                <a:buClrTx/>
                <a:buSzTx/>
                <a:buFontTx/>
                <a:buNone/>
                <a:tabLst/>
                <a:defRPr/>
              </a:pPr>
              <a:endParaRPr kumimoji="0" lang="en-US" sz="1200" b="0" i="0" u="none" strike="noStrike" kern="0" cap="none" spc="0" normalizeH="0" baseline="0" noProof="0">
                <a:ln>
                  <a:noFill/>
                </a:ln>
                <a:solidFill>
                  <a:prstClr val="black"/>
                </a:solidFill>
                <a:effectLst/>
                <a:uLnTx/>
                <a:uFillTx/>
                <a:latin typeface="Arial" charset="0"/>
              </a:endParaRPr>
            </a:p>
          </p:txBody>
        </p:sp>
      </p:grpSp>
      <p:grpSp>
        <p:nvGrpSpPr>
          <p:cNvPr id="94" name="Group 28">
            <a:extLst>
              <a:ext uri="{FF2B5EF4-FFF2-40B4-BE49-F238E27FC236}">
                <a16:creationId xmlns:a16="http://schemas.microsoft.com/office/drawing/2014/main" id="{8C4AEE31-59E2-45B1-9634-5CE4B7D12A63}"/>
              </a:ext>
            </a:extLst>
          </p:cNvPr>
          <p:cNvGrpSpPr/>
          <p:nvPr/>
        </p:nvGrpSpPr>
        <p:grpSpPr>
          <a:xfrm>
            <a:off x="3441780" y="3636096"/>
            <a:ext cx="457081" cy="263601"/>
            <a:chOff x="1761878" y="3793457"/>
            <a:chExt cx="457200" cy="263670"/>
          </a:xfrm>
        </p:grpSpPr>
        <p:sp>
          <p:nvSpPr>
            <p:cNvPr id="95" name="TextBox 29">
              <a:extLst>
                <a:ext uri="{FF2B5EF4-FFF2-40B4-BE49-F238E27FC236}">
                  <a16:creationId xmlns:a16="http://schemas.microsoft.com/office/drawing/2014/main" id="{F0245AFC-561E-4807-B137-F21594ACD56E}"/>
                </a:ext>
              </a:extLst>
            </p:cNvPr>
            <p:cNvSpPr txBox="1"/>
            <p:nvPr/>
          </p:nvSpPr>
          <p:spPr>
            <a:xfrm>
              <a:off x="1822162" y="3793457"/>
              <a:ext cx="336631" cy="184666"/>
            </a:xfrm>
            <a:prstGeom prst="rect">
              <a:avLst/>
            </a:prstGeom>
            <a:noFill/>
          </p:spPr>
          <p:txBody>
            <a:bodyPr wrap="none" lIns="0" tIns="0" rIns="0" bIns="0" rtlCol="0" anchor="ctr">
              <a:spAutoFit/>
            </a:bodyPr>
            <a:lstStyle/>
            <a:p>
              <a:pPr marL="0" marR="0" lvl="0" indent="0" algn="ctr" defTabSz="914126"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Arial"/>
                </a:rPr>
                <a:t>p=ns</a:t>
              </a:r>
            </a:p>
          </p:txBody>
        </p:sp>
        <p:sp>
          <p:nvSpPr>
            <p:cNvPr id="96" name="Rectangle 18">
              <a:extLst>
                <a:ext uri="{FF2B5EF4-FFF2-40B4-BE49-F238E27FC236}">
                  <a16:creationId xmlns:a16="http://schemas.microsoft.com/office/drawing/2014/main" id="{BD73BE73-A878-4305-9594-CC62C7797183}"/>
                </a:ext>
              </a:extLst>
            </p:cNvPr>
            <p:cNvSpPr/>
            <p:nvPr/>
          </p:nvSpPr>
          <p:spPr bwMode="auto">
            <a:xfrm rot="16200000">
              <a:off x="1967618" y="3805668"/>
              <a:ext cx="45719" cy="457200"/>
            </a:xfrm>
            <a:custGeom>
              <a:avLst/>
              <a:gdLst>
                <a:gd name="connsiteX0" fmla="*/ 0 w 335757"/>
                <a:gd name="connsiteY0" fmla="*/ 0 h 116380"/>
                <a:gd name="connsiteX1" fmla="*/ 335757 w 335757"/>
                <a:gd name="connsiteY1" fmla="*/ 0 h 116380"/>
                <a:gd name="connsiteX2" fmla="*/ 335757 w 335757"/>
                <a:gd name="connsiteY2" fmla="*/ 116380 h 116380"/>
                <a:gd name="connsiteX3" fmla="*/ 0 w 335757"/>
                <a:gd name="connsiteY3" fmla="*/ 116380 h 116380"/>
                <a:gd name="connsiteX4" fmla="*/ 0 w 335757"/>
                <a:gd name="connsiteY4" fmla="*/ 0 h 116380"/>
                <a:gd name="connsiteX0" fmla="*/ 1543 w 337300"/>
                <a:gd name="connsiteY0" fmla="*/ 0 h 116380"/>
                <a:gd name="connsiteX1" fmla="*/ 337300 w 337300"/>
                <a:gd name="connsiteY1" fmla="*/ 0 h 116380"/>
                <a:gd name="connsiteX2" fmla="*/ 337300 w 337300"/>
                <a:gd name="connsiteY2" fmla="*/ 116380 h 116380"/>
                <a:gd name="connsiteX3" fmla="*/ 1543 w 337300"/>
                <a:gd name="connsiteY3" fmla="*/ 116380 h 116380"/>
                <a:gd name="connsiteX4" fmla="*/ 0 w 337300"/>
                <a:gd name="connsiteY4" fmla="*/ 50006 h 116380"/>
                <a:gd name="connsiteX5" fmla="*/ 1543 w 337300"/>
                <a:gd name="connsiteY5" fmla="*/ 0 h 116380"/>
                <a:gd name="connsiteX0" fmla="*/ 0 w 337300"/>
                <a:gd name="connsiteY0" fmla="*/ 50006 h 141446"/>
                <a:gd name="connsiteX1" fmla="*/ 1543 w 337300"/>
                <a:gd name="connsiteY1" fmla="*/ 0 h 141446"/>
                <a:gd name="connsiteX2" fmla="*/ 337300 w 337300"/>
                <a:gd name="connsiteY2" fmla="*/ 0 h 141446"/>
                <a:gd name="connsiteX3" fmla="*/ 337300 w 337300"/>
                <a:gd name="connsiteY3" fmla="*/ 116380 h 141446"/>
                <a:gd name="connsiteX4" fmla="*/ 1543 w 337300"/>
                <a:gd name="connsiteY4" fmla="*/ 116380 h 141446"/>
                <a:gd name="connsiteX5" fmla="*/ 91440 w 337300"/>
                <a:gd name="connsiteY5" fmla="*/ 141446 h 141446"/>
                <a:gd name="connsiteX0" fmla="*/ 0 w 337300"/>
                <a:gd name="connsiteY0" fmla="*/ 50006 h 116380"/>
                <a:gd name="connsiteX1" fmla="*/ 1543 w 337300"/>
                <a:gd name="connsiteY1" fmla="*/ 0 h 116380"/>
                <a:gd name="connsiteX2" fmla="*/ 337300 w 337300"/>
                <a:gd name="connsiteY2" fmla="*/ 0 h 116380"/>
                <a:gd name="connsiteX3" fmla="*/ 337300 w 337300"/>
                <a:gd name="connsiteY3" fmla="*/ 116380 h 116380"/>
                <a:gd name="connsiteX4" fmla="*/ 1543 w 337300"/>
                <a:gd name="connsiteY4" fmla="*/ 116380 h 116380"/>
                <a:gd name="connsiteX0" fmla="*/ 0 w 335757"/>
                <a:gd name="connsiteY0" fmla="*/ 0 h 116380"/>
                <a:gd name="connsiteX1" fmla="*/ 335757 w 335757"/>
                <a:gd name="connsiteY1" fmla="*/ 0 h 116380"/>
                <a:gd name="connsiteX2" fmla="*/ 335757 w 335757"/>
                <a:gd name="connsiteY2" fmla="*/ 116380 h 116380"/>
                <a:gd name="connsiteX3" fmla="*/ 0 w 335757"/>
                <a:gd name="connsiteY3" fmla="*/ 116380 h 116380"/>
              </a:gdLst>
              <a:ahLst/>
              <a:cxnLst>
                <a:cxn ang="0">
                  <a:pos x="connsiteX0" y="connsiteY0"/>
                </a:cxn>
                <a:cxn ang="0">
                  <a:pos x="connsiteX1" y="connsiteY1"/>
                </a:cxn>
                <a:cxn ang="0">
                  <a:pos x="connsiteX2" y="connsiteY2"/>
                </a:cxn>
                <a:cxn ang="0">
                  <a:pos x="connsiteX3" y="connsiteY3"/>
                </a:cxn>
              </a:cxnLst>
              <a:rect l="l" t="t" r="r" b="b"/>
              <a:pathLst>
                <a:path w="335757" h="116380">
                  <a:moveTo>
                    <a:pt x="0" y="0"/>
                  </a:moveTo>
                  <a:lnTo>
                    <a:pt x="335757" y="0"/>
                  </a:lnTo>
                  <a:lnTo>
                    <a:pt x="335757" y="116380"/>
                  </a:lnTo>
                  <a:lnTo>
                    <a:pt x="0" y="116380"/>
                  </a:lnTo>
                </a:path>
              </a:pathLst>
            </a:custGeom>
            <a:noFill/>
            <a:ln w="9525" cap="flat" cmpd="sng" algn="ctr">
              <a:solidFill>
                <a:sysClr val="windowText" lastClr="000000"/>
              </a:solidFill>
              <a:prstDash val="solid"/>
              <a:round/>
              <a:headEnd type="none" w="med" len="med"/>
              <a:tailEnd type="none" w="med" len="med"/>
            </a:ln>
            <a:effectLst/>
          </p:spPr>
          <p:txBody>
            <a:bodyPr vert="horz" wrap="square" lIns="91416" tIns="45708" rIns="91416" bIns="45708" numCol="1" rtlCol="0" anchor="t" anchorCtr="0" compatLnSpc="1">
              <a:prstTxWarp prst="textNoShape">
                <a:avLst/>
              </a:prstTxWarp>
              <a:noAutofit/>
            </a:bodyPr>
            <a:lstStyle/>
            <a:p>
              <a:pPr marL="0" marR="0" lvl="0" indent="0" defTabSz="914126" eaLnBrk="1" fontAlgn="base" latinLnBrk="0" hangingPunct="1">
                <a:lnSpc>
                  <a:spcPct val="100000"/>
                </a:lnSpc>
                <a:spcBef>
                  <a:spcPct val="0"/>
                </a:spcBef>
                <a:spcAft>
                  <a:spcPct val="25000"/>
                </a:spcAft>
                <a:buClrTx/>
                <a:buSzTx/>
                <a:buFontTx/>
                <a:buNone/>
                <a:tabLst/>
                <a:defRPr/>
              </a:pPr>
              <a:endParaRPr kumimoji="0" lang="en-US" sz="1200" b="0" i="0" u="none" strike="noStrike" kern="0" cap="none" spc="0" normalizeH="0" baseline="0" noProof="0">
                <a:ln>
                  <a:noFill/>
                </a:ln>
                <a:solidFill>
                  <a:prstClr val="black"/>
                </a:solidFill>
                <a:effectLst/>
                <a:uLnTx/>
                <a:uFillTx/>
                <a:latin typeface="Arial" charset="0"/>
              </a:endParaRPr>
            </a:p>
          </p:txBody>
        </p:sp>
      </p:grpSp>
      <p:graphicFrame>
        <p:nvGraphicFramePr>
          <p:cNvPr id="110" name="Content Placeholder 8">
            <a:extLst>
              <a:ext uri="{FF2B5EF4-FFF2-40B4-BE49-F238E27FC236}">
                <a16:creationId xmlns:a16="http://schemas.microsoft.com/office/drawing/2014/main" id="{47D4F6F9-8F7C-4D5E-AAF9-CEA93D195906}"/>
              </a:ext>
            </a:extLst>
          </p:cNvPr>
          <p:cNvGraphicFramePr>
            <a:graphicFrameLocks/>
          </p:cNvGraphicFramePr>
          <p:nvPr/>
        </p:nvGraphicFramePr>
        <p:xfrm>
          <a:off x="4891877" y="2178011"/>
          <a:ext cx="3462550" cy="2506809"/>
        </p:xfrm>
        <a:graphic>
          <a:graphicData uri="http://schemas.openxmlformats.org/drawingml/2006/chart">
            <c:chart xmlns:c="http://schemas.openxmlformats.org/drawingml/2006/chart" xmlns:r="http://schemas.openxmlformats.org/officeDocument/2006/relationships" r:id="rId4"/>
          </a:graphicData>
        </a:graphic>
      </p:graphicFrame>
      <p:sp>
        <p:nvSpPr>
          <p:cNvPr id="111" name="TextBox 38">
            <a:extLst>
              <a:ext uri="{FF2B5EF4-FFF2-40B4-BE49-F238E27FC236}">
                <a16:creationId xmlns:a16="http://schemas.microsoft.com/office/drawing/2014/main" id="{888C0A8F-21BB-477B-A153-28D6282D980D}"/>
              </a:ext>
            </a:extLst>
          </p:cNvPr>
          <p:cNvSpPr txBox="1"/>
          <p:nvPr/>
        </p:nvSpPr>
        <p:spPr>
          <a:xfrm>
            <a:off x="5908735" y="4671922"/>
            <a:ext cx="211541" cy="307697"/>
          </a:xfrm>
          <a:prstGeom prst="rect">
            <a:avLst/>
          </a:prstGeom>
          <a:noFill/>
        </p:spPr>
        <p:txBody>
          <a:bodyPr wrap="none" lIns="0" tIns="0" rIns="0" bIns="0" rtlCol="0" anchor="ctr">
            <a:spAutoFit/>
          </a:bodyPr>
          <a:lstStyle/>
          <a:p>
            <a:pPr algn="ctr" defTabSz="914126">
              <a:defRPr/>
            </a:pPr>
            <a:r>
              <a:rPr lang="en-US" sz="1000" u="sng">
                <a:solidFill>
                  <a:prstClr val="black"/>
                </a:solidFill>
                <a:latin typeface="Arial"/>
              </a:rPr>
              <a:t> 28 </a:t>
            </a:r>
          </a:p>
          <a:p>
            <a:pPr algn="ctr" defTabSz="914126">
              <a:defRPr/>
            </a:pPr>
            <a:r>
              <a:rPr lang="en-US" sz="1000">
                <a:solidFill>
                  <a:prstClr val="black"/>
                </a:solidFill>
                <a:latin typeface="Arial"/>
              </a:rPr>
              <a:t>279</a:t>
            </a:r>
          </a:p>
        </p:txBody>
      </p:sp>
      <p:sp>
        <p:nvSpPr>
          <p:cNvPr id="112" name="TextBox 39">
            <a:extLst>
              <a:ext uri="{FF2B5EF4-FFF2-40B4-BE49-F238E27FC236}">
                <a16:creationId xmlns:a16="http://schemas.microsoft.com/office/drawing/2014/main" id="{E04BAD99-E6A1-48FB-9FF0-A443956A2758}"/>
              </a:ext>
            </a:extLst>
          </p:cNvPr>
          <p:cNvSpPr txBox="1"/>
          <p:nvPr/>
        </p:nvSpPr>
        <p:spPr>
          <a:xfrm>
            <a:off x="6267701" y="4672325"/>
            <a:ext cx="211541" cy="307697"/>
          </a:xfrm>
          <a:prstGeom prst="rect">
            <a:avLst/>
          </a:prstGeom>
          <a:noFill/>
        </p:spPr>
        <p:txBody>
          <a:bodyPr wrap="none" lIns="0" tIns="0" rIns="0" bIns="0" rtlCol="0" anchor="ctr">
            <a:spAutoFit/>
          </a:bodyPr>
          <a:lstStyle/>
          <a:p>
            <a:pPr algn="ctr" defTabSz="914126">
              <a:defRPr/>
            </a:pPr>
            <a:r>
              <a:rPr lang="en-US" sz="1000" u="sng">
                <a:solidFill>
                  <a:prstClr val="black"/>
                </a:solidFill>
                <a:latin typeface="Arial"/>
              </a:rPr>
              <a:t> 19 </a:t>
            </a:r>
          </a:p>
          <a:p>
            <a:pPr algn="ctr" defTabSz="914126">
              <a:defRPr/>
            </a:pPr>
            <a:r>
              <a:rPr lang="en-US" sz="1000">
                <a:solidFill>
                  <a:prstClr val="black"/>
                </a:solidFill>
                <a:latin typeface="Arial"/>
              </a:rPr>
              <a:t>274</a:t>
            </a:r>
          </a:p>
        </p:txBody>
      </p:sp>
      <p:sp>
        <p:nvSpPr>
          <p:cNvPr id="113" name="TextBox 40">
            <a:extLst>
              <a:ext uri="{FF2B5EF4-FFF2-40B4-BE49-F238E27FC236}">
                <a16:creationId xmlns:a16="http://schemas.microsoft.com/office/drawing/2014/main" id="{E41935CA-7B03-47B1-94FD-FAAC75E60C64}"/>
              </a:ext>
            </a:extLst>
          </p:cNvPr>
          <p:cNvSpPr txBox="1"/>
          <p:nvPr/>
        </p:nvSpPr>
        <p:spPr>
          <a:xfrm>
            <a:off x="5636357" y="4761743"/>
            <a:ext cx="145836" cy="153848"/>
          </a:xfrm>
          <a:prstGeom prst="rect">
            <a:avLst/>
          </a:prstGeom>
          <a:noFill/>
        </p:spPr>
        <p:txBody>
          <a:bodyPr wrap="none" lIns="0" tIns="0" rIns="0" bIns="0" rtlCol="0" anchor="ctr">
            <a:spAutoFit/>
          </a:bodyPr>
          <a:lstStyle/>
          <a:p>
            <a:pPr defTabSz="914126">
              <a:defRPr/>
            </a:pPr>
            <a:r>
              <a:rPr lang="en-US" sz="1000">
                <a:solidFill>
                  <a:prstClr val="black"/>
                </a:solidFill>
                <a:latin typeface="Arial"/>
              </a:rPr>
              <a:t>n=</a:t>
            </a:r>
          </a:p>
        </p:txBody>
      </p:sp>
      <p:sp>
        <p:nvSpPr>
          <p:cNvPr id="114" name="TextBox 41">
            <a:extLst>
              <a:ext uri="{FF2B5EF4-FFF2-40B4-BE49-F238E27FC236}">
                <a16:creationId xmlns:a16="http://schemas.microsoft.com/office/drawing/2014/main" id="{7829B280-FFEF-4BED-9936-A805CBE39C97}"/>
              </a:ext>
            </a:extLst>
          </p:cNvPr>
          <p:cNvSpPr txBox="1"/>
          <p:nvPr/>
        </p:nvSpPr>
        <p:spPr>
          <a:xfrm>
            <a:off x="7222847" y="4690959"/>
            <a:ext cx="211541" cy="307697"/>
          </a:xfrm>
          <a:prstGeom prst="rect">
            <a:avLst/>
          </a:prstGeom>
          <a:noFill/>
        </p:spPr>
        <p:txBody>
          <a:bodyPr wrap="none" lIns="0" tIns="0" rIns="0" bIns="0" rtlCol="0" anchor="ctr">
            <a:spAutoFit/>
          </a:bodyPr>
          <a:lstStyle/>
          <a:p>
            <a:pPr algn="ctr" defTabSz="914126">
              <a:defRPr/>
            </a:pPr>
            <a:r>
              <a:rPr lang="en-US" sz="1000" u="sng">
                <a:solidFill>
                  <a:prstClr val="black"/>
                </a:solidFill>
                <a:latin typeface="Arial"/>
              </a:rPr>
              <a:t> 15 </a:t>
            </a:r>
          </a:p>
          <a:p>
            <a:pPr algn="ctr" defTabSz="914126">
              <a:defRPr/>
            </a:pPr>
            <a:r>
              <a:rPr lang="en-US" sz="1000">
                <a:solidFill>
                  <a:prstClr val="black"/>
                </a:solidFill>
                <a:latin typeface="Arial"/>
              </a:rPr>
              <a:t>257</a:t>
            </a:r>
          </a:p>
        </p:txBody>
      </p:sp>
      <p:sp>
        <p:nvSpPr>
          <p:cNvPr id="115" name="TextBox 42">
            <a:extLst>
              <a:ext uri="{FF2B5EF4-FFF2-40B4-BE49-F238E27FC236}">
                <a16:creationId xmlns:a16="http://schemas.microsoft.com/office/drawing/2014/main" id="{0C1EB586-3C4F-4259-B812-4F0BE0210485}"/>
              </a:ext>
            </a:extLst>
          </p:cNvPr>
          <p:cNvSpPr txBox="1"/>
          <p:nvPr/>
        </p:nvSpPr>
        <p:spPr>
          <a:xfrm>
            <a:off x="7581097" y="4690959"/>
            <a:ext cx="211541" cy="307697"/>
          </a:xfrm>
          <a:prstGeom prst="rect">
            <a:avLst/>
          </a:prstGeom>
          <a:noFill/>
        </p:spPr>
        <p:txBody>
          <a:bodyPr wrap="none" lIns="0" tIns="0" rIns="0" bIns="0" rtlCol="0" anchor="ctr">
            <a:spAutoFit/>
          </a:bodyPr>
          <a:lstStyle/>
          <a:p>
            <a:pPr algn="ctr" defTabSz="914126">
              <a:defRPr/>
            </a:pPr>
            <a:r>
              <a:rPr lang="en-US" sz="1000" u="sng">
                <a:solidFill>
                  <a:prstClr val="black"/>
                </a:solidFill>
                <a:latin typeface="Arial"/>
              </a:rPr>
              <a:t> 17 </a:t>
            </a:r>
          </a:p>
          <a:p>
            <a:pPr algn="ctr" defTabSz="914126">
              <a:defRPr/>
            </a:pPr>
            <a:r>
              <a:rPr lang="en-US" sz="1000">
                <a:solidFill>
                  <a:prstClr val="black"/>
                </a:solidFill>
                <a:latin typeface="Arial"/>
              </a:rPr>
              <a:t>263</a:t>
            </a:r>
          </a:p>
        </p:txBody>
      </p:sp>
      <p:grpSp>
        <p:nvGrpSpPr>
          <p:cNvPr id="116" name="Group 43">
            <a:extLst>
              <a:ext uri="{FF2B5EF4-FFF2-40B4-BE49-F238E27FC236}">
                <a16:creationId xmlns:a16="http://schemas.microsoft.com/office/drawing/2014/main" id="{1F2A2DEF-75E8-4AD9-9307-05E044F8F16C}"/>
              </a:ext>
            </a:extLst>
          </p:cNvPr>
          <p:cNvGrpSpPr/>
          <p:nvPr/>
        </p:nvGrpSpPr>
        <p:grpSpPr>
          <a:xfrm>
            <a:off x="5962821" y="3167814"/>
            <a:ext cx="457081" cy="263601"/>
            <a:chOff x="1761878" y="3793457"/>
            <a:chExt cx="457200" cy="263670"/>
          </a:xfrm>
        </p:grpSpPr>
        <p:sp>
          <p:nvSpPr>
            <p:cNvPr id="117" name="TextBox 44">
              <a:extLst>
                <a:ext uri="{FF2B5EF4-FFF2-40B4-BE49-F238E27FC236}">
                  <a16:creationId xmlns:a16="http://schemas.microsoft.com/office/drawing/2014/main" id="{40FC8525-87FC-4A35-9769-9168267DDE18}"/>
                </a:ext>
              </a:extLst>
            </p:cNvPr>
            <p:cNvSpPr txBox="1"/>
            <p:nvPr/>
          </p:nvSpPr>
          <p:spPr>
            <a:xfrm>
              <a:off x="1822162" y="3793457"/>
              <a:ext cx="336631" cy="184666"/>
            </a:xfrm>
            <a:prstGeom prst="rect">
              <a:avLst/>
            </a:prstGeom>
            <a:noFill/>
          </p:spPr>
          <p:txBody>
            <a:bodyPr wrap="none" lIns="0" tIns="0" rIns="0" bIns="0" rtlCol="0" anchor="ctr">
              <a:spAutoFit/>
            </a:bodyPr>
            <a:lstStyle/>
            <a:p>
              <a:pPr marL="0" marR="0" lvl="0" indent="0" algn="ctr" defTabSz="914126"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Arial"/>
                </a:rPr>
                <a:t>p=ns</a:t>
              </a:r>
            </a:p>
          </p:txBody>
        </p:sp>
        <p:sp>
          <p:nvSpPr>
            <p:cNvPr id="118" name="Rectangle 18">
              <a:extLst>
                <a:ext uri="{FF2B5EF4-FFF2-40B4-BE49-F238E27FC236}">
                  <a16:creationId xmlns:a16="http://schemas.microsoft.com/office/drawing/2014/main" id="{7B850EF7-538A-40C2-8DFF-C76C860C3F2C}"/>
                </a:ext>
              </a:extLst>
            </p:cNvPr>
            <p:cNvSpPr/>
            <p:nvPr/>
          </p:nvSpPr>
          <p:spPr bwMode="auto">
            <a:xfrm rot="16200000">
              <a:off x="1967618" y="3805668"/>
              <a:ext cx="45719" cy="457200"/>
            </a:xfrm>
            <a:custGeom>
              <a:avLst/>
              <a:gdLst>
                <a:gd name="connsiteX0" fmla="*/ 0 w 335757"/>
                <a:gd name="connsiteY0" fmla="*/ 0 h 116380"/>
                <a:gd name="connsiteX1" fmla="*/ 335757 w 335757"/>
                <a:gd name="connsiteY1" fmla="*/ 0 h 116380"/>
                <a:gd name="connsiteX2" fmla="*/ 335757 w 335757"/>
                <a:gd name="connsiteY2" fmla="*/ 116380 h 116380"/>
                <a:gd name="connsiteX3" fmla="*/ 0 w 335757"/>
                <a:gd name="connsiteY3" fmla="*/ 116380 h 116380"/>
                <a:gd name="connsiteX4" fmla="*/ 0 w 335757"/>
                <a:gd name="connsiteY4" fmla="*/ 0 h 116380"/>
                <a:gd name="connsiteX0" fmla="*/ 1543 w 337300"/>
                <a:gd name="connsiteY0" fmla="*/ 0 h 116380"/>
                <a:gd name="connsiteX1" fmla="*/ 337300 w 337300"/>
                <a:gd name="connsiteY1" fmla="*/ 0 h 116380"/>
                <a:gd name="connsiteX2" fmla="*/ 337300 w 337300"/>
                <a:gd name="connsiteY2" fmla="*/ 116380 h 116380"/>
                <a:gd name="connsiteX3" fmla="*/ 1543 w 337300"/>
                <a:gd name="connsiteY3" fmla="*/ 116380 h 116380"/>
                <a:gd name="connsiteX4" fmla="*/ 0 w 337300"/>
                <a:gd name="connsiteY4" fmla="*/ 50006 h 116380"/>
                <a:gd name="connsiteX5" fmla="*/ 1543 w 337300"/>
                <a:gd name="connsiteY5" fmla="*/ 0 h 116380"/>
                <a:gd name="connsiteX0" fmla="*/ 0 w 337300"/>
                <a:gd name="connsiteY0" fmla="*/ 50006 h 141446"/>
                <a:gd name="connsiteX1" fmla="*/ 1543 w 337300"/>
                <a:gd name="connsiteY1" fmla="*/ 0 h 141446"/>
                <a:gd name="connsiteX2" fmla="*/ 337300 w 337300"/>
                <a:gd name="connsiteY2" fmla="*/ 0 h 141446"/>
                <a:gd name="connsiteX3" fmla="*/ 337300 w 337300"/>
                <a:gd name="connsiteY3" fmla="*/ 116380 h 141446"/>
                <a:gd name="connsiteX4" fmla="*/ 1543 w 337300"/>
                <a:gd name="connsiteY4" fmla="*/ 116380 h 141446"/>
                <a:gd name="connsiteX5" fmla="*/ 91440 w 337300"/>
                <a:gd name="connsiteY5" fmla="*/ 141446 h 141446"/>
                <a:gd name="connsiteX0" fmla="*/ 0 w 337300"/>
                <a:gd name="connsiteY0" fmla="*/ 50006 h 116380"/>
                <a:gd name="connsiteX1" fmla="*/ 1543 w 337300"/>
                <a:gd name="connsiteY1" fmla="*/ 0 h 116380"/>
                <a:gd name="connsiteX2" fmla="*/ 337300 w 337300"/>
                <a:gd name="connsiteY2" fmla="*/ 0 h 116380"/>
                <a:gd name="connsiteX3" fmla="*/ 337300 w 337300"/>
                <a:gd name="connsiteY3" fmla="*/ 116380 h 116380"/>
                <a:gd name="connsiteX4" fmla="*/ 1543 w 337300"/>
                <a:gd name="connsiteY4" fmla="*/ 116380 h 116380"/>
                <a:gd name="connsiteX0" fmla="*/ 0 w 335757"/>
                <a:gd name="connsiteY0" fmla="*/ 0 h 116380"/>
                <a:gd name="connsiteX1" fmla="*/ 335757 w 335757"/>
                <a:gd name="connsiteY1" fmla="*/ 0 h 116380"/>
                <a:gd name="connsiteX2" fmla="*/ 335757 w 335757"/>
                <a:gd name="connsiteY2" fmla="*/ 116380 h 116380"/>
                <a:gd name="connsiteX3" fmla="*/ 0 w 335757"/>
                <a:gd name="connsiteY3" fmla="*/ 116380 h 116380"/>
              </a:gdLst>
              <a:ahLst/>
              <a:cxnLst>
                <a:cxn ang="0">
                  <a:pos x="connsiteX0" y="connsiteY0"/>
                </a:cxn>
                <a:cxn ang="0">
                  <a:pos x="connsiteX1" y="connsiteY1"/>
                </a:cxn>
                <a:cxn ang="0">
                  <a:pos x="connsiteX2" y="connsiteY2"/>
                </a:cxn>
                <a:cxn ang="0">
                  <a:pos x="connsiteX3" y="connsiteY3"/>
                </a:cxn>
              </a:cxnLst>
              <a:rect l="l" t="t" r="r" b="b"/>
              <a:pathLst>
                <a:path w="335757" h="116380">
                  <a:moveTo>
                    <a:pt x="0" y="0"/>
                  </a:moveTo>
                  <a:lnTo>
                    <a:pt x="335757" y="0"/>
                  </a:lnTo>
                  <a:lnTo>
                    <a:pt x="335757" y="116380"/>
                  </a:lnTo>
                  <a:lnTo>
                    <a:pt x="0" y="116380"/>
                  </a:lnTo>
                </a:path>
              </a:pathLst>
            </a:custGeom>
            <a:noFill/>
            <a:ln w="9525" cap="flat" cmpd="sng" algn="ctr">
              <a:solidFill>
                <a:sysClr val="windowText" lastClr="000000"/>
              </a:solidFill>
              <a:prstDash val="solid"/>
              <a:round/>
              <a:headEnd type="none" w="med" len="med"/>
              <a:tailEnd type="none" w="med" len="med"/>
            </a:ln>
            <a:effectLst/>
          </p:spPr>
          <p:txBody>
            <a:bodyPr vert="horz" wrap="square" lIns="91416" tIns="45708" rIns="91416" bIns="45708" numCol="1" rtlCol="0" anchor="t" anchorCtr="0" compatLnSpc="1">
              <a:prstTxWarp prst="textNoShape">
                <a:avLst/>
              </a:prstTxWarp>
              <a:noAutofit/>
            </a:bodyPr>
            <a:lstStyle/>
            <a:p>
              <a:pPr marL="0" marR="0" lvl="0" indent="0" defTabSz="914126" eaLnBrk="1" fontAlgn="base" latinLnBrk="0" hangingPunct="1">
                <a:lnSpc>
                  <a:spcPct val="100000"/>
                </a:lnSpc>
                <a:spcBef>
                  <a:spcPct val="0"/>
                </a:spcBef>
                <a:spcAft>
                  <a:spcPct val="25000"/>
                </a:spcAft>
                <a:buClrTx/>
                <a:buSzTx/>
                <a:buFontTx/>
                <a:buNone/>
                <a:tabLst/>
                <a:defRPr/>
              </a:pPr>
              <a:endParaRPr kumimoji="0" lang="en-US" sz="1200" b="0" i="0" u="none" strike="noStrike" kern="0" cap="none" spc="0" normalizeH="0" baseline="0" noProof="0">
                <a:ln>
                  <a:noFill/>
                </a:ln>
                <a:solidFill>
                  <a:prstClr val="black"/>
                </a:solidFill>
                <a:effectLst/>
                <a:uLnTx/>
                <a:uFillTx/>
                <a:latin typeface="Arial" charset="0"/>
              </a:endParaRPr>
            </a:p>
          </p:txBody>
        </p:sp>
      </p:grpSp>
      <p:grpSp>
        <p:nvGrpSpPr>
          <p:cNvPr id="119" name="Group 46">
            <a:extLst>
              <a:ext uri="{FF2B5EF4-FFF2-40B4-BE49-F238E27FC236}">
                <a16:creationId xmlns:a16="http://schemas.microsoft.com/office/drawing/2014/main" id="{B100B344-AE83-4349-B41D-421C134F553C}"/>
              </a:ext>
            </a:extLst>
          </p:cNvPr>
          <p:cNvGrpSpPr/>
          <p:nvPr/>
        </p:nvGrpSpPr>
        <p:grpSpPr>
          <a:xfrm>
            <a:off x="7268349" y="3124734"/>
            <a:ext cx="457081" cy="263601"/>
            <a:chOff x="1761878" y="3793457"/>
            <a:chExt cx="457200" cy="263670"/>
          </a:xfrm>
        </p:grpSpPr>
        <p:sp>
          <p:nvSpPr>
            <p:cNvPr id="120" name="TextBox 47">
              <a:extLst>
                <a:ext uri="{FF2B5EF4-FFF2-40B4-BE49-F238E27FC236}">
                  <a16:creationId xmlns:a16="http://schemas.microsoft.com/office/drawing/2014/main" id="{DE357C67-F3EB-4378-886E-1E6593A9A211}"/>
                </a:ext>
              </a:extLst>
            </p:cNvPr>
            <p:cNvSpPr txBox="1"/>
            <p:nvPr/>
          </p:nvSpPr>
          <p:spPr>
            <a:xfrm>
              <a:off x="1822162" y="3793457"/>
              <a:ext cx="336631" cy="184666"/>
            </a:xfrm>
            <a:prstGeom prst="rect">
              <a:avLst/>
            </a:prstGeom>
            <a:noFill/>
          </p:spPr>
          <p:txBody>
            <a:bodyPr wrap="none" lIns="0" tIns="0" rIns="0" bIns="0" rtlCol="0" anchor="ctr">
              <a:spAutoFit/>
            </a:bodyPr>
            <a:lstStyle/>
            <a:p>
              <a:pPr marL="0" marR="0" lvl="0" indent="0" algn="ctr" defTabSz="914126"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Arial"/>
                </a:rPr>
                <a:t>p=ns</a:t>
              </a:r>
            </a:p>
          </p:txBody>
        </p:sp>
        <p:sp>
          <p:nvSpPr>
            <p:cNvPr id="121" name="Rectangle 18">
              <a:extLst>
                <a:ext uri="{FF2B5EF4-FFF2-40B4-BE49-F238E27FC236}">
                  <a16:creationId xmlns:a16="http://schemas.microsoft.com/office/drawing/2014/main" id="{74B35C50-8B00-44C7-A76B-A151034B6AC4}"/>
                </a:ext>
              </a:extLst>
            </p:cNvPr>
            <p:cNvSpPr/>
            <p:nvPr/>
          </p:nvSpPr>
          <p:spPr bwMode="auto">
            <a:xfrm rot="16200000">
              <a:off x="1967618" y="3805668"/>
              <a:ext cx="45719" cy="457200"/>
            </a:xfrm>
            <a:custGeom>
              <a:avLst/>
              <a:gdLst>
                <a:gd name="connsiteX0" fmla="*/ 0 w 335757"/>
                <a:gd name="connsiteY0" fmla="*/ 0 h 116380"/>
                <a:gd name="connsiteX1" fmla="*/ 335757 w 335757"/>
                <a:gd name="connsiteY1" fmla="*/ 0 h 116380"/>
                <a:gd name="connsiteX2" fmla="*/ 335757 w 335757"/>
                <a:gd name="connsiteY2" fmla="*/ 116380 h 116380"/>
                <a:gd name="connsiteX3" fmla="*/ 0 w 335757"/>
                <a:gd name="connsiteY3" fmla="*/ 116380 h 116380"/>
                <a:gd name="connsiteX4" fmla="*/ 0 w 335757"/>
                <a:gd name="connsiteY4" fmla="*/ 0 h 116380"/>
                <a:gd name="connsiteX0" fmla="*/ 1543 w 337300"/>
                <a:gd name="connsiteY0" fmla="*/ 0 h 116380"/>
                <a:gd name="connsiteX1" fmla="*/ 337300 w 337300"/>
                <a:gd name="connsiteY1" fmla="*/ 0 h 116380"/>
                <a:gd name="connsiteX2" fmla="*/ 337300 w 337300"/>
                <a:gd name="connsiteY2" fmla="*/ 116380 h 116380"/>
                <a:gd name="connsiteX3" fmla="*/ 1543 w 337300"/>
                <a:gd name="connsiteY3" fmla="*/ 116380 h 116380"/>
                <a:gd name="connsiteX4" fmla="*/ 0 w 337300"/>
                <a:gd name="connsiteY4" fmla="*/ 50006 h 116380"/>
                <a:gd name="connsiteX5" fmla="*/ 1543 w 337300"/>
                <a:gd name="connsiteY5" fmla="*/ 0 h 116380"/>
                <a:gd name="connsiteX0" fmla="*/ 0 w 337300"/>
                <a:gd name="connsiteY0" fmla="*/ 50006 h 141446"/>
                <a:gd name="connsiteX1" fmla="*/ 1543 w 337300"/>
                <a:gd name="connsiteY1" fmla="*/ 0 h 141446"/>
                <a:gd name="connsiteX2" fmla="*/ 337300 w 337300"/>
                <a:gd name="connsiteY2" fmla="*/ 0 h 141446"/>
                <a:gd name="connsiteX3" fmla="*/ 337300 w 337300"/>
                <a:gd name="connsiteY3" fmla="*/ 116380 h 141446"/>
                <a:gd name="connsiteX4" fmla="*/ 1543 w 337300"/>
                <a:gd name="connsiteY4" fmla="*/ 116380 h 141446"/>
                <a:gd name="connsiteX5" fmla="*/ 91440 w 337300"/>
                <a:gd name="connsiteY5" fmla="*/ 141446 h 141446"/>
                <a:gd name="connsiteX0" fmla="*/ 0 w 337300"/>
                <a:gd name="connsiteY0" fmla="*/ 50006 h 116380"/>
                <a:gd name="connsiteX1" fmla="*/ 1543 w 337300"/>
                <a:gd name="connsiteY1" fmla="*/ 0 h 116380"/>
                <a:gd name="connsiteX2" fmla="*/ 337300 w 337300"/>
                <a:gd name="connsiteY2" fmla="*/ 0 h 116380"/>
                <a:gd name="connsiteX3" fmla="*/ 337300 w 337300"/>
                <a:gd name="connsiteY3" fmla="*/ 116380 h 116380"/>
                <a:gd name="connsiteX4" fmla="*/ 1543 w 337300"/>
                <a:gd name="connsiteY4" fmla="*/ 116380 h 116380"/>
                <a:gd name="connsiteX0" fmla="*/ 0 w 335757"/>
                <a:gd name="connsiteY0" fmla="*/ 0 h 116380"/>
                <a:gd name="connsiteX1" fmla="*/ 335757 w 335757"/>
                <a:gd name="connsiteY1" fmla="*/ 0 h 116380"/>
                <a:gd name="connsiteX2" fmla="*/ 335757 w 335757"/>
                <a:gd name="connsiteY2" fmla="*/ 116380 h 116380"/>
                <a:gd name="connsiteX3" fmla="*/ 0 w 335757"/>
                <a:gd name="connsiteY3" fmla="*/ 116380 h 116380"/>
              </a:gdLst>
              <a:ahLst/>
              <a:cxnLst>
                <a:cxn ang="0">
                  <a:pos x="connsiteX0" y="connsiteY0"/>
                </a:cxn>
                <a:cxn ang="0">
                  <a:pos x="connsiteX1" y="connsiteY1"/>
                </a:cxn>
                <a:cxn ang="0">
                  <a:pos x="connsiteX2" y="connsiteY2"/>
                </a:cxn>
                <a:cxn ang="0">
                  <a:pos x="connsiteX3" y="connsiteY3"/>
                </a:cxn>
              </a:cxnLst>
              <a:rect l="l" t="t" r="r" b="b"/>
              <a:pathLst>
                <a:path w="335757" h="116380">
                  <a:moveTo>
                    <a:pt x="0" y="0"/>
                  </a:moveTo>
                  <a:lnTo>
                    <a:pt x="335757" y="0"/>
                  </a:lnTo>
                  <a:lnTo>
                    <a:pt x="335757" y="116380"/>
                  </a:lnTo>
                  <a:lnTo>
                    <a:pt x="0" y="116380"/>
                  </a:lnTo>
                </a:path>
              </a:pathLst>
            </a:custGeom>
            <a:noFill/>
            <a:ln w="9525" cap="flat" cmpd="sng" algn="ctr">
              <a:solidFill>
                <a:sysClr val="windowText" lastClr="000000"/>
              </a:solidFill>
              <a:prstDash val="solid"/>
              <a:round/>
              <a:headEnd type="none" w="med" len="med"/>
              <a:tailEnd type="none" w="med" len="med"/>
            </a:ln>
            <a:effectLst/>
          </p:spPr>
          <p:txBody>
            <a:bodyPr vert="horz" wrap="square" lIns="91416" tIns="45708" rIns="91416" bIns="45708" numCol="1" rtlCol="0" anchor="t" anchorCtr="0" compatLnSpc="1">
              <a:prstTxWarp prst="textNoShape">
                <a:avLst/>
              </a:prstTxWarp>
              <a:noAutofit/>
            </a:bodyPr>
            <a:lstStyle/>
            <a:p>
              <a:pPr marL="0" marR="0" lvl="0" indent="0" defTabSz="914126" eaLnBrk="1" fontAlgn="base" latinLnBrk="0" hangingPunct="1">
                <a:lnSpc>
                  <a:spcPct val="100000"/>
                </a:lnSpc>
                <a:spcBef>
                  <a:spcPct val="0"/>
                </a:spcBef>
                <a:spcAft>
                  <a:spcPct val="25000"/>
                </a:spcAft>
                <a:buClrTx/>
                <a:buSzTx/>
                <a:buFontTx/>
                <a:buNone/>
                <a:tabLst/>
                <a:defRPr/>
              </a:pPr>
              <a:endParaRPr kumimoji="0" lang="en-US" sz="1200" b="0" i="0" u="none" strike="noStrike" kern="0" cap="none" spc="0" normalizeH="0" baseline="0" noProof="0">
                <a:ln>
                  <a:noFill/>
                </a:ln>
                <a:solidFill>
                  <a:prstClr val="black"/>
                </a:solidFill>
                <a:effectLst/>
                <a:uLnTx/>
                <a:uFillTx/>
                <a:latin typeface="Arial" charset="0"/>
              </a:endParaRPr>
            </a:p>
          </p:txBody>
        </p:sp>
      </p:grpSp>
      <p:sp>
        <p:nvSpPr>
          <p:cNvPr id="122" name="TextBox 56">
            <a:extLst>
              <a:ext uri="{FF2B5EF4-FFF2-40B4-BE49-F238E27FC236}">
                <a16:creationId xmlns:a16="http://schemas.microsoft.com/office/drawing/2014/main" id="{3778E841-C4D8-4D28-9BE7-7DCB71FDBB04}"/>
              </a:ext>
            </a:extLst>
          </p:cNvPr>
          <p:cNvSpPr txBox="1"/>
          <p:nvPr/>
        </p:nvSpPr>
        <p:spPr>
          <a:xfrm rot="16200000">
            <a:off x="3766117" y="3341771"/>
            <a:ext cx="2438336" cy="200003"/>
          </a:xfrm>
          <a:prstGeom prst="rect">
            <a:avLst/>
          </a:prstGeom>
          <a:solidFill>
            <a:sysClr val="window" lastClr="FFFFFF"/>
          </a:solidFill>
        </p:spPr>
        <p:txBody>
          <a:bodyPr wrap="square" lIns="0" tIns="0" rIns="0" bIns="0" rtlCol="0" anchor="ctr">
            <a:spAutoFit/>
          </a:bodyPr>
          <a:lstStyle/>
          <a:p>
            <a:pPr marL="0" marR="0" lvl="0" indent="0" algn="ctr" defTabSz="914126"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err="1">
                <a:ln>
                  <a:noFill/>
                </a:ln>
                <a:solidFill>
                  <a:prstClr val="black"/>
                </a:solidFill>
                <a:effectLst/>
                <a:uLnTx/>
                <a:uFillTx/>
              </a:rPr>
              <a:t>Participantes</a:t>
            </a:r>
            <a:r>
              <a:rPr kumimoji="0" lang="en-US" sz="1300" b="0" i="0" u="none" strike="noStrike" kern="0" cap="none" spc="0" normalizeH="0" baseline="0" noProof="0" dirty="0">
                <a:ln>
                  <a:noFill/>
                </a:ln>
                <a:solidFill>
                  <a:prstClr val="black"/>
                </a:solidFill>
                <a:effectLst/>
                <a:uLnTx/>
                <a:uFillTx/>
                <a:latin typeface="Arial"/>
              </a:rPr>
              <a:t>, %</a:t>
            </a:r>
          </a:p>
        </p:txBody>
      </p:sp>
      <p:sp>
        <p:nvSpPr>
          <p:cNvPr id="5" name="Rectangle 2">
            <a:extLst>
              <a:ext uri="{FF2B5EF4-FFF2-40B4-BE49-F238E27FC236}">
                <a16:creationId xmlns:a16="http://schemas.microsoft.com/office/drawing/2014/main" id="{F1F12C13-1535-401C-A937-835890396B41}"/>
              </a:ext>
            </a:extLst>
          </p:cNvPr>
          <p:cNvSpPr>
            <a:spLocks noChangeArrowheads="1"/>
          </p:cNvSpPr>
          <p:nvPr/>
        </p:nvSpPr>
        <p:spPr bwMode="auto">
          <a:xfrm>
            <a:off x="152400" y="219417"/>
            <a:ext cx="184731" cy="32316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pt-PT" altLang="pt-PT" sz="1800" b="0" i="0" u="none" strike="noStrike" cap="none" normalizeH="0" baseline="0" dirty="0">
              <a:ln>
                <a:noFill/>
              </a:ln>
              <a:solidFill>
                <a:schemeClr val="tx1"/>
              </a:solidFill>
              <a:effectLst/>
              <a:latin typeface="Arial" panose="020B0604020202020204" pitchFamily="34" charset="0"/>
            </a:endParaRPr>
          </a:p>
        </p:txBody>
      </p:sp>
      <p:pic>
        <p:nvPicPr>
          <p:cNvPr id="51" name="Graphic 50">
            <a:extLst>
              <a:ext uri="{FF2B5EF4-FFF2-40B4-BE49-F238E27FC236}">
                <a16:creationId xmlns:a16="http://schemas.microsoft.com/office/drawing/2014/main" id="{E980E9C0-6DE5-2A4B-820C-0A9D68CCDB34}"/>
              </a:ext>
            </a:extLst>
          </p:cNvPr>
          <p:cNvPicPr>
            <a:picLocks noChangeAspect="1"/>
          </p:cNvPicPr>
          <p:nvPr/>
        </p:nvPicPr>
        <p:blipFill rotWithShape="1">
          <a:blip r:embed="rId5" cstate="print">
            <a:alphaModFix amt="15000"/>
            <a:extLst>
              <a:ext uri="{28A0092B-C50C-407E-A947-70E740481C1C}">
                <a14:useLocalDpi xmlns:a14="http://schemas.microsoft.com/office/drawing/2010/main" val="0"/>
              </a:ext>
              <a:ext uri="{96DAC541-7B7A-43D3-8B79-37D633B846F1}">
                <asvg:svgBlip xmlns:asvg="http://schemas.microsoft.com/office/drawing/2016/SVG/main" r:embed="rId6"/>
              </a:ext>
            </a:extLst>
          </a:blip>
          <a:srcRect l="12229" t="17489" r="26029" b="30397"/>
          <a:stretch/>
        </p:blipFill>
        <p:spPr>
          <a:xfrm>
            <a:off x="10169179" y="4988166"/>
            <a:ext cx="956930" cy="876949"/>
          </a:xfrm>
          <a:prstGeom prst="rect">
            <a:avLst/>
          </a:prstGeom>
        </p:spPr>
      </p:pic>
    </p:spTree>
    <p:extLst>
      <p:ext uri="{BB962C8B-B14F-4D97-AF65-F5344CB8AC3E}">
        <p14:creationId xmlns:p14="http://schemas.microsoft.com/office/powerpoint/2010/main" val="12236792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34738FA4-7C57-431B-86AF-0022C35E2B5E}"/>
              </a:ext>
            </a:extLst>
          </p:cNvPr>
          <p:cNvSpPr>
            <a:spLocks noGrp="1"/>
          </p:cNvSpPr>
          <p:nvPr>
            <p:ph type="title" idx="4294967295"/>
          </p:nvPr>
        </p:nvSpPr>
        <p:spPr>
          <a:xfrm>
            <a:off x="703867" y="431014"/>
            <a:ext cx="9347318" cy="676275"/>
          </a:xfrm>
        </p:spPr>
        <p:txBody>
          <a:bodyPr>
            <a:noAutofit/>
          </a:bodyPr>
          <a:lstStyle/>
          <a:p>
            <a:pPr algn="ctr"/>
            <a:r>
              <a:rPr lang="en-US" sz="3400" b="1" dirty="0">
                <a:solidFill>
                  <a:srgbClr val="C00000"/>
                </a:solidFill>
                <a:latin typeface="+mn-lt"/>
              </a:rPr>
              <a:t>EFEITOS NO PESO E LÍPIDOS EM JEJUM DA MUDANÇA PARA DTG/3TC</a:t>
            </a:r>
          </a:p>
        </p:txBody>
      </p:sp>
      <p:sp>
        <p:nvSpPr>
          <p:cNvPr id="785" name="Text Placeholder 16">
            <a:extLst>
              <a:ext uri="{FF2B5EF4-FFF2-40B4-BE49-F238E27FC236}">
                <a16:creationId xmlns:a16="http://schemas.microsoft.com/office/drawing/2014/main" id="{8B974ADA-4B43-461F-ABA7-9370ED9F66F3}"/>
              </a:ext>
            </a:extLst>
          </p:cNvPr>
          <p:cNvSpPr txBox="1">
            <a:spLocks/>
          </p:cNvSpPr>
          <p:nvPr/>
        </p:nvSpPr>
        <p:spPr>
          <a:xfrm>
            <a:off x="283655" y="6540214"/>
            <a:ext cx="10581244" cy="183049"/>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a:solidFill>
                  <a:prstClr val="black"/>
                </a:solidFill>
              </a14:hiddenLine>
            </a:ext>
          </a:extLst>
        </p:spPr>
        <p:txBody>
          <a:bodyPr vert="horz" lIns="0" tIns="0" rIns="0" bIns="0" rtlCol="0" anchor="b">
            <a:noAutofit/>
          </a:bodyPr>
          <a:lstStyle>
            <a:lvl1pPr marL="0" indent="0" algn="l" defTabSz="914126" rtl="0" eaLnBrk="1" latinLnBrk="0" hangingPunct="1">
              <a:lnSpc>
                <a:spcPct val="90000"/>
              </a:lnSpc>
              <a:spcBef>
                <a:spcPts val="1200"/>
              </a:spcBef>
              <a:buClr>
                <a:schemeClr val="bg2">
                  <a:lumMod val="75000"/>
                </a:schemeClr>
              </a:buClr>
              <a:buSzPct val="90000"/>
              <a:buFont typeface="Wingdings" panose="05000000000000000000" pitchFamily="2" charset="2"/>
              <a:buNone/>
              <a:defRPr sz="800" kern="1200">
                <a:solidFill>
                  <a:schemeClr val="tx1"/>
                </a:solidFill>
                <a:latin typeface="+mn-lt"/>
                <a:ea typeface="+mn-ea"/>
                <a:cs typeface="+mn-cs"/>
              </a:defRPr>
            </a:lvl1pPr>
            <a:lvl2pPr marL="502769" indent="-228531" algn="l" defTabSz="914126" rtl="0" eaLnBrk="1" latinLnBrk="0" hangingPunct="1">
              <a:lnSpc>
                <a:spcPct val="90000"/>
              </a:lnSpc>
              <a:spcBef>
                <a:spcPts val="800"/>
              </a:spcBef>
              <a:buClr>
                <a:schemeClr val="bg2">
                  <a:lumMod val="75000"/>
                </a:schemeClr>
              </a:buClr>
              <a:buSzPct val="90000"/>
              <a:buFont typeface="Arial" panose="020B0604020202020204" pitchFamily="34" charset="0"/>
              <a:buChar char="–"/>
              <a:defRPr sz="1799" kern="1200">
                <a:solidFill>
                  <a:schemeClr val="tx1"/>
                </a:solidFill>
                <a:latin typeface="+mn-lt"/>
                <a:ea typeface="+mn-ea"/>
                <a:cs typeface="+mn-cs"/>
              </a:defRPr>
            </a:lvl2pPr>
            <a:lvl3pPr marL="731301" indent="-182825" algn="l" defTabSz="914126"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600" kern="1200">
                <a:solidFill>
                  <a:schemeClr val="tx1"/>
                </a:solidFill>
                <a:latin typeface="+mn-lt"/>
                <a:ea typeface="+mn-ea"/>
                <a:cs typeface="+mn-cs"/>
              </a:defRPr>
            </a:lvl3pPr>
            <a:lvl4pPr marL="959832" indent="-182825" algn="l" defTabSz="914126"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4pPr>
            <a:lvl5pPr marL="1188363" indent="-182825" algn="l" defTabSz="914126"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5pPr>
            <a:lvl6pPr marL="1416895" indent="-182825" algn="l" defTabSz="914126"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6pPr>
            <a:lvl7pPr marL="1645426" indent="-182825" algn="l" defTabSz="914126"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7pPr>
            <a:lvl8pPr marL="1873958" indent="-182825" algn="l" defTabSz="914126"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8pPr>
            <a:lvl9pPr marL="2102489" indent="-182825" algn="l" defTabSz="914126"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9pPr>
          </a:lstStyle>
          <a:p>
            <a:pPr marL="0" marR="0" lvl="0" indent="0" algn="l" defTabSz="914126" rtl="0" eaLnBrk="1" fontAlgn="auto" latinLnBrk="0" hangingPunct="1">
              <a:lnSpc>
                <a:spcPct val="90000"/>
              </a:lnSpc>
              <a:spcBef>
                <a:spcPts val="1200"/>
              </a:spcBef>
              <a:spcAft>
                <a:spcPts val="0"/>
              </a:spcAft>
              <a:buClr>
                <a:srgbClr val="E2E2E2">
                  <a:lumMod val="75000"/>
                </a:srgbClr>
              </a:buClr>
              <a:buSzPct val="90000"/>
              <a:buFont typeface="Wingdings" panose="05000000000000000000" pitchFamily="2" charset="2"/>
              <a:buNone/>
              <a:tabLst/>
              <a:defRPr/>
            </a:pPr>
            <a:r>
              <a:rPr kumimoji="0" lang="en-US" b="0" i="0" u="none" strike="noStrike" kern="1200" cap="none" spc="0" normalizeH="0" baseline="0" noProof="0" dirty="0" err="1">
                <a:ln>
                  <a:noFill/>
                </a:ln>
                <a:solidFill>
                  <a:schemeClr val="tx1">
                    <a:lumMod val="65000"/>
                    <a:lumOff val="35000"/>
                  </a:schemeClr>
                </a:solidFill>
                <a:effectLst/>
                <a:uLnTx/>
                <a:uFillTx/>
                <a:latin typeface="Calibri" panose="020F0502020204030204" pitchFamily="34" charset="0"/>
                <a:cs typeface="Calibri" panose="020F0502020204030204" pitchFamily="34" charset="0"/>
              </a:rPr>
              <a:t>Hagins</a:t>
            </a:r>
            <a:r>
              <a:rPr kumimoji="0" lang="en-US" b="0" i="0" u="none" strike="noStrike" kern="1200" cap="none" spc="0" normalizeH="0" baseline="0" noProof="0" dirty="0">
                <a:ln>
                  <a:noFill/>
                </a:ln>
                <a:solidFill>
                  <a:schemeClr val="tx1">
                    <a:lumMod val="65000"/>
                    <a:lumOff val="35000"/>
                  </a:schemeClr>
                </a:solidFill>
                <a:effectLst/>
                <a:uLnTx/>
                <a:uFillTx/>
                <a:latin typeface="Calibri" panose="020F0502020204030204" pitchFamily="34" charset="0"/>
                <a:cs typeface="Calibri" panose="020F0502020204030204" pitchFamily="34" charset="0"/>
              </a:rPr>
              <a:t> D, et al. CROI 2022, Poster 603</a:t>
            </a:r>
          </a:p>
        </p:txBody>
      </p:sp>
      <p:sp>
        <p:nvSpPr>
          <p:cNvPr id="786" name="AutoShape 5">
            <a:extLst>
              <a:ext uri="{FF2B5EF4-FFF2-40B4-BE49-F238E27FC236}">
                <a16:creationId xmlns:a16="http://schemas.microsoft.com/office/drawing/2014/main" id="{507B9F55-8976-4745-B433-23E89AA78B40}"/>
              </a:ext>
            </a:extLst>
          </p:cNvPr>
          <p:cNvSpPr>
            <a:spLocks noChangeArrowheads="1"/>
          </p:cNvSpPr>
          <p:nvPr/>
        </p:nvSpPr>
        <p:spPr bwMode="auto">
          <a:xfrm>
            <a:off x="4453340" y="1545694"/>
            <a:ext cx="5435997" cy="719626"/>
          </a:xfrm>
          <a:prstGeom prst="roundRect">
            <a:avLst>
              <a:gd name="adj" fmla="val 11228"/>
            </a:avLst>
          </a:prstGeom>
          <a:solidFill>
            <a:sysClr val="window" lastClr="FFFFFF">
              <a:lumMod val="95000"/>
            </a:sysClr>
          </a:solidFill>
          <a:ln w="3175">
            <a:noFill/>
            <a:round/>
            <a:headEnd/>
            <a:tailEnd/>
          </a:ln>
          <a:effectLst/>
        </p:spPr>
        <p:txBody>
          <a:bodyPr lIns="95975" tIns="0" rIns="71981" bIns="0" anchor="t"/>
          <a:lstStyle/>
          <a:p>
            <a:pPr marL="285664" marR="0" lvl="0" indent="-285664" defTabSz="1350649" eaLnBrk="1" fontAlgn="auto" latinLnBrk="0" hangingPunct="1">
              <a:lnSpc>
                <a:spcPct val="100000"/>
              </a:lnSpc>
              <a:spcBef>
                <a:spcPts val="0"/>
              </a:spcBef>
              <a:spcAft>
                <a:spcPts val="300"/>
              </a:spcAft>
              <a:buClrTx/>
              <a:buSzTx/>
              <a:buFont typeface="Arial" panose="020B0604020202020204" pitchFamily="34" charset="0"/>
              <a:buChar char="•"/>
              <a:tabLst/>
              <a:defRPr/>
            </a:pPr>
            <a:endParaRPr kumimoji="0" lang="en-US" sz="1100" b="0" i="0" u="none" strike="noStrike" kern="0" cap="none" spc="0" normalizeH="0" baseline="0" noProof="0" dirty="0">
              <a:ln>
                <a:noFill/>
              </a:ln>
              <a:solidFill>
                <a:prstClr val="black"/>
              </a:solidFill>
              <a:effectLst/>
              <a:uLnTx/>
              <a:uFillTx/>
              <a:cs typeface="Arial" pitchFamily="34" charset="0"/>
            </a:endParaRPr>
          </a:p>
        </p:txBody>
      </p:sp>
      <p:sp>
        <p:nvSpPr>
          <p:cNvPr id="787" name="TextBox 21">
            <a:extLst>
              <a:ext uri="{FF2B5EF4-FFF2-40B4-BE49-F238E27FC236}">
                <a16:creationId xmlns:a16="http://schemas.microsoft.com/office/drawing/2014/main" id="{BC65F6B5-B3FD-4CF7-9859-341D8A721C9E}"/>
              </a:ext>
            </a:extLst>
          </p:cNvPr>
          <p:cNvSpPr txBox="1"/>
          <p:nvPr/>
        </p:nvSpPr>
        <p:spPr>
          <a:xfrm>
            <a:off x="4543438" y="1577001"/>
            <a:ext cx="5146659" cy="623248"/>
          </a:xfrm>
          <a:prstGeom prst="rect">
            <a:avLst/>
          </a:prstGeom>
          <a:noFill/>
        </p:spPr>
        <p:txBody>
          <a:bodyPr wrap="square" lIns="0" tIns="0" rIns="0" bIns="0" rtlCol="0">
            <a:spAutoFit/>
          </a:bodyPr>
          <a:lstStyle/>
          <a:p>
            <a:pPr defTabSz="1350649">
              <a:spcAft>
                <a:spcPts val="300"/>
              </a:spcAft>
              <a:defRPr/>
            </a:pPr>
            <a:r>
              <a:rPr lang="en-US" sz="1400" b="1" kern="0" dirty="0" err="1">
                <a:solidFill>
                  <a:prstClr val="black"/>
                </a:solidFill>
                <a:cs typeface="Arial" pitchFamily="34" charset="0"/>
              </a:rPr>
              <a:t>Resultados</a:t>
            </a:r>
            <a:r>
              <a:rPr lang="en-US" sz="1400" b="1" kern="0" dirty="0">
                <a:solidFill>
                  <a:prstClr val="black"/>
                </a:solidFill>
                <a:cs typeface="Arial" pitchFamily="34" charset="0"/>
              </a:rPr>
              <a:t> (</a:t>
            </a:r>
            <a:r>
              <a:rPr lang="en-US" sz="1400" b="1" i="1" kern="0" dirty="0">
                <a:solidFill>
                  <a:prstClr val="black"/>
                </a:solidFill>
                <a:cs typeface="Arial" pitchFamily="34" charset="0"/>
              </a:rPr>
              <a:t>post hoc</a:t>
            </a:r>
            <a:r>
              <a:rPr lang="en-US" sz="1400" b="1" kern="0" dirty="0">
                <a:solidFill>
                  <a:prstClr val="black"/>
                </a:solidFill>
                <a:cs typeface="Arial" pitchFamily="34" charset="0"/>
              </a:rPr>
              <a:t>)</a:t>
            </a:r>
          </a:p>
          <a:p>
            <a:pPr defTabSz="1350649">
              <a:spcAft>
                <a:spcPts val="300"/>
              </a:spcAft>
              <a:defRPr/>
            </a:pPr>
            <a:r>
              <a:rPr lang="en-US" sz="1200" kern="0" dirty="0" err="1">
                <a:solidFill>
                  <a:prstClr val="black"/>
                </a:solidFill>
                <a:cs typeface="Arial" pitchFamily="34" charset="0"/>
              </a:rPr>
              <a:t>Alteração</a:t>
            </a:r>
            <a:r>
              <a:rPr lang="en-US" sz="1200" kern="0" dirty="0">
                <a:solidFill>
                  <a:prstClr val="black"/>
                </a:solidFill>
                <a:cs typeface="Arial" pitchFamily="34" charset="0"/>
              </a:rPr>
              <a:t> </a:t>
            </a:r>
            <a:r>
              <a:rPr lang="en-US" sz="1200" kern="0" dirty="0" err="1">
                <a:solidFill>
                  <a:prstClr val="black"/>
                </a:solidFill>
                <a:cs typeface="Arial" pitchFamily="34" charset="0"/>
              </a:rPr>
              <a:t>média</a:t>
            </a:r>
            <a:r>
              <a:rPr lang="en-US" sz="1200" kern="0" dirty="0">
                <a:solidFill>
                  <a:prstClr val="black"/>
                </a:solidFill>
                <a:cs typeface="Arial" pitchFamily="34" charset="0"/>
              </a:rPr>
              <a:t> da BL à </a:t>
            </a:r>
            <a:r>
              <a:rPr lang="en-US" sz="1200" kern="0" dirty="0" err="1">
                <a:solidFill>
                  <a:prstClr val="black"/>
                </a:solidFill>
                <a:cs typeface="Arial" pitchFamily="34" charset="0"/>
              </a:rPr>
              <a:t>semana</a:t>
            </a:r>
            <a:r>
              <a:rPr lang="en-US" sz="1200" kern="0" dirty="0">
                <a:solidFill>
                  <a:prstClr val="black"/>
                </a:solidFill>
                <a:cs typeface="Arial" pitchFamily="34" charset="0"/>
              </a:rPr>
              <a:t> 48 do peso, </a:t>
            </a:r>
            <a:r>
              <a:rPr lang="en-US" sz="1200" kern="0" dirty="0" err="1">
                <a:solidFill>
                  <a:prstClr val="black"/>
                </a:solidFill>
                <a:cs typeface="Arial" pitchFamily="34" charset="0"/>
              </a:rPr>
              <a:t>lípidos</a:t>
            </a:r>
            <a:r>
              <a:rPr lang="en-US" sz="1200" kern="0" dirty="0">
                <a:solidFill>
                  <a:prstClr val="black"/>
                </a:solidFill>
                <a:cs typeface="Arial" pitchFamily="34" charset="0"/>
              </a:rPr>
              <a:t> </a:t>
            </a:r>
            <a:r>
              <a:rPr lang="en-US" sz="1200" kern="0" dirty="0" err="1">
                <a:solidFill>
                  <a:prstClr val="black"/>
                </a:solidFill>
                <a:cs typeface="Arial" pitchFamily="34" charset="0"/>
              </a:rPr>
              <a:t>em</a:t>
            </a:r>
            <a:r>
              <a:rPr lang="en-US" sz="1200" kern="0" dirty="0">
                <a:solidFill>
                  <a:prstClr val="black"/>
                </a:solidFill>
                <a:cs typeface="Arial" pitchFamily="34" charset="0"/>
              </a:rPr>
              <a:t> </a:t>
            </a:r>
            <a:r>
              <a:rPr lang="en-US" sz="1200" kern="0" dirty="0" err="1">
                <a:solidFill>
                  <a:prstClr val="black"/>
                </a:solidFill>
                <a:cs typeface="Arial" pitchFamily="34" charset="0"/>
              </a:rPr>
              <a:t>jejum</a:t>
            </a:r>
            <a:r>
              <a:rPr lang="en-US" sz="1200" kern="0" dirty="0">
                <a:solidFill>
                  <a:prstClr val="black"/>
                </a:solidFill>
                <a:cs typeface="Arial" pitchFamily="34" charset="0"/>
              </a:rPr>
              <a:t>, </a:t>
            </a:r>
            <a:r>
              <a:rPr lang="en-US" sz="1200" kern="0" dirty="0" err="1">
                <a:solidFill>
                  <a:prstClr val="black"/>
                </a:solidFill>
                <a:cs typeface="Arial" pitchFamily="34" charset="0"/>
              </a:rPr>
              <a:t>resistência</a:t>
            </a:r>
            <a:r>
              <a:rPr lang="en-US" sz="1200" kern="0" dirty="0">
                <a:solidFill>
                  <a:prstClr val="black"/>
                </a:solidFill>
                <a:cs typeface="Arial" pitchFamily="34" charset="0"/>
              </a:rPr>
              <a:t> à </a:t>
            </a:r>
            <a:r>
              <a:rPr lang="en-US" sz="1200" kern="0" dirty="0" err="1">
                <a:solidFill>
                  <a:prstClr val="black"/>
                </a:solidFill>
                <a:cs typeface="Arial" pitchFamily="34" charset="0"/>
              </a:rPr>
              <a:t>insulina</a:t>
            </a:r>
            <a:r>
              <a:rPr lang="en-US" sz="1200" kern="0" dirty="0">
                <a:solidFill>
                  <a:prstClr val="black"/>
                </a:solidFill>
                <a:cs typeface="Arial" pitchFamily="34" charset="0"/>
              </a:rPr>
              <a:t> e fibrose </a:t>
            </a:r>
            <a:r>
              <a:rPr lang="en-US" sz="1200" kern="0" dirty="0" err="1">
                <a:solidFill>
                  <a:prstClr val="black"/>
                </a:solidFill>
                <a:cs typeface="Arial" pitchFamily="34" charset="0"/>
              </a:rPr>
              <a:t>hepática</a:t>
            </a:r>
            <a:r>
              <a:rPr lang="en-US" sz="1200" kern="0" dirty="0">
                <a:solidFill>
                  <a:prstClr val="black"/>
                </a:solidFill>
                <a:cs typeface="Arial" pitchFamily="34" charset="0"/>
              </a:rPr>
              <a:t>, por </a:t>
            </a:r>
            <a:r>
              <a:rPr lang="en-US" sz="1200" kern="0" dirty="0" err="1">
                <a:solidFill>
                  <a:prstClr val="black"/>
                </a:solidFill>
                <a:cs typeface="Arial" pitchFamily="34" charset="0"/>
              </a:rPr>
              <a:t>grupo</a:t>
            </a:r>
            <a:r>
              <a:rPr lang="en-US" sz="1200" kern="0" dirty="0">
                <a:solidFill>
                  <a:prstClr val="black"/>
                </a:solidFill>
                <a:cs typeface="Arial" pitchFamily="34" charset="0"/>
              </a:rPr>
              <a:t> de </a:t>
            </a:r>
            <a:r>
              <a:rPr lang="en-US" sz="1200" kern="0" dirty="0" err="1">
                <a:solidFill>
                  <a:prstClr val="black"/>
                </a:solidFill>
                <a:cs typeface="Arial" pitchFamily="34" charset="0"/>
              </a:rPr>
              <a:t>tratamento</a:t>
            </a:r>
            <a:r>
              <a:rPr lang="en-US" sz="1200" kern="0" dirty="0">
                <a:solidFill>
                  <a:prstClr val="black"/>
                </a:solidFill>
                <a:cs typeface="Arial" pitchFamily="34" charset="0"/>
              </a:rPr>
              <a:t> e </a:t>
            </a:r>
            <a:r>
              <a:rPr lang="en-US" sz="1200" kern="0" dirty="0" err="1">
                <a:solidFill>
                  <a:prstClr val="black"/>
                </a:solidFill>
                <a:cs typeface="Arial" pitchFamily="34" charset="0"/>
              </a:rPr>
              <a:t>uso</a:t>
            </a:r>
            <a:r>
              <a:rPr lang="en-US" sz="1200" kern="0" dirty="0">
                <a:solidFill>
                  <a:prstClr val="black"/>
                </a:solidFill>
                <a:cs typeface="Arial" pitchFamily="34" charset="0"/>
              </a:rPr>
              <a:t> de TAF </a:t>
            </a:r>
            <a:r>
              <a:rPr lang="en-US" sz="1200" kern="0" dirty="0" err="1">
                <a:solidFill>
                  <a:prstClr val="black"/>
                </a:solidFill>
                <a:cs typeface="Arial" pitchFamily="34" charset="0"/>
              </a:rPr>
              <a:t>ou</a:t>
            </a:r>
            <a:r>
              <a:rPr lang="en-US" sz="1200" kern="0" dirty="0">
                <a:solidFill>
                  <a:prstClr val="black"/>
                </a:solidFill>
                <a:cs typeface="Arial" pitchFamily="34" charset="0"/>
              </a:rPr>
              <a:t> TDF </a:t>
            </a:r>
            <a:r>
              <a:rPr lang="en-US" sz="1200" kern="0" dirty="0" err="1">
                <a:solidFill>
                  <a:prstClr val="black"/>
                </a:solidFill>
                <a:cs typeface="Arial" pitchFamily="34" charset="0"/>
              </a:rPr>
              <a:t>na</a:t>
            </a:r>
            <a:r>
              <a:rPr lang="en-US" sz="1200" kern="0" dirty="0">
                <a:solidFill>
                  <a:prstClr val="black"/>
                </a:solidFill>
                <a:cs typeface="Arial" pitchFamily="34" charset="0"/>
              </a:rPr>
              <a:t> BL</a:t>
            </a:r>
          </a:p>
        </p:txBody>
      </p:sp>
      <p:sp>
        <p:nvSpPr>
          <p:cNvPr id="788" name="AutoShape 5">
            <a:extLst>
              <a:ext uri="{FF2B5EF4-FFF2-40B4-BE49-F238E27FC236}">
                <a16:creationId xmlns:a16="http://schemas.microsoft.com/office/drawing/2014/main" id="{26DD0307-9A9E-4D42-899C-4E1EB0566EE4}"/>
              </a:ext>
            </a:extLst>
          </p:cNvPr>
          <p:cNvSpPr>
            <a:spLocks noChangeArrowheads="1"/>
          </p:cNvSpPr>
          <p:nvPr/>
        </p:nvSpPr>
        <p:spPr bwMode="auto">
          <a:xfrm>
            <a:off x="9973468" y="1545694"/>
            <a:ext cx="1880481" cy="723712"/>
          </a:xfrm>
          <a:prstGeom prst="roundRect">
            <a:avLst>
              <a:gd name="adj" fmla="val 11228"/>
            </a:avLst>
          </a:prstGeom>
          <a:solidFill>
            <a:sysClr val="window" lastClr="FFFFFF">
              <a:lumMod val="95000"/>
            </a:sysClr>
          </a:solidFill>
          <a:ln w="3175">
            <a:noFill/>
            <a:round/>
            <a:headEnd/>
            <a:tailEnd/>
          </a:ln>
          <a:effectLst/>
        </p:spPr>
        <p:txBody>
          <a:bodyPr lIns="95975" tIns="0" rIns="71981" bIns="0" anchor="t"/>
          <a:lstStyle/>
          <a:p>
            <a:pPr marL="285664" marR="0" lvl="0" indent="-285664" defTabSz="1350649" eaLnBrk="1" fontAlgn="auto" latinLnBrk="0" hangingPunct="1">
              <a:lnSpc>
                <a:spcPct val="100000"/>
              </a:lnSpc>
              <a:spcBef>
                <a:spcPts val="0"/>
              </a:spcBef>
              <a:spcAft>
                <a:spcPts val="300"/>
              </a:spcAft>
              <a:buClrTx/>
              <a:buSzTx/>
              <a:buFont typeface="Arial" panose="020B0604020202020204" pitchFamily="34" charset="0"/>
              <a:buChar char="•"/>
              <a:tabLst/>
              <a:defRPr/>
            </a:pPr>
            <a:endParaRPr kumimoji="0" lang="en-US" sz="1100" b="0" i="0" u="none" strike="noStrike" kern="0" cap="none" spc="0" normalizeH="0" baseline="0" noProof="0" dirty="0">
              <a:ln>
                <a:noFill/>
              </a:ln>
              <a:solidFill>
                <a:prstClr val="black"/>
              </a:solidFill>
              <a:effectLst/>
              <a:uLnTx/>
              <a:uFillTx/>
              <a:latin typeface="Arial" pitchFamily="34" charset="0"/>
              <a:cs typeface="Arial" pitchFamily="34" charset="0"/>
            </a:endParaRPr>
          </a:p>
        </p:txBody>
      </p:sp>
      <p:pic>
        <p:nvPicPr>
          <p:cNvPr id="789" name="Graphic 112">
            <a:extLst>
              <a:ext uri="{FF2B5EF4-FFF2-40B4-BE49-F238E27FC236}">
                <a16:creationId xmlns:a16="http://schemas.microsoft.com/office/drawing/2014/main" id="{F51696A3-0B15-42B2-9725-9672D53C1733}"/>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088854" y="1748325"/>
            <a:ext cx="318450" cy="318450"/>
          </a:xfrm>
          <a:prstGeom prst="rect">
            <a:avLst/>
          </a:prstGeom>
        </p:spPr>
      </p:pic>
      <p:sp>
        <p:nvSpPr>
          <p:cNvPr id="790" name="TextBox 113">
            <a:extLst>
              <a:ext uri="{FF2B5EF4-FFF2-40B4-BE49-F238E27FC236}">
                <a16:creationId xmlns:a16="http://schemas.microsoft.com/office/drawing/2014/main" id="{6CAB9194-61E2-4806-B165-64A8D054334F}"/>
              </a:ext>
            </a:extLst>
          </p:cNvPr>
          <p:cNvSpPr txBox="1"/>
          <p:nvPr/>
        </p:nvSpPr>
        <p:spPr>
          <a:xfrm>
            <a:off x="10479937" y="1815240"/>
            <a:ext cx="1223003" cy="215444"/>
          </a:xfrm>
          <a:prstGeom prst="rect">
            <a:avLst/>
          </a:prstGeom>
          <a:noFill/>
        </p:spPr>
        <p:txBody>
          <a:bodyPr wrap="square" lIns="0" tIns="0" rIns="0" bIns="0" rtlCol="0">
            <a:spAutoFit/>
          </a:bodyPr>
          <a:lstStyle/>
          <a:p>
            <a:pPr defTabSz="1350649">
              <a:spcAft>
                <a:spcPts val="300"/>
              </a:spcAft>
              <a:defRPr/>
            </a:pPr>
            <a:r>
              <a:rPr lang="en-US" sz="1400" kern="0" dirty="0">
                <a:solidFill>
                  <a:prstClr val="black"/>
                </a:solidFill>
                <a:cs typeface="Arial" pitchFamily="34" charset="0"/>
              </a:rPr>
              <a:t>2019-2021</a:t>
            </a:r>
            <a:endParaRPr lang="en-US" sz="1200" kern="0" dirty="0">
              <a:solidFill>
                <a:prstClr val="black"/>
              </a:solidFill>
              <a:cs typeface="Arial" pitchFamily="34" charset="0"/>
            </a:endParaRPr>
          </a:p>
        </p:txBody>
      </p:sp>
      <p:sp>
        <p:nvSpPr>
          <p:cNvPr id="791" name="AutoShape 5">
            <a:extLst>
              <a:ext uri="{FF2B5EF4-FFF2-40B4-BE49-F238E27FC236}">
                <a16:creationId xmlns:a16="http://schemas.microsoft.com/office/drawing/2014/main" id="{BE4873CC-794F-43E2-9526-869AD9E3EC6E}"/>
              </a:ext>
            </a:extLst>
          </p:cNvPr>
          <p:cNvSpPr>
            <a:spLocks noChangeArrowheads="1"/>
          </p:cNvSpPr>
          <p:nvPr/>
        </p:nvSpPr>
        <p:spPr bwMode="auto">
          <a:xfrm>
            <a:off x="299958" y="1545694"/>
            <a:ext cx="4138922" cy="726064"/>
          </a:xfrm>
          <a:prstGeom prst="roundRect">
            <a:avLst>
              <a:gd name="adj" fmla="val 11228"/>
            </a:avLst>
          </a:prstGeom>
          <a:solidFill>
            <a:sysClr val="window" lastClr="FFFFFF">
              <a:lumMod val="95000"/>
            </a:sysClr>
          </a:solidFill>
          <a:ln w="3175">
            <a:noFill/>
            <a:round/>
            <a:headEnd/>
            <a:tailEnd/>
          </a:ln>
          <a:effectLst/>
        </p:spPr>
        <p:txBody>
          <a:bodyPr lIns="95975" tIns="0" rIns="71981" bIns="0" anchor="t"/>
          <a:lstStyle/>
          <a:p>
            <a:pPr marL="285664" marR="0" lvl="0" indent="-285664" defTabSz="1350649" eaLnBrk="1" fontAlgn="auto" latinLnBrk="0" hangingPunct="1">
              <a:lnSpc>
                <a:spcPct val="100000"/>
              </a:lnSpc>
              <a:spcBef>
                <a:spcPts val="0"/>
              </a:spcBef>
              <a:spcAft>
                <a:spcPts val="300"/>
              </a:spcAft>
              <a:buClrTx/>
              <a:buSzTx/>
              <a:buFont typeface="Arial" panose="020B0604020202020204" pitchFamily="34" charset="0"/>
              <a:buChar char="•"/>
              <a:tabLst/>
              <a:defRPr/>
            </a:pPr>
            <a:endParaRPr kumimoji="0" lang="en-US" sz="1100" b="0" i="0" u="none" strike="noStrike" kern="0" cap="none" spc="0" normalizeH="0" baseline="0" noProof="0" dirty="0">
              <a:ln>
                <a:noFill/>
              </a:ln>
              <a:solidFill>
                <a:prstClr val="black"/>
              </a:solidFill>
              <a:effectLst/>
              <a:uLnTx/>
              <a:uFillTx/>
              <a:latin typeface="Arial" pitchFamily="34" charset="0"/>
              <a:cs typeface="Arial" pitchFamily="34" charset="0"/>
            </a:endParaRPr>
          </a:p>
        </p:txBody>
      </p:sp>
      <p:pic>
        <p:nvPicPr>
          <p:cNvPr id="792" name="Graphic 110">
            <a:extLst>
              <a:ext uri="{FF2B5EF4-FFF2-40B4-BE49-F238E27FC236}">
                <a16:creationId xmlns:a16="http://schemas.microsoft.com/office/drawing/2014/main" id="{C218CA09-51FE-4A27-9E7E-E9B51BB723DD}"/>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04700" y="1624458"/>
            <a:ext cx="398335" cy="418721"/>
          </a:xfrm>
          <a:prstGeom prst="rect">
            <a:avLst/>
          </a:prstGeom>
        </p:spPr>
      </p:pic>
      <p:sp>
        <p:nvSpPr>
          <p:cNvPr id="793" name="Rectangle 114">
            <a:extLst>
              <a:ext uri="{FF2B5EF4-FFF2-40B4-BE49-F238E27FC236}">
                <a16:creationId xmlns:a16="http://schemas.microsoft.com/office/drawing/2014/main" id="{705C1110-0A2D-4F4D-89BF-AF3FF3E1EE56}"/>
              </a:ext>
            </a:extLst>
          </p:cNvPr>
          <p:cNvSpPr/>
          <p:nvPr/>
        </p:nvSpPr>
        <p:spPr>
          <a:xfrm>
            <a:off x="1094451" y="1658421"/>
            <a:ext cx="1586267" cy="508765"/>
          </a:xfrm>
          <a:prstGeom prst="rect">
            <a:avLst/>
          </a:prstGeom>
          <a:solidFill>
            <a:srgbClr val="717074"/>
          </a:solidFill>
          <a:ln w="19050" cap="flat" cmpd="sng" algn="ctr">
            <a:noFill/>
            <a:prstDash val="solid"/>
            <a:miter lim="800000"/>
          </a:ln>
          <a:effectLst/>
        </p:spPr>
        <p:txBody>
          <a:bodyPr rtlCol="0" anchor="ctr"/>
          <a:lstStyle/>
          <a:p>
            <a:pPr marL="0" marR="0" lvl="0" indent="0" defTabSz="914126" eaLnBrk="1" fontAlgn="auto" latinLnBrk="0" hangingPunct="1">
              <a:lnSpc>
                <a:spcPct val="9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ea typeface="+mn-ea"/>
                <a:cs typeface="+mn-cs"/>
              </a:rPr>
              <a:t>PVVIH com ARN VIH-1&lt;50 c/ml </a:t>
            </a:r>
            <a:r>
              <a:rPr kumimoji="0" lang="en-US" sz="900" b="0" i="0" u="none" strike="noStrike" kern="0" cap="none" spc="0" normalizeH="0" baseline="0" noProof="0" dirty="0" err="1">
                <a:ln>
                  <a:noFill/>
                </a:ln>
                <a:solidFill>
                  <a:prstClr val="white"/>
                </a:solidFill>
                <a:effectLst/>
                <a:uLnTx/>
                <a:uFillTx/>
                <a:ea typeface="+mn-ea"/>
                <a:cs typeface="+mn-cs"/>
              </a:rPr>
              <a:t>há</a:t>
            </a:r>
            <a:r>
              <a:rPr kumimoji="0" lang="en-US" sz="900" b="0" i="0" u="none" strike="noStrike" kern="0" cap="none" spc="0" normalizeH="0" baseline="0" noProof="0" dirty="0">
                <a:ln>
                  <a:noFill/>
                </a:ln>
                <a:solidFill>
                  <a:prstClr val="white"/>
                </a:solidFill>
                <a:effectLst/>
                <a:uLnTx/>
                <a:uFillTx/>
                <a:ea typeface="+mn-ea"/>
                <a:cs typeface="+mn-cs"/>
              </a:rPr>
              <a:t> &gt;6 meses e ≥3 meses de CAR </a:t>
            </a:r>
            <a:r>
              <a:rPr kumimoji="0" lang="en-US" sz="900" b="0" i="0" u="none" strike="noStrike" kern="0" cap="none" spc="0" normalizeH="0" baseline="0" noProof="0" dirty="0" err="1">
                <a:ln>
                  <a:noFill/>
                </a:ln>
                <a:solidFill>
                  <a:prstClr val="white"/>
                </a:solidFill>
                <a:effectLst/>
                <a:uLnTx/>
                <a:uFillTx/>
                <a:ea typeface="+mn-ea"/>
                <a:cs typeface="+mn-cs"/>
              </a:rPr>
              <a:t>ininterrupto</a:t>
            </a:r>
            <a:endParaRPr kumimoji="0" lang="en-US" sz="900" b="0" i="0" u="none" strike="noStrike" kern="0" cap="none" spc="0" normalizeH="0" baseline="0" noProof="0" dirty="0">
              <a:ln>
                <a:noFill/>
              </a:ln>
              <a:solidFill>
                <a:prstClr val="white"/>
              </a:solidFill>
              <a:effectLst/>
              <a:uLnTx/>
              <a:uFillTx/>
              <a:ea typeface="+mn-ea"/>
              <a:cs typeface="+mn-cs"/>
            </a:endParaRPr>
          </a:p>
        </p:txBody>
      </p:sp>
      <p:sp>
        <p:nvSpPr>
          <p:cNvPr id="794" name="TextBox 115">
            <a:extLst>
              <a:ext uri="{FF2B5EF4-FFF2-40B4-BE49-F238E27FC236}">
                <a16:creationId xmlns:a16="http://schemas.microsoft.com/office/drawing/2014/main" id="{10917066-09C2-4E87-A615-0786E4D546EF}"/>
              </a:ext>
            </a:extLst>
          </p:cNvPr>
          <p:cNvSpPr txBox="1"/>
          <p:nvPr/>
        </p:nvSpPr>
        <p:spPr>
          <a:xfrm>
            <a:off x="382549" y="2034458"/>
            <a:ext cx="559449" cy="193899"/>
          </a:xfrm>
          <a:prstGeom prst="rect">
            <a:avLst/>
          </a:prstGeom>
          <a:noFill/>
        </p:spPr>
        <p:txBody>
          <a:bodyPr wrap="none" lIns="0" tIns="0" rIns="0" bIns="0" rtlCol="0">
            <a:spAutoFit/>
          </a:bodyPr>
          <a:lstStyle/>
          <a:p>
            <a:pPr defTabSz="914126">
              <a:lnSpc>
                <a:spcPct val="90000"/>
              </a:lnSpc>
              <a:defRPr/>
            </a:pPr>
            <a:r>
              <a:rPr lang="en-US" sz="1400" dirty="0">
                <a:solidFill>
                  <a:prstClr val="black"/>
                </a:solidFill>
              </a:rPr>
              <a:t>N = 493</a:t>
            </a:r>
          </a:p>
        </p:txBody>
      </p:sp>
      <p:sp>
        <p:nvSpPr>
          <p:cNvPr id="795" name="Text Placeholder 16">
            <a:extLst>
              <a:ext uri="{FF2B5EF4-FFF2-40B4-BE49-F238E27FC236}">
                <a16:creationId xmlns:a16="http://schemas.microsoft.com/office/drawing/2014/main" id="{F95BACEE-80F6-40A2-BB8B-4675E8D1442C}"/>
              </a:ext>
            </a:extLst>
          </p:cNvPr>
          <p:cNvSpPr txBox="1">
            <a:spLocks/>
          </p:cNvSpPr>
          <p:nvPr/>
        </p:nvSpPr>
        <p:spPr>
          <a:xfrm>
            <a:off x="283655" y="6253509"/>
            <a:ext cx="11379025" cy="274126"/>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a:solidFill>
                  <a:prstClr val="black"/>
                </a:solidFill>
              </a14:hiddenLine>
            </a:ext>
          </a:extLst>
        </p:spPr>
        <p:txBody>
          <a:bodyPr vert="horz" lIns="0" tIns="0" rIns="0" bIns="0" rtlCol="0" anchor="b">
            <a:noAutofit/>
          </a:bodyPr>
          <a:lstStyle>
            <a:lvl1pPr marL="0" indent="0" algn="l" defTabSz="914400" rtl="0" eaLnBrk="1" latinLnBrk="0" hangingPunct="1">
              <a:lnSpc>
                <a:spcPct val="90000"/>
              </a:lnSpc>
              <a:spcBef>
                <a:spcPts val="1200"/>
              </a:spcBef>
              <a:buClr>
                <a:schemeClr val="bg2">
                  <a:lumMod val="75000"/>
                </a:schemeClr>
              </a:buClr>
              <a:buSzPct val="90000"/>
              <a:buFont typeface="Wingdings" panose="05000000000000000000" pitchFamily="2" charset="2"/>
              <a:buNone/>
              <a:defRPr sz="8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bg2">
                  <a:lumMod val="75000"/>
                </a:schemeClr>
              </a:buClr>
              <a:buSzPct val="90000"/>
              <a:buFont typeface="Arial" panose="020B0604020202020204"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9pPr>
          </a:lstStyle>
          <a:p>
            <a:pPr defTabSz="914126">
              <a:lnSpc>
                <a:spcPct val="100000"/>
              </a:lnSpc>
              <a:spcBef>
                <a:spcPts val="0"/>
              </a:spcBef>
              <a:buClr>
                <a:srgbClr val="E2E2E2">
                  <a:lumMod val="75000"/>
                </a:srgbClr>
              </a:buClr>
              <a:defRPr/>
            </a:pPr>
            <a:r>
              <a:rPr lang="en-US" dirty="0">
                <a:solidFill>
                  <a:schemeClr val="tx1">
                    <a:lumMod val="65000"/>
                    <a:lumOff val="35000"/>
                  </a:schemeClr>
                </a:solidFill>
                <a:latin typeface="Calibri" panose="020F0502020204030204" pitchFamily="34" charset="0"/>
                <a:cs typeface="Calibri" panose="020F0502020204030204" pitchFamily="34" charset="0"/>
              </a:rPr>
              <a:t>*</a:t>
            </a:r>
            <a:r>
              <a:rPr lang="en-US" dirty="0" err="1">
                <a:solidFill>
                  <a:schemeClr val="tx1">
                    <a:lumMod val="65000"/>
                    <a:lumOff val="35000"/>
                  </a:schemeClr>
                </a:solidFill>
                <a:latin typeface="Calibri" panose="020F0502020204030204" pitchFamily="34" charset="0"/>
                <a:cs typeface="Calibri" panose="020F0502020204030204" pitchFamily="34" charset="0"/>
              </a:rPr>
              <a:t>Diferença</a:t>
            </a:r>
            <a:r>
              <a:rPr lang="en-US" dirty="0">
                <a:solidFill>
                  <a:schemeClr val="tx1">
                    <a:lumMod val="65000"/>
                    <a:lumOff val="35000"/>
                  </a:schemeClr>
                </a:solidFill>
                <a:latin typeface="Calibri" panose="020F0502020204030204" pitchFamily="34" charset="0"/>
                <a:cs typeface="Calibri" panose="020F0502020204030204" pitchFamily="34" charset="0"/>
              </a:rPr>
              <a:t> entre </a:t>
            </a:r>
            <a:r>
              <a:rPr lang="en-US" dirty="0" err="1">
                <a:solidFill>
                  <a:schemeClr val="tx1">
                    <a:lumMod val="65000"/>
                    <a:lumOff val="35000"/>
                  </a:schemeClr>
                </a:solidFill>
                <a:latin typeface="Calibri" panose="020F0502020204030204" pitchFamily="34" charset="0"/>
                <a:cs typeface="Calibri" panose="020F0502020204030204" pitchFamily="34" charset="0"/>
              </a:rPr>
              <a:t>tratamentos</a:t>
            </a:r>
            <a:r>
              <a:rPr lang="en-US" dirty="0">
                <a:solidFill>
                  <a:schemeClr val="tx1">
                    <a:lumMod val="65000"/>
                    <a:lumOff val="35000"/>
                  </a:schemeClr>
                </a:solidFill>
                <a:latin typeface="Calibri" panose="020F0502020204030204" pitchFamily="34" charset="0"/>
                <a:cs typeface="Calibri" panose="020F0502020204030204" pitchFamily="34" charset="0"/>
              </a:rPr>
              <a:t> (95% IC); </a:t>
            </a:r>
            <a:r>
              <a:rPr lang="en-US" baseline="30000" dirty="0">
                <a:solidFill>
                  <a:schemeClr val="tx1">
                    <a:lumMod val="65000"/>
                    <a:lumOff val="35000"/>
                  </a:schemeClr>
                </a:solidFill>
                <a:latin typeface="Calibri" panose="020F0502020204030204" pitchFamily="34" charset="0"/>
                <a:cs typeface="Calibri" panose="020F0502020204030204" pitchFamily="34" charset="0"/>
              </a:rPr>
              <a:t>†</a:t>
            </a:r>
            <a:r>
              <a:rPr lang="pt-PT" dirty="0">
                <a:solidFill>
                  <a:schemeClr val="tx1">
                    <a:lumMod val="65000"/>
                    <a:lumOff val="35000"/>
                  </a:schemeClr>
                </a:solidFill>
                <a:latin typeface="Calibri" panose="020F0502020204030204" pitchFamily="34" charset="0"/>
                <a:cs typeface="Calibri" panose="020F0502020204030204" pitchFamily="34" charset="0"/>
              </a:rPr>
              <a:t> Diferença de tratamento média ajustada (95% IC) exibida acima dos grupos de tratamento</a:t>
            </a:r>
            <a:endParaRPr lang="en-US" dirty="0">
              <a:solidFill>
                <a:schemeClr val="tx1">
                  <a:lumMod val="65000"/>
                  <a:lumOff val="35000"/>
                </a:schemeClr>
              </a:solidFill>
              <a:latin typeface="Calibri" panose="020F0502020204030204" pitchFamily="34" charset="0"/>
              <a:cs typeface="Calibri" panose="020F0502020204030204" pitchFamily="34" charset="0"/>
            </a:endParaRPr>
          </a:p>
          <a:p>
            <a:pPr defTabSz="914126">
              <a:lnSpc>
                <a:spcPct val="100000"/>
              </a:lnSpc>
              <a:spcBef>
                <a:spcPts val="0"/>
              </a:spcBef>
              <a:buClr>
                <a:srgbClr val="E2E2E2">
                  <a:lumMod val="75000"/>
                </a:srgbClr>
              </a:buClr>
              <a:defRPr/>
            </a:pPr>
            <a:r>
              <a:rPr lang="en-US" dirty="0">
                <a:solidFill>
                  <a:schemeClr val="tx1">
                    <a:lumMod val="65000"/>
                    <a:lumOff val="35000"/>
                  </a:schemeClr>
                </a:solidFill>
                <a:latin typeface="Calibri" panose="020F0502020204030204" pitchFamily="34" charset="0"/>
                <a:cs typeface="Calibri" panose="020F0502020204030204" pitchFamily="34" charset="0"/>
              </a:rPr>
              <a:t>BL, </a:t>
            </a:r>
            <a:r>
              <a:rPr lang="en-US" i="1" dirty="0">
                <a:solidFill>
                  <a:schemeClr val="tx1">
                    <a:lumMod val="65000"/>
                    <a:lumOff val="35000"/>
                  </a:schemeClr>
                </a:solidFill>
                <a:latin typeface="Calibri" panose="020F0502020204030204" pitchFamily="34" charset="0"/>
                <a:cs typeface="Calibri" panose="020F0502020204030204" pitchFamily="34" charset="0"/>
              </a:rPr>
              <a:t>baseline</a:t>
            </a:r>
            <a:r>
              <a:rPr lang="en-US" dirty="0">
                <a:solidFill>
                  <a:schemeClr val="tx1">
                    <a:lumMod val="65000"/>
                    <a:lumOff val="35000"/>
                  </a:schemeClr>
                </a:solidFill>
                <a:latin typeface="Calibri" panose="020F0502020204030204" pitchFamily="34" charset="0"/>
                <a:cs typeface="Calibri" panose="020F0502020204030204" pitchFamily="34" charset="0"/>
              </a:rPr>
              <a:t>; CAR, regime </a:t>
            </a:r>
            <a:r>
              <a:rPr lang="en-US" dirty="0" err="1">
                <a:solidFill>
                  <a:schemeClr val="tx1">
                    <a:lumMod val="65000"/>
                    <a:lumOff val="35000"/>
                  </a:schemeClr>
                </a:solidFill>
                <a:latin typeface="Calibri" panose="020F0502020204030204" pitchFamily="34" charset="0"/>
                <a:cs typeface="Calibri" panose="020F0502020204030204" pitchFamily="34" charset="0"/>
              </a:rPr>
              <a:t>antirretrovírico</a:t>
            </a:r>
            <a:r>
              <a:rPr lang="en-US" dirty="0">
                <a:solidFill>
                  <a:schemeClr val="tx1">
                    <a:lumMod val="65000"/>
                    <a:lumOff val="35000"/>
                  </a:schemeClr>
                </a:solidFill>
                <a:latin typeface="Calibri" panose="020F0502020204030204" pitchFamily="34" charset="0"/>
                <a:cs typeface="Calibri" panose="020F0502020204030204" pitchFamily="34" charset="0"/>
              </a:rPr>
              <a:t> </a:t>
            </a:r>
            <a:r>
              <a:rPr lang="en-US" dirty="0" err="1">
                <a:solidFill>
                  <a:schemeClr val="tx1">
                    <a:lumMod val="65000"/>
                    <a:lumOff val="35000"/>
                  </a:schemeClr>
                </a:solidFill>
                <a:latin typeface="Calibri" panose="020F0502020204030204" pitchFamily="34" charset="0"/>
                <a:cs typeface="Calibri" panose="020F0502020204030204" pitchFamily="34" charset="0"/>
              </a:rPr>
              <a:t>atual</a:t>
            </a:r>
            <a:r>
              <a:rPr lang="en-US" dirty="0">
                <a:solidFill>
                  <a:schemeClr val="tx1">
                    <a:lumMod val="65000"/>
                    <a:lumOff val="35000"/>
                  </a:schemeClr>
                </a:solidFill>
                <a:latin typeface="Calibri" panose="020F0502020204030204" pitchFamily="34" charset="0"/>
                <a:cs typeface="Calibri" panose="020F0502020204030204" pitchFamily="34" charset="0"/>
              </a:rPr>
              <a:t> (</a:t>
            </a:r>
            <a:r>
              <a:rPr lang="en-US" i="1" dirty="0">
                <a:solidFill>
                  <a:schemeClr val="tx1">
                    <a:lumMod val="65000"/>
                    <a:lumOff val="35000"/>
                  </a:schemeClr>
                </a:solidFill>
                <a:latin typeface="Calibri" panose="020F0502020204030204" pitchFamily="34" charset="0"/>
                <a:cs typeface="Calibri" panose="020F0502020204030204" pitchFamily="34" charset="0"/>
              </a:rPr>
              <a:t>current antiretroviral regimen</a:t>
            </a:r>
            <a:r>
              <a:rPr lang="en-US" dirty="0">
                <a:solidFill>
                  <a:schemeClr val="tx1">
                    <a:lumMod val="65000"/>
                    <a:lumOff val="35000"/>
                  </a:schemeClr>
                </a:solidFill>
                <a:latin typeface="Calibri" panose="020F0502020204030204" pitchFamily="34" charset="0"/>
                <a:cs typeface="Calibri" panose="020F0502020204030204" pitchFamily="34" charset="0"/>
              </a:rPr>
              <a:t>); HDL-C, </a:t>
            </a:r>
            <a:r>
              <a:rPr lang="en-US" dirty="0" err="1">
                <a:solidFill>
                  <a:schemeClr val="tx1">
                    <a:lumMod val="65000"/>
                    <a:lumOff val="35000"/>
                  </a:schemeClr>
                </a:solidFill>
                <a:latin typeface="Calibri" panose="020F0502020204030204" pitchFamily="34" charset="0"/>
                <a:cs typeface="Calibri" panose="020F0502020204030204" pitchFamily="34" charset="0"/>
              </a:rPr>
              <a:t>colesterol</a:t>
            </a:r>
            <a:r>
              <a:rPr lang="en-US" dirty="0">
                <a:solidFill>
                  <a:schemeClr val="tx1">
                    <a:lumMod val="65000"/>
                    <a:lumOff val="35000"/>
                  </a:schemeClr>
                </a:solidFill>
                <a:latin typeface="Calibri" panose="020F0502020204030204" pitchFamily="34" charset="0"/>
                <a:cs typeface="Calibri" panose="020F0502020204030204" pitchFamily="34" charset="0"/>
              </a:rPr>
              <a:t> de </a:t>
            </a:r>
            <a:r>
              <a:rPr lang="en-US" dirty="0" err="1">
                <a:solidFill>
                  <a:schemeClr val="tx1">
                    <a:lumMod val="65000"/>
                    <a:lumOff val="35000"/>
                  </a:schemeClr>
                </a:solidFill>
                <a:latin typeface="Calibri" panose="020F0502020204030204" pitchFamily="34" charset="0"/>
                <a:cs typeface="Calibri" panose="020F0502020204030204" pitchFamily="34" charset="0"/>
              </a:rPr>
              <a:t>lipoproteína</a:t>
            </a:r>
            <a:r>
              <a:rPr lang="en-US" dirty="0">
                <a:solidFill>
                  <a:schemeClr val="tx1">
                    <a:lumMod val="65000"/>
                    <a:lumOff val="35000"/>
                  </a:schemeClr>
                </a:solidFill>
                <a:latin typeface="Calibri" panose="020F0502020204030204" pitchFamily="34" charset="0"/>
                <a:cs typeface="Calibri" panose="020F0502020204030204" pitchFamily="34" charset="0"/>
              </a:rPr>
              <a:t> de </a:t>
            </a:r>
            <a:r>
              <a:rPr lang="en-US" dirty="0" err="1">
                <a:solidFill>
                  <a:schemeClr val="tx1">
                    <a:lumMod val="65000"/>
                    <a:lumOff val="35000"/>
                  </a:schemeClr>
                </a:solidFill>
                <a:latin typeface="Calibri" panose="020F0502020204030204" pitchFamily="34" charset="0"/>
                <a:cs typeface="Calibri" panose="020F0502020204030204" pitchFamily="34" charset="0"/>
              </a:rPr>
              <a:t>alta</a:t>
            </a:r>
            <a:r>
              <a:rPr lang="en-US" dirty="0">
                <a:solidFill>
                  <a:schemeClr val="tx1">
                    <a:lumMod val="65000"/>
                    <a:lumOff val="35000"/>
                  </a:schemeClr>
                </a:solidFill>
                <a:latin typeface="Calibri" panose="020F0502020204030204" pitchFamily="34" charset="0"/>
                <a:cs typeface="Calibri" panose="020F0502020204030204" pitchFamily="34" charset="0"/>
              </a:rPr>
              <a:t> </a:t>
            </a:r>
            <a:r>
              <a:rPr lang="en-US" dirty="0" err="1">
                <a:solidFill>
                  <a:schemeClr val="tx1">
                    <a:lumMod val="65000"/>
                    <a:lumOff val="35000"/>
                  </a:schemeClr>
                </a:solidFill>
                <a:latin typeface="Calibri" panose="020F0502020204030204" pitchFamily="34" charset="0"/>
                <a:cs typeface="Calibri" panose="020F0502020204030204" pitchFamily="34" charset="0"/>
              </a:rPr>
              <a:t>densidade</a:t>
            </a:r>
            <a:r>
              <a:rPr lang="en-US" dirty="0">
                <a:solidFill>
                  <a:schemeClr val="tx1">
                    <a:lumMod val="65000"/>
                    <a:lumOff val="35000"/>
                  </a:schemeClr>
                </a:solidFill>
                <a:latin typeface="Calibri" panose="020F0502020204030204" pitchFamily="34" charset="0"/>
                <a:cs typeface="Calibri" panose="020F0502020204030204" pitchFamily="34" charset="0"/>
              </a:rPr>
              <a:t>; LDL-C, </a:t>
            </a:r>
            <a:r>
              <a:rPr lang="en-US" dirty="0" err="1">
                <a:solidFill>
                  <a:schemeClr val="tx1">
                    <a:lumMod val="65000"/>
                    <a:lumOff val="35000"/>
                  </a:schemeClr>
                </a:solidFill>
                <a:latin typeface="Calibri" panose="020F0502020204030204" pitchFamily="34" charset="0"/>
                <a:cs typeface="Calibri" panose="020F0502020204030204" pitchFamily="34" charset="0"/>
              </a:rPr>
              <a:t>colesterol</a:t>
            </a:r>
            <a:r>
              <a:rPr lang="en-US" dirty="0">
                <a:solidFill>
                  <a:schemeClr val="tx1">
                    <a:lumMod val="65000"/>
                    <a:lumOff val="35000"/>
                  </a:schemeClr>
                </a:solidFill>
                <a:latin typeface="Calibri" panose="020F0502020204030204" pitchFamily="34" charset="0"/>
                <a:cs typeface="Calibri" panose="020F0502020204030204" pitchFamily="34" charset="0"/>
              </a:rPr>
              <a:t> de </a:t>
            </a:r>
            <a:r>
              <a:rPr lang="en-US" dirty="0" err="1">
                <a:solidFill>
                  <a:schemeClr val="tx1">
                    <a:lumMod val="65000"/>
                    <a:lumOff val="35000"/>
                  </a:schemeClr>
                </a:solidFill>
                <a:latin typeface="Calibri" panose="020F0502020204030204" pitchFamily="34" charset="0"/>
                <a:cs typeface="Calibri" panose="020F0502020204030204" pitchFamily="34" charset="0"/>
              </a:rPr>
              <a:t>lipoproteína</a:t>
            </a:r>
            <a:r>
              <a:rPr lang="en-US" dirty="0">
                <a:solidFill>
                  <a:schemeClr val="tx1">
                    <a:lumMod val="65000"/>
                    <a:lumOff val="35000"/>
                  </a:schemeClr>
                </a:solidFill>
                <a:latin typeface="Calibri" panose="020F0502020204030204" pitchFamily="34" charset="0"/>
                <a:cs typeface="Calibri" panose="020F0502020204030204" pitchFamily="34" charset="0"/>
              </a:rPr>
              <a:t> de </a:t>
            </a:r>
            <a:r>
              <a:rPr lang="en-US" dirty="0" err="1">
                <a:solidFill>
                  <a:schemeClr val="tx1">
                    <a:lumMod val="65000"/>
                    <a:lumOff val="35000"/>
                  </a:schemeClr>
                </a:solidFill>
                <a:latin typeface="Calibri" panose="020F0502020204030204" pitchFamily="34" charset="0"/>
                <a:cs typeface="Calibri" panose="020F0502020204030204" pitchFamily="34" charset="0"/>
              </a:rPr>
              <a:t>baixa</a:t>
            </a:r>
            <a:r>
              <a:rPr lang="en-US" dirty="0">
                <a:solidFill>
                  <a:schemeClr val="tx1">
                    <a:lumMod val="65000"/>
                    <a:lumOff val="35000"/>
                  </a:schemeClr>
                </a:solidFill>
                <a:latin typeface="Calibri" panose="020F0502020204030204" pitchFamily="34" charset="0"/>
                <a:cs typeface="Calibri" panose="020F0502020204030204" pitchFamily="34" charset="0"/>
              </a:rPr>
              <a:t> </a:t>
            </a:r>
            <a:r>
              <a:rPr lang="en-US" dirty="0" err="1">
                <a:solidFill>
                  <a:schemeClr val="tx1">
                    <a:lumMod val="65000"/>
                    <a:lumOff val="35000"/>
                  </a:schemeClr>
                </a:solidFill>
                <a:latin typeface="Calibri" panose="020F0502020204030204" pitchFamily="34" charset="0"/>
                <a:cs typeface="Calibri" panose="020F0502020204030204" pitchFamily="34" charset="0"/>
              </a:rPr>
              <a:t>densidade</a:t>
            </a:r>
            <a:r>
              <a:rPr lang="en-US" dirty="0">
                <a:solidFill>
                  <a:schemeClr val="tx1">
                    <a:lumMod val="65000"/>
                    <a:lumOff val="35000"/>
                  </a:schemeClr>
                </a:solidFill>
                <a:latin typeface="Calibri" panose="020F0502020204030204" pitchFamily="34" charset="0"/>
                <a:cs typeface="Calibri" panose="020F0502020204030204" pitchFamily="34" charset="0"/>
              </a:rPr>
              <a:t>; TC, </a:t>
            </a:r>
            <a:r>
              <a:rPr lang="en-US" dirty="0" err="1">
                <a:solidFill>
                  <a:schemeClr val="tx1">
                    <a:lumMod val="65000"/>
                    <a:lumOff val="35000"/>
                  </a:schemeClr>
                </a:solidFill>
                <a:latin typeface="Calibri" panose="020F0502020204030204" pitchFamily="34" charset="0"/>
                <a:cs typeface="Calibri" panose="020F0502020204030204" pitchFamily="34" charset="0"/>
              </a:rPr>
              <a:t>colesterol</a:t>
            </a:r>
            <a:r>
              <a:rPr lang="en-US" dirty="0">
                <a:solidFill>
                  <a:schemeClr val="tx1">
                    <a:lumMod val="65000"/>
                    <a:lumOff val="35000"/>
                  </a:schemeClr>
                </a:solidFill>
                <a:latin typeface="Calibri" panose="020F0502020204030204" pitchFamily="34" charset="0"/>
                <a:cs typeface="Calibri" panose="020F0502020204030204" pitchFamily="34" charset="0"/>
              </a:rPr>
              <a:t> total; TG, </a:t>
            </a:r>
            <a:r>
              <a:rPr lang="en-US" dirty="0" err="1">
                <a:solidFill>
                  <a:schemeClr val="tx1">
                    <a:lumMod val="65000"/>
                    <a:lumOff val="35000"/>
                  </a:schemeClr>
                </a:solidFill>
                <a:latin typeface="Calibri" panose="020F0502020204030204" pitchFamily="34" charset="0"/>
                <a:cs typeface="Calibri" panose="020F0502020204030204" pitchFamily="34" charset="0"/>
              </a:rPr>
              <a:t>triglicéridos</a:t>
            </a:r>
            <a:endParaRPr lang="en-US"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796" name="Rectangle: Rounded Corners 26">
            <a:extLst>
              <a:ext uri="{FF2B5EF4-FFF2-40B4-BE49-F238E27FC236}">
                <a16:creationId xmlns:a16="http://schemas.microsoft.com/office/drawing/2014/main" id="{6EEA5EE7-D4FB-4916-BC2D-7BB96F06C0E2}"/>
              </a:ext>
            </a:extLst>
          </p:cNvPr>
          <p:cNvSpPr/>
          <p:nvPr/>
        </p:nvSpPr>
        <p:spPr>
          <a:xfrm>
            <a:off x="304115" y="4898770"/>
            <a:ext cx="4297922" cy="633486"/>
          </a:xfrm>
          <a:prstGeom prst="roundRect">
            <a:avLst/>
          </a:prstGeom>
          <a:solidFill>
            <a:srgbClr val="CC0000">
              <a:lumMod val="20000"/>
              <a:lumOff val="80000"/>
            </a:srgbClr>
          </a:solidFill>
          <a:ln w="19050" cap="flat" cmpd="sng" algn="ctr">
            <a:noFill/>
            <a:prstDash val="solid"/>
            <a:miter lim="800000"/>
          </a:ln>
          <a:effectLst/>
        </p:spPr>
        <p:txBody>
          <a:bodyPr rtlCol="0" anchor="ctr" anchorCtr="0"/>
          <a:lstStyle/>
          <a:p>
            <a:pPr marL="431870" marR="0" lvl="0" indent="0" defTabSz="914126" eaLnBrk="1" fontAlgn="auto" latinLnBrk="0" hangingPunct="1">
              <a:lnSpc>
                <a:spcPct val="90000"/>
              </a:lnSpc>
              <a:spcBef>
                <a:spcPts val="0"/>
              </a:spcBef>
              <a:spcAft>
                <a:spcPts val="0"/>
              </a:spcAft>
              <a:buClrTx/>
              <a:buSzTx/>
              <a:buFontTx/>
              <a:buNone/>
              <a:tabLst>
                <a:tab pos="266620" algn="l"/>
              </a:tabLst>
              <a:defRPr/>
            </a:pPr>
            <a:r>
              <a:rPr kumimoji="0" lang="en-US" sz="1200" b="1" i="0" u="none" strike="noStrike" kern="0" cap="none" spc="0" normalizeH="0" baseline="0" noProof="0" dirty="0" err="1">
                <a:ln>
                  <a:noFill/>
                </a:ln>
                <a:solidFill>
                  <a:srgbClr val="CC0000"/>
                </a:solidFill>
                <a:effectLst/>
                <a:uLnTx/>
                <a:uFillTx/>
                <a:ea typeface="+mn-ea"/>
                <a:cs typeface="Arial" pitchFamily="34" charset="0"/>
              </a:rPr>
              <a:t>Média</a:t>
            </a:r>
            <a:r>
              <a:rPr kumimoji="0" lang="en-US" sz="1200" b="1" i="0" u="none" strike="noStrike" kern="0" cap="none" spc="0" normalizeH="0" baseline="0" noProof="0" dirty="0">
                <a:ln>
                  <a:noFill/>
                </a:ln>
                <a:solidFill>
                  <a:srgbClr val="CC0000"/>
                </a:solidFill>
                <a:effectLst/>
                <a:uLnTx/>
                <a:uFillTx/>
                <a:ea typeface="+mn-ea"/>
                <a:cs typeface="Arial" pitchFamily="34" charset="0"/>
              </a:rPr>
              <a:t> global da </a:t>
            </a:r>
            <a:r>
              <a:rPr kumimoji="0" lang="en-US" sz="1200" b="1" i="0" u="none" strike="noStrike" kern="0" cap="none" spc="0" normalizeH="0" baseline="0" noProof="0" dirty="0" err="1">
                <a:ln>
                  <a:noFill/>
                </a:ln>
                <a:solidFill>
                  <a:srgbClr val="CC0000"/>
                </a:solidFill>
                <a:effectLst/>
                <a:uLnTx/>
                <a:uFillTx/>
                <a:ea typeface="+mn-ea"/>
                <a:cs typeface="Arial" pitchFamily="34" charset="0"/>
              </a:rPr>
              <a:t>alteração</a:t>
            </a:r>
            <a:r>
              <a:rPr kumimoji="0" lang="en-US" sz="1200" b="1" i="0" u="none" strike="noStrike" kern="0" cap="none" spc="0" normalizeH="0" baseline="0" noProof="0" dirty="0">
                <a:ln>
                  <a:noFill/>
                </a:ln>
                <a:solidFill>
                  <a:srgbClr val="CC0000"/>
                </a:solidFill>
                <a:effectLst/>
                <a:uLnTx/>
                <a:uFillTx/>
                <a:ea typeface="+mn-ea"/>
                <a:cs typeface="Arial" pitchFamily="34" charset="0"/>
              </a:rPr>
              <a:t> de peso </a:t>
            </a:r>
            <a:r>
              <a:rPr kumimoji="0" lang="en-US" sz="1200" b="1" i="0" u="none" strike="noStrike" kern="0" cap="none" spc="0" normalizeH="0" baseline="0" noProof="0" dirty="0" err="1">
                <a:ln>
                  <a:noFill/>
                </a:ln>
                <a:solidFill>
                  <a:srgbClr val="CC0000"/>
                </a:solidFill>
                <a:effectLst/>
                <a:uLnTx/>
                <a:uFillTx/>
                <a:ea typeface="+mn-ea"/>
                <a:cs typeface="Arial" pitchFamily="34" charset="0"/>
              </a:rPr>
              <a:t>ajustada</a:t>
            </a:r>
            <a:br>
              <a:rPr kumimoji="0" lang="en-US" sz="1200" b="1" i="0" u="none" strike="noStrike" kern="0" cap="none" spc="0" normalizeH="0" baseline="0" noProof="0" dirty="0">
                <a:ln>
                  <a:noFill/>
                </a:ln>
                <a:solidFill>
                  <a:srgbClr val="CC0000"/>
                </a:solidFill>
                <a:effectLst/>
                <a:uLnTx/>
                <a:uFillTx/>
                <a:ea typeface="+mn-ea"/>
                <a:cs typeface="Arial" pitchFamily="34" charset="0"/>
              </a:rPr>
            </a:br>
            <a:r>
              <a:rPr kumimoji="0" lang="en-US" sz="1200" b="1" i="0" u="none" strike="noStrike" kern="0" cap="none" spc="0" normalizeH="0" baseline="0" noProof="0" dirty="0">
                <a:ln>
                  <a:noFill/>
                </a:ln>
                <a:solidFill>
                  <a:srgbClr val="CC0000"/>
                </a:solidFill>
                <a:effectLst/>
                <a:uLnTx/>
                <a:uFillTx/>
                <a:ea typeface="+mn-ea"/>
                <a:cs typeface="Arial" pitchFamily="34" charset="0"/>
              </a:rPr>
              <a:t>(DTG/3TC vs. CAR): </a:t>
            </a:r>
            <a:r>
              <a:rPr kumimoji="0" lang="en-US" sz="1200" b="0" i="0" u="none" strike="noStrike" kern="0" cap="none" spc="0" normalizeH="0" baseline="0" noProof="0" dirty="0">
                <a:ln>
                  <a:noFill/>
                </a:ln>
                <a:solidFill>
                  <a:prstClr val="black"/>
                </a:solidFill>
                <a:effectLst/>
                <a:uLnTx/>
                <a:uFillTx/>
                <a:ea typeface="+mn-ea"/>
                <a:cs typeface="Arial" pitchFamily="34" charset="0"/>
              </a:rPr>
              <a:t>2,1 vs. 0,6 kg,</a:t>
            </a:r>
          </a:p>
          <a:p>
            <a:pPr marL="431870" marR="0" lvl="0" indent="0" defTabSz="914126" eaLnBrk="1" fontAlgn="auto" latinLnBrk="0" hangingPunct="1">
              <a:lnSpc>
                <a:spcPct val="90000"/>
              </a:lnSpc>
              <a:spcBef>
                <a:spcPts val="0"/>
              </a:spcBef>
              <a:spcAft>
                <a:spcPts val="0"/>
              </a:spcAft>
              <a:buClrTx/>
              <a:buSzTx/>
              <a:buFontTx/>
              <a:buNone/>
              <a:tabLst>
                <a:tab pos="266620" algn="l"/>
              </a:tabLst>
              <a:defRPr/>
            </a:pPr>
            <a:r>
              <a:rPr lang="en-US" sz="1200" kern="0" dirty="0" err="1">
                <a:solidFill>
                  <a:prstClr val="black"/>
                </a:solidFill>
                <a:cs typeface="Arial" pitchFamily="34" charset="0"/>
              </a:rPr>
              <a:t>Diferença</a:t>
            </a:r>
            <a:r>
              <a:rPr lang="en-US" sz="1200" kern="0" dirty="0">
                <a:solidFill>
                  <a:prstClr val="black"/>
                </a:solidFill>
                <a:cs typeface="Arial" pitchFamily="34" charset="0"/>
              </a:rPr>
              <a:t> entre </a:t>
            </a:r>
            <a:r>
              <a:rPr lang="en-US" sz="1200" kern="0" dirty="0" err="1">
                <a:solidFill>
                  <a:prstClr val="black"/>
                </a:solidFill>
                <a:cs typeface="Arial" pitchFamily="34" charset="0"/>
              </a:rPr>
              <a:t>tratamentos</a:t>
            </a:r>
            <a:r>
              <a:rPr kumimoji="0" lang="en-US" sz="1200" b="0" i="0" u="none" strike="noStrike" kern="0" cap="none" spc="0" normalizeH="0" baseline="0" noProof="0" dirty="0">
                <a:ln>
                  <a:noFill/>
                </a:ln>
                <a:solidFill>
                  <a:prstClr val="black"/>
                </a:solidFill>
                <a:effectLst/>
                <a:uLnTx/>
                <a:uFillTx/>
                <a:ea typeface="+mn-ea"/>
                <a:cs typeface="Arial" pitchFamily="34" charset="0"/>
              </a:rPr>
              <a:t>: 1,49 kg (95% </a:t>
            </a:r>
            <a:r>
              <a:rPr lang="en-US" sz="1200" kern="0" dirty="0">
                <a:solidFill>
                  <a:prstClr val="black"/>
                </a:solidFill>
                <a:cs typeface="Arial" pitchFamily="34" charset="0"/>
              </a:rPr>
              <a:t>IC</a:t>
            </a:r>
            <a:r>
              <a:rPr kumimoji="0" lang="en-US" sz="1200" b="0" i="0" u="none" strike="noStrike" kern="0" cap="none" spc="0" normalizeH="0" baseline="0" noProof="0" dirty="0">
                <a:ln>
                  <a:noFill/>
                </a:ln>
                <a:solidFill>
                  <a:prstClr val="black"/>
                </a:solidFill>
                <a:effectLst/>
                <a:uLnTx/>
                <a:uFillTx/>
                <a:ea typeface="+mn-ea"/>
                <a:cs typeface="Arial" pitchFamily="34" charset="0"/>
              </a:rPr>
              <a:t>: 0,70–2,28)</a:t>
            </a:r>
            <a:endParaRPr kumimoji="0" lang="en-US" sz="1100" b="0" i="0" u="none" strike="noStrike" kern="0" cap="none" spc="0" normalizeH="0" baseline="0" noProof="0" dirty="0">
              <a:ln>
                <a:noFill/>
              </a:ln>
              <a:solidFill>
                <a:prstClr val="black"/>
              </a:solidFill>
              <a:effectLst/>
              <a:uLnTx/>
              <a:uFillTx/>
              <a:ea typeface="+mn-ea"/>
              <a:cs typeface="Arial" pitchFamily="34" charset="0"/>
            </a:endParaRPr>
          </a:p>
        </p:txBody>
      </p:sp>
      <p:sp>
        <p:nvSpPr>
          <p:cNvPr id="797" name="TextBox 1">
            <a:extLst>
              <a:ext uri="{FF2B5EF4-FFF2-40B4-BE49-F238E27FC236}">
                <a16:creationId xmlns:a16="http://schemas.microsoft.com/office/drawing/2014/main" id="{248AF18C-AEE1-48E4-8A58-52A0BFEB61C3}"/>
              </a:ext>
            </a:extLst>
          </p:cNvPr>
          <p:cNvSpPr txBox="1"/>
          <p:nvPr/>
        </p:nvSpPr>
        <p:spPr>
          <a:xfrm>
            <a:off x="347896" y="2422184"/>
            <a:ext cx="4171884" cy="33239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126">
              <a:lnSpc>
                <a:spcPct val="90000"/>
              </a:lnSpc>
              <a:defRPr/>
            </a:pPr>
            <a:r>
              <a:rPr lang="en-US" sz="1200" b="1" dirty="0" err="1">
                <a:solidFill>
                  <a:prstClr val="black"/>
                </a:solidFill>
              </a:rPr>
              <a:t>Alteração</a:t>
            </a:r>
            <a:r>
              <a:rPr lang="en-US" sz="1200" b="1" dirty="0">
                <a:solidFill>
                  <a:prstClr val="black"/>
                </a:solidFill>
              </a:rPr>
              <a:t> </a:t>
            </a:r>
            <a:r>
              <a:rPr lang="en-US" sz="1200" b="1" dirty="0" err="1">
                <a:solidFill>
                  <a:prstClr val="black"/>
                </a:solidFill>
              </a:rPr>
              <a:t>média</a:t>
            </a:r>
            <a:r>
              <a:rPr lang="en-US" sz="1200" b="1" dirty="0">
                <a:solidFill>
                  <a:prstClr val="black"/>
                </a:solidFill>
              </a:rPr>
              <a:t> </a:t>
            </a:r>
            <a:r>
              <a:rPr lang="en-US" sz="1200" b="1" dirty="0" err="1">
                <a:solidFill>
                  <a:prstClr val="black"/>
                </a:solidFill>
              </a:rPr>
              <a:t>ajustada</a:t>
            </a:r>
            <a:r>
              <a:rPr lang="en-US" sz="1200" b="1" dirty="0">
                <a:solidFill>
                  <a:prstClr val="black"/>
                </a:solidFill>
              </a:rPr>
              <a:t> do peso da BL </a:t>
            </a:r>
            <a:br>
              <a:rPr lang="en-US" sz="1200" b="1" dirty="0">
                <a:solidFill>
                  <a:prstClr val="black"/>
                </a:solidFill>
              </a:rPr>
            </a:br>
            <a:r>
              <a:rPr lang="en-US" sz="1200" b="1" dirty="0">
                <a:solidFill>
                  <a:prstClr val="black"/>
                </a:solidFill>
              </a:rPr>
              <a:t>à </a:t>
            </a:r>
            <a:r>
              <a:rPr lang="en-US" sz="1200" b="1" dirty="0" err="1">
                <a:solidFill>
                  <a:prstClr val="black"/>
                </a:solidFill>
              </a:rPr>
              <a:t>semana</a:t>
            </a:r>
            <a:r>
              <a:rPr lang="en-US" sz="1200" b="1" dirty="0">
                <a:solidFill>
                  <a:prstClr val="black"/>
                </a:solidFill>
              </a:rPr>
              <a:t> 48 por </a:t>
            </a:r>
            <a:r>
              <a:rPr lang="en-US" sz="1200" b="1" dirty="0" err="1">
                <a:solidFill>
                  <a:prstClr val="black"/>
                </a:solidFill>
              </a:rPr>
              <a:t>utilização</a:t>
            </a:r>
            <a:r>
              <a:rPr lang="en-US" sz="1200" b="1" dirty="0">
                <a:solidFill>
                  <a:prstClr val="black"/>
                </a:solidFill>
              </a:rPr>
              <a:t> de TAF </a:t>
            </a:r>
            <a:r>
              <a:rPr lang="en-US" sz="1200" b="1" dirty="0" err="1">
                <a:solidFill>
                  <a:prstClr val="black"/>
                </a:solidFill>
              </a:rPr>
              <a:t>ou</a:t>
            </a:r>
            <a:r>
              <a:rPr lang="en-US" sz="1200" b="1" dirty="0">
                <a:solidFill>
                  <a:prstClr val="black"/>
                </a:solidFill>
              </a:rPr>
              <a:t> TDF </a:t>
            </a:r>
            <a:r>
              <a:rPr lang="en-US" sz="1200" b="1" dirty="0" err="1">
                <a:solidFill>
                  <a:prstClr val="black"/>
                </a:solidFill>
              </a:rPr>
              <a:t>na</a:t>
            </a:r>
            <a:r>
              <a:rPr lang="en-US" sz="1200" b="1" dirty="0">
                <a:solidFill>
                  <a:prstClr val="black"/>
                </a:solidFill>
              </a:rPr>
              <a:t> BL</a:t>
            </a:r>
          </a:p>
        </p:txBody>
      </p:sp>
      <p:graphicFrame>
        <p:nvGraphicFramePr>
          <p:cNvPr id="798" name="Chart 33">
            <a:extLst>
              <a:ext uri="{FF2B5EF4-FFF2-40B4-BE49-F238E27FC236}">
                <a16:creationId xmlns:a16="http://schemas.microsoft.com/office/drawing/2014/main" id="{0A1BCBED-47ED-4DC6-B1F4-3EC344933523}"/>
              </a:ext>
            </a:extLst>
          </p:cNvPr>
          <p:cNvGraphicFramePr/>
          <p:nvPr>
            <p:extLst>
              <p:ext uri="{D42A27DB-BD31-4B8C-83A1-F6EECF244321}">
                <p14:modId xmlns:p14="http://schemas.microsoft.com/office/powerpoint/2010/main" val="3732075070"/>
              </p:ext>
            </p:extLst>
          </p:nvPr>
        </p:nvGraphicFramePr>
        <p:xfrm>
          <a:off x="884075" y="3019348"/>
          <a:ext cx="3097706" cy="1373360"/>
        </p:xfrm>
        <a:graphic>
          <a:graphicData uri="http://schemas.openxmlformats.org/drawingml/2006/chart">
            <c:chart xmlns:c="http://schemas.openxmlformats.org/drawingml/2006/chart" xmlns:r="http://schemas.openxmlformats.org/officeDocument/2006/relationships" r:id="rId8"/>
          </a:graphicData>
        </a:graphic>
      </p:graphicFrame>
      <p:sp>
        <p:nvSpPr>
          <p:cNvPr id="799" name="TextBox 8">
            <a:extLst>
              <a:ext uri="{FF2B5EF4-FFF2-40B4-BE49-F238E27FC236}">
                <a16:creationId xmlns:a16="http://schemas.microsoft.com/office/drawing/2014/main" id="{F57F5C50-E5F3-4D16-9F9D-50900A2F848A}"/>
              </a:ext>
            </a:extLst>
          </p:cNvPr>
          <p:cNvSpPr txBox="1"/>
          <p:nvPr/>
        </p:nvSpPr>
        <p:spPr>
          <a:xfrm rot="16200000">
            <a:off x="170485" y="3414154"/>
            <a:ext cx="1147889" cy="27699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126">
              <a:lnSpc>
                <a:spcPct val="90000"/>
              </a:lnSpc>
              <a:defRPr/>
            </a:pPr>
            <a:r>
              <a:rPr lang="en-US" sz="1200" b="1" dirty="0" err="1">
                <a:solidFill>
                  <a:prstClr val="black"/>
                </a:solidFill>
              </a:rPr>
              <a:t>Alteração</a:t>
            </a:r>
            <a:r>
              <a:rPr lang="en-US" sz="800" b="1" dirty="0">
                <a:solidFill>
                  <a:prstClr val="black"/>
                </a:solidFill>
                <a:latin typeface="Arial"/>
              </a:rPr>
              <a:t> do peso</a:t>
            </a:r>
          </a:p>
          <a:p>
            <a:pPr algn="ctr" defTabSz="914126">
              <a:lnSpc>
                <a:spcPct val="90000"/>
              </a:lnSpc>
              <a:defRPr/>
            </a:pPr>
            <a:r>
              <a:rPr lang="en-US" sz="800" b="1" dirty="0">
                <a:solidFill>
                  <a:prstClr val="black"/>
                </a:solidFill>
                <a:latin typeface="Arial"/>
              </a:rPr>
              <a:t> </a:t>
            </a:r>
            <a:r>
              <a:rPr lang="en-US" sz="800" b="1" dirty="0" err="1">
                <a:solidFill>
                  <a:prstClr val="black"/>
                </a:solidFill>
                <a:latin typeface="Arial"/>
              </a:rPr>
              <a:t>desde</a:t>
            </a:r>
            <a:r>
              <a:rPr lang="en-US" sz="800" b="1" dirty="0">
                <a:solidFill>
                  <a:prstClr val="black"/>
                </a:solidFill>
                <a:latin typeface="Arial"/>
              </a:rPr>
              <a:t> a BL (kg)</a:t>
            </a:r>
            <a:endParaRPr lang="en-US" sz="800" b="1" baseline="30000" dirty="0">
              <a:solidFill>
                <a:prstClr val="black"/>
              </a:solidFill>
              <a:latin typeface="Arial"/>
            </a:endParaRPr>
          </a:p>
        </p:txBody>
      </p:sp>
      <p:grpSp>
        <p:nvGrpSpPr>
          <p:cNvPr id="800" name="Group 35">
            <a:extLst>
              <a:ext uri="{FF2B5EF4-FFF2-40B4-BE49-F238E27FC236}">
                <a16:creationId xmlns:a16="http://schemas.microsoft.com/office/drawing/2014/main" id="{8581DFE3-9ABD-4E9B-B19B-800B6B005109}"/>
              </a:ext>
            </a:extLst>
          </p:cNvPr>
          <p:cNvGrpSpPr/>
          <p:nvPr/>
        </p:nvGrpSpPr>
        <p:grpSpPr>
          <a:xfrm>
            <a:off x="283655" y="4366185"/>
            <a:ext cx="3225341" cy="447202"/>
            <a:chOff x="2128667" y="4773441"/>
            <a:chExt cx="5262450" cy="511015"/>
          </a:xfrm>
        </p:grpSpPr>
        <p:sp>
          <p:nvSpPr>
            <p:cNvPr id="801" name="TextBox 10">
              <a:extLst>
                <a:ext uri="{FF2B5EF4-FFF2-40B4-BE49-F238E27FC236}">
                  <a16:creationId xmlns:a16="http://schemas.microsoft.com/office/drawing/2014/main" id="{07B1962D-3F47-49AD-AF62-7A0134818C59}"/>
                </a:ext>
              </a:extLst>
            </p:cNvPr>
            <p:cNvSpPr txBox="1"/>
            <p:nvPr/>
          </p:nvSpPr>
          <p:spPr>
            <a:xfrm>
              <a:off x="2128667" y="4778017"/>
              <a:ext cx="1653059" cy="50643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914126">
                <a:lnSpc>
                  <a:spcPct val="90000"/>
                </a:lnSpc>
                <a:defRPr/>
              </a:pPr>
              <a:r>
                <a:rPr lang="en-US" sz="800" dirty="0">
                  <a:solidFill>
                    <a:prstClr val="black"/>
                  </a:solidFill>
                  <a:latin typeface="Arial"/>
                </a:rPr>
                <a:t>n:</a:t>
              </a:r>
            </a:p>
            <a:p>
              <a:pPr algn="r" defTabSz="914126">
                <a:lnSpc>
                  <a:spcPct val="90000"/>
                </a:lnSpc>
                <a:defRPr/>
              </a:pPr>
              <a:r>
                <a:rPr lang="en-US" sz="800" dirty="0">
                  <a:solidFill>
                    <a:prstClr val="black"/>
                  </a:solidFill>
                  <a:latin typeface="Arial"/>
                </a:rPr>
                <a:t>  </a:t>
              </a:r>
            </a:p>
            <a:p>
              <a:pPr algn="r" defTabSz="914126">
                <a:lnSpc>
                  <a:spcPct val="90000"/>
                </a:lnSpc>
                <a:defRPr/>
              </a:pPr>
              <a:r>
                <a:rPr lang="en-US" sz="800" dirty="0" err="1">
                  <a:solidFill>
                    <a:prstClr val="black"/>
                  </a:solidFill>
                  <a:latin typeface="Arial"/>
                </a:rPr>
                <a:t>Média</a:t>
              </a:r>
              <a:r>
                <a:rPr lang="en-US" sz="800" dirty="0">
                  <a:solidFill>
                    <a:prstClr val="black"/>
                  </a:solidFill>
                  <a:latin typeface="Arial"/>
                </a:rPr>
                <a:t> </a:t>
              </a:r>
              <a:r>
                <a:rPr lang="en-US" sz="800" dirty="0" err="1">
                  <a:solidFill>
                    <a:prstClr val="black"/>
                  </a:solidFill>
                  <a:latin typeface="Arial"/>
                </a:rPr>
                <a:t>absoluta</a:t>
              </a:r>
              <a:r>
                <a:rPr lang="en-US" sz="800" dirty="0">
                  <a:solidFill>
                    <a:prstClr val="black"/>
                  </a:solidFill>
                  <a:latin typeface="Arial"/>
                </a:rPr>
                <a:t> do peso </a:t>
              </a:r>
              <a:r>
                <a:rPr lang="en-US" sz="800" dirty="0" err="1">
                  <a:solidFill>
                    <a:prstClr val="black"/>
                  </a:solidFill>
                  <a:latin typeface="Arial"/>
                </a:rPr>
                <a:t>na</a:t>
              </a:r>
              <a:r>
                <a:rPr lang="en-US" sz="800" dirty="0">
                  <a:solidFill>
                    <a:prstClr val="black"/>
                  </a:solidFill>
                  <a:latin typeface="Arial"/>
                </a:rPr>
                <a:t> BL (kg):</a:t>
              </a:r>
            </a:p>
          </p:txBody>
        </p:sp>
        <p:sp>
          <p:nvSpPr>
            <p:cNvPr id="802" name="TextBox 26">
              <a:extLst>
                <a:ext uri="{FF2B5EF4-FFF2-40B4-BE49-F238E27FC236}">
                  <a16:creationId xmlns:a16="http://schemas.microsoft.com/office/drawing/2014/main" id="{A40AC865-AEDC-4C32-9F75-1BF95DE6890C}"/>
                </a:ext>
              </a:extLst>
            </p:cNvPr>
            <p:cNvSpPr txBox="1"/>
            <p:nvPr/>
          </p:nvSpPr>
          <p:spPr>
            <a:xfrm>
              <a:off x="4054783" y="4778015"/>
              <a:ext cx="329546" cy="379830"/>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126">
                <a:lnSpc>
                  <a:spcPct val="90000"/>
                </a:lnSpc>
                <a:defRPr/>
              </a:pPr>
              <a:r>
                <a:rPr lang="en-US" sz="800" dirty="0">
                  <a:solidFill>
                    <a:prstClr val="black"/>
                  </a:solidFill>
                  <a:latin typeface="Arial"/>
                </a:rPr>
                <a:t>83</a:t>
              </a:r>
            </a:p>
            <a:p>
              <a:pPr algn="ctr" defTabSz="914126">
                <a:lnSpc>
                  <a:spcPct val="90000"/>
                </a:lnSpc>
                <a:defRPr/>
              </a:pPr>
              <a:endParaRPr lang="en-US" sz="800" dirty="0">
                <a:solidFill>
                  <a:prstClr val="black"/>
                </a:solidFill>
                <a:latin typeface="Arial"/>
              </a:endParaRPr>
            </a:p>
            <a:p>
              <a:pPr algn="ctr" defTabSz="914126">
                <a:lnSpc>
                  <a:spcPct val="90000"/>
                </a:lnSpc>
                <a:defRPr/>
              </a:pPr>
              <a:r>
                <a:rPr lang="en-US" sz="800" dirty="0">
                  <a:solidFill>
                    <a:prstClr val="black"/>
                  </a:solidFill>
                  <a:latin typeface="Arial"/>
                </a:rPr>
                <a:t>78,4</a:t>
              </a:r>
            </a:p>
          </p:txBody>
        </p:sp>
        <p:sp>
          <p:nvSpPr>
            <p:cNvPr id="803" name="TextBox 28">
              <a:extLst>
                <a:ext uri="{FF2B5EF4-FFF2-40B4-BE49-F238E27FC236}">
                  <a16:creationId xmlns:a16="http://schemas.microsoft.com/office/drawing/2014/main" id="{15C7802F-4462-4D9F-9E16-CF96D6B02690}"/>
                </a:ext>
              </a:extLst>
            </p:cNvPr>
            <p:cNvSpPr txBox="1"/>
            <p:nvPr/>
          </p:nvSpPr>
          <p:spPr>
            <a:xfrm>
              <a:off x="4881254" y="4777349"/>
              <a:ext cx="329546" cy="379830"/>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126">
                <a:lnSpc>
                  <a:spcPct val="90000"/>
                </a:lnSpc>
                <a:defRPr/>
              </a:pPr>
              <a:r>
                <a:rPr lang="en-US" sz="800" dirty="0">
                  <a:solidFill>
                    <a:prstClr val="black"/>
                  </a:solidFill>
                  <a:latin typeface="Arial"/>
                </a:rPr>
                <a:t>91</a:t>
              </a:r>
            </a:p>
            <a:p>
              <a:pPr algn="ctr" defTabSz="914126">
                <a:lnSpc>
                  <a:spcPct val="90000"/>
                </a:lnSpc>
                <a:defRPr/>
              </a:pPr>
              <a:endParaRPr lang="en-US" sz="800" dirty="0">
                <a:solidFill>
                  <a:prstClr val="black"/>
                </a:solidFill>
                <a:latin typeface="Arial"/>
              </a:endParaRPr>
            </a:p>
            <a:p>
              <a:pPr algn="ctr" defTabSz="914126">
                <a:lnSpc>
                  <a:spcPct val="90000"/>
                </a:lnSpc>
                <a:defRPr/>
              </a:pPr>
              <a:r>
                <a:rPr lang="en-US" sz="800" dirty="0">
                  <a:solidFill>
                    <a:prstClr val="black"/>
                  </a:solidFill>
                  <a:latin typeface="Arial"/>
                </a:rPr>
                <a:t>81,0</a:t>
              </a:r>
            </a:p>
          </p:txBody>
        </p:sp>
        <p:sp>
          <p:nvSpPr>
            <p:cNvPr id="804" name="TextBox 29">
              <a:extLst>
                <a:ext uri="{FF2B5EF4-FFF2-40B4-BE49-F238E27FC236}">
                  <a16:creationId xmlns:a16="http://schemas.microsoft.com/office/drawing/2014/main" id="{A6D98DAA-1322-4F65-A47F-7BBE8947D975}"/>
                </a:ext>
              </a:extLst>
            </p:cNvPr>
            <p:cNvSpPr txBox="1"/>
            <p:nvPr/>
          </p:nvSpPr>
          <p:spPr>
            <a:xfrm>
              <a:off x="6282613" y="4777348"/>
              <a:ext cx="329546" cy="379830"/>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126">
                <a:lnSpc>
                  <a:spcPct val="90000"/>
                </a:lnSpc>
                <a:defRPr/>
              </a:pPr>
              <a:r>
                <a:rPr lang="en-US" sz="800" dirty="0">
                  <a:solidFill>
                    <a:prstClr val="black"/>
                  </a:solidFill>
                  <a:latin typeface="Arial"/>
                </a:rPr>
                <a:t>108</a:t>
              </a:r>
            </a:p>
            <a:p>
              <a:pPr algn="ctr" defTabSz="914126">
                <a:lnSpc>
                  <a:spcPct val="90000"/>
                </a:lnSpc>
                <a:defRPr/>
              </a:pPr>
              <a:endParaRPr lang="en-US" sz="800" dirty="0">
                <a:solidFill>
                  <a:prstClr val="black"/>
                </a:solidFill>
                <a:latin typeface="Arial"/>
              </a:endParaRPr>
            </a:p>
            <a:p>
              <a:pPr algn="ctr" defTabSz="914126">
                <a:lnSpc>
                  <a:spcPct val="90000"/>
                </a:lnSpc>
                <a:defRPr/>
              </a:pPr>
              <a:r>
                <a:rPr lang="en-US" sz="800" dirty="0">
                  <a:solidFill>
                    <a:prstClr val="black"/>
                  </a:solidFill>
                  <a:latin typeface="Arial"/>
                </a:rPr>
                <a:t>74,7</a:t>
              </a:r>
            </a:p>
          </p:txBody>
        </p:sp>
        <p:sp>
          <p:nvSpPr>
            <p:cNvPr id="805" name="TextBox 30">
              <a:extLst>
                <a:ext uri="{FF2B5EF4-FFF2-40B4-BE49-F238E27FC236}">
                  <a16:creationId xmlns:a16="http://schemas.microsoft.com/office/drawing/2014/main" id="{BC92294C-AC7A-453F-B96B-4BBFB09DCDE0}"/>
                </a:ext>
              </a:extLst>
            </p:cNvPr>
            <p:cNvSpPr txBox="1"/>
            <p:nvPr/>
          </p:nvSpPr>
          <p:spPr>
            <a:xfrm>
              <a:off x="7061571" y="4773441"/>
              <a:ext cx="329546" cy="379830"/>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126">
                <a:lnSpc>
                  <a:spcPct val="90000"/>
                </a:lnSpc>
                <a:defRPr/>
              </a:pPr>
              <a:r>
                <a:rPr lang="en-US" sz="800" dirty="0">
                  <a:solidFill>
                    <a:prstClr val="black"/>
                  </a:solidFill>
                  <a:latin typeface="Arial"/>
                </a:rPr>
                <a:t>106</a:t>
              </a:r>
            </a:p>
            <a:p>
              <a:pPr algn="ctr" defTabSz="914126">
                <a:lnSpc>
                  <a:spcPct val="90000"/>
                </a:lnSpc>
                <a:defRPr/>
              </a:pPr>
              <a:endParaRPr lang="en-US" sz="800" dirty="0">
                <a:solidFill>
                  <a:prstClr val="black"/>
                </a:solidFill>
                <a:latin typeface="Arial"/>
              </a:endParaRPr>
            </a:p>
            <a:p>
              <a:pPr algn="ctr" defTabSz="914126">
                <a:lnSpc>
                  <a:spcPct val="90000"/>
                </a:lnSpc>
                <a:defRPr/>
              </a:pPr>
              <a:r>
                <a:rPr lang="en-US" sz="800" dirty="0">
                  <a:solidFill>
                    <a:prstClr val="black"/>
                  </a:solidFill>
                  <a:latin typeface="Arial"/>
                </a:rPr>
                <a:t>76,8</a:t>
              </a:r>
            </a:p>
          </p:txBody>
        </p:sp>
      </p:grpSp>
      <p:sp>
        <p:nvSpPr>
          <p:cNvPr id="806" name="TextBox 11">
            <a:extLst>
              <a:ext uri="{FF2B5EF4-FFF2-40B4-BE49-F238E27FC236}">
                <a16:creationId xmlns:a16="http://schemas.microsoft.com/office/drawing/2014/main" id="{1755505D-4864-4F4A-BFB5-63686914970C}"/>
              </a:ext>
            </a:extLst>
          </p:cNvPr>
          <p:cNvSpPr txBox="1"/>
          <p:nvPr/>
        </p:nvSpPr>
        <p:spPr>
          <a:xfrm>
            <a:off x="1572189" y="3174854"/>
            <a:ext cx="737381" cy="124650"/>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126">
              <a:lnSpc>
                <a:spcPct val="90000"/>
              </a:lnSpc>
              <a:defRPr/>
            </a:pPr>
            <a:r>
              <a:rPr lang="en-US" sz="900" dirty="0">
                <a:solidFill>
                  <a:prstClr val="black"/>
                </a:solidFill>
                <a:latin typeface="Arial"/>
              </a:rPr>
              <a:t>0,2 (-1,2; 1,5)*</a:t>
            </a:r>
          </a:p>
        </p:txBody>
      </p:sp>
      <p:sp>
        <p:nvSpPr>
          <p:cNvPr id="807" name="TextBox 31">
            <a:extLst>
              <a:ext uri="{FF2B5EF4-FFF2-40B4-BE49-F238E27FC236}">
                <a16:creationId xmlns:a16="http://schemas.microsoft.com/office/drawing/2014/main" id="{155104CB-3A06-4DF5-A5D9-19E88A859B84}"/>
              </a:ext>
            </a:extLst>
          </p:cNvPr>
          <p:cNvSpPr txBox="1"/>
          <p:nvPr/>
        </p:nvSpPr>
        <p:spPr>
          <a:xfrm>
            <a:off x="2839427" y="2861985"/>
            <a:ext cx="698909" cy="124650"/>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126">
              <a:lnSpc>
                <a:spcPct val="90000"/>
              </a:lnSpc>
              <a:defRPr/>
            </a:pPr>
            <a:r>
              <a:rPr lang="en-US" sz="900" dirty="0">
                <a:solidFill>
                  <a:prstClr val="black"/>
                </a:solidFill>
                <a:latin typeface="Arial"/>
              </a:rPr>
              <a:t>2,4 (1,2; 3,6)*</a:t>
            </a:r>
          </a:p>
        </p:txBody>
      </p:sp>
      <p:sp>
        <p:nvSpPr>
          <p:cNvPr id="808" name="Left Brace 40">
            <a:extLst>
              <a:ext uri="{FF2B5EF4-FFF2-40B4-BE49-F238E27FC236}">
                <a16:creationId xmlns:a16="http://schemas.microsoft.com/office/drawing/2014/main" id="{F5E3C522-CB87-4FCB-8C0B-6149D1E0ABE5}"/>
              </a:ext>
            </a:extLst>
          </p:cNvPr>
          <p:cNvSpPr/>
          <p:nvPr/>
        </p:nvSpPr>
        <p:spPr>
          <a:xfrm rot="5400000">
            <a:off x="1795664" y="3108012"/>
            <a:ext cx="99959" cy="546911"/>
          </a:xfrm>
          <a:prstGeom prst="leftBrace">
            <a:avLst>
              <a:gd name="adj1" fmla="val 8333"/>
              <a:gd name="adj2" fmla="val 48997"/>
            </a:avLst>
          </a:prstGeom>
          <a:noFill/>
          <a:ln w="6350" cap="flat" cmpd="sng" algn="ctr">
            <a:solidFill>
              <a:srgbClr val="E2E2E2">
                <a:lumMod val="50000"/>
              </a:srgbClr>
            </a:solidFill>
            <a:prstDash val="solid"/>
            <a:miter lim="800000"/>
            <a:headEnd type="none" w="med" len="med"/>
            <a:tailEnd type="none" w="med" len="me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09" name="Left Brace 41">
            <a:extLst>
              <a:ext uri="{FF2B5EF4-FFF2-40B4-BE49-F238E27FC236}">
                <a16:creationId xmlns:a16="http://schemas.microsoft.com/office/drawing/2014/main" id="{F6C8A671-B707-4062-A6E5-7E4336B92BC7}"/>
              </a:ext>
            </a:extLst>
          </p:cNvPr>
          <p:cNvSpPr/>
          <p:nvPr/>
        </p:nvSpPr>
        <p:spPr>
          <a:xfrm rot="5400000">
            <a:off x="3132680" y="2799890"/>
            <a:ext cx="99959" cy="546911"/>
          </a:xfrm>
          <a:prstGeom prst="leftBrace">
            <a:avLst>
              <a:gd name="adj1" fmla="val 8333"/>
              <a:gd name="adj2" fmla="val 48997"/>
            </a:avLst>
          </a:prstGeom>
          <a:noFill/>
          <a:ln w="6350" cap="flat" cmpd="sng" algn="ctr">
            <a:solidFill>
              <a:srgbClr val="E2E2E2">
                <a:lumMod val="50000"/>
              </a:srgbClr>
            </a:solidFill>
            <a:prstDash val="solid"/>
            <a:miter lim="800000"/>
            <a:headEnd type="none" w="med" len="med"/>
            <a:tailEnd type="none" w="med" len="me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810" name="Graphic 39">
            <a:extLst>
              <a:ext uri="{FF2B5EF4-FFF2-40B4-BE49-F238E27FC236}">
                <a16:creationId xmlns:a16="http://schemas.microsoft.com/office/drawing/2014/main" id="{5288D2B2-DE0F-4F93-84B7-EEB07B5DFC5F}"/>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5976" y="5031141"/>
            <a:ext cx="359906" cy="359906"/>
          </a:xfrm>
          <a:prstGeom prst="rect">
            <a:avLst/>
          </a:prstGeom>
        </p:spPr>
      </p:pic>
      <p:sp>
        <p:nvSpPr>
          <p:cNvPr id="813" name="Arrow: Pentagon 312">
            <a:extLst>
              <a:ext uri="{FF2B5EF4-FFF2-40B4-BE49-F238E27FC236}">
                <a16:creationId xmlns:a16="http://schemas.microsoft.com/office/drawing/2014/main" id="{65676E00-D538-4CD3-B3D1-4BFF867A5232}"/>
              </a:ext>
            </a:extLst>
          </p:cNvPr>
          <p:cNvSpPr/>
          <p:nvPr/>
        </p:nvSpPr>
        <p:spPr>
          <a:xfrm>
            <a:off x="2730013" y="1645611"/>
            <a:ext cx="1586267" cy="264346"/>
          </a:xfrm>
          <a:prstGeom prst="homePlate">
            <a:avLst/>
          </a:prstGeom>
          <a:solidFill>
            <a:srgbClr val="717074"/>
          </a:solidFill>
          <a:ln w="19050" cap="flat" cmpd="sng" algn="ctr">
            <a:noFill/>
            <a:prstDash val="solid"/>
            <a:miter lim="800000"/>
          </a:ln>
          <a:effectLst/>
        </p:spPr>
        <p:txBody>
          <a:bodyPr rtlCol="0" anchor="ctr"/>
          <a:lstStyle/>
          <a:p>
            <a:pPr marL="0" marR="0" lvl="0" indent="0" defTabSz="914126" eaLnBrk="1" fontAlgn="auto" latinLnBrk="0" hangingPunct="1">
              <a:lnSpc>
                <a:spcPct val="9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ea typeface="+mn-ea"/>
                <a:cs typeface="+mn-cs"/>
              </a:rPr>
              <a:t>DTG/3TC (n = 246)</a:t>
            </a:r>
          </a:p>
        </p:txBody>
      </p:sp>
      <p:sp>
        <p:nvSpPr>
          <p:cNvPr id="814" name="Arrow: Pentagon 314">
            <a:extLst>
              <a:ext uri="{FF2B5EF4-FFF2-40B4-BE49-F238E27FC236}">
                <a16:creationId xmlns:a16="http://schemas.microsoft.com/office/drawing/2014/main" id="{0EC4E8B7-844B-4E9F-AEFC-BC3C7399CC19}"/>
              </a:ext>
            </a:extLst>
          </p:cNvPr>
          <p:cNvSpPr/>
          <p:nvPr/>
        </p:nvSpPr>
        <p:spPr>
          <a:xfrm>
            <a:off x="2730013" y="1931583"/>
            <a:ext cx="1586267" cy="243226"/>
          </a:xfrm>
          <a:prstGeom prst="homePlate">
            <a:avLst/>
          </a:prstGeom>
          <a:solidFill>
            <a:srgbClr val="CC0000"/>
          </a:solidFill>
          <a:ln w="19050" cap="flat" cmpd="sng" algn="ctr">
            <a:noFill/>
            <a:prstDash val="solid"/>
            <a:miter lim="800000"/>
          </a:ln>
          <a:effectLst/>
        </p:spPr>
        <p:txBody>
          <a:bodyPr rtlCol="0" anchor="ctr"/>
          <a:lstStyle/>
          <a:p>
            <a:pPr marL="0" marR="0" lvl="0" indent="0" defTabSz="914126" eaLnBrk="1" fontAlgn="auto" latinLnBrk="0" hangingPunct="1">
              <a:lnSpc>
                <a:spcPct val="90000"/>
              </a:lnSpc>
              <a:spcBef>
                <a:spcPts val="0"/>
              </a:spcBef>
              <a:spcAft>
                <a:spcPts val="0"/>
              </a:spcAft>
              <a:buClrTx/>
              <a:buSzTx/>
              <a:buFontTx/>
              <a:buNone/>
              <a:tabLst/>
              <a:defRPr/>
            </a:pPr>
            <a:r>
              <a:rPr kumimoji="0" lang="en-US" sz="900" b="0" i="0" u="none" strike="noStrike" kern="0" cap="none" spc="0" normalizeH="0" baseline="0" noProof="0" dirty="0" err="1">
                <a:ln>
                  <a:noFill/>
                </a:ln>
                <a:solidFill>
                  <a:prstClr val="white"/>
                </a:solidFill>
                <a:effectLst/>
                <a:uLnTx/>
                <a:uFillTx/>
                <a:ea typeface="+mn-ea"/>
                <a:cs typeface="+mn-cs"/>
              </a:rPr>
              <a:t>Continuação</a:t>
            </a:r>
            <a:r>
              <a:rPr kumimoji="0" lang="en-US" sz="900" b="0" i="0" u="none" strike="noStrike" kern="0" cap="none" spc="0" normalizeH="0" baseline="0" noProof="0" dirty="0">
                <a:ln>
                  <a:noFill/>
                </a:ln>
                <a:solidFill>
                  <a:prstClr val="white"/>
                </a:solidFill>
                <a:effectLst/>
                <a:uLnTx/>
                <a:uFillTx/>
                <a:ea typeface="+mn-ea"/>
                <a:cs typeface="+mn-cs"/>
              </a:rPr>
              <a:t> do regime de TARV </a:t>
            </a:r>
            <a:r>
              <a:rPr kumimoji="0" lang="en-US" sz="900" b="0" i="0" u="none" strike="noStrike" kern="0" cap="none" spc="0" normalizeH="0" baseline="0" noProof="0" dirty="0" err="1">
                <a:ln>
                  <a:noFill/>
                </a:ln>
                <a:solidFill>
                  <a:prstClr val="white"/>
                </a:solidFill>
                <a:effectLst/>
                <a:uLnTx/>
                <a:uFillTx/>
                <a:ea typeface="+mn-ea"/>
                <a:cs typeface="+mn-cs"/>
              </a:rPr>
              <a:t>atual</a:t>
            </a:r>
            <a:r>
              <a:rPr kumimoji="0" lang="en-US" sz="900" b="0" i="0" u="none" strike="noStrike" kern="0" cap="none" spc="0" normalizeH="0" baseline="0" noProof="0" dirty="0">
                <a:ln>
                  <a:noFill/>
                </a:ln>
                <a:solidFill>
                  <a:prstClr val="white"/>
                </a:solidFill>
                <a:effectLst/>
                <a:uLnTx/>
                <a:uFillTx/>
                <a:ea typeface="+mn-ea"/>
                <a:cs typeface="+mn-cs"/>
              </a:rPr>
              <a:t> (n = 247)</a:t>
            </a:r>
          </a:p>
        </p:txBody>
      </p:sp>
      <p:sp>
        <p:nvSpPr>
          <p:cNvPr id="815" name="Rectangle 315">
            <a:extLst>
              <a:ext uri="{FF2B5EF4-FFF2-40B4-BE49-F238E27FC236}">
                <a16:creationId xmlns:a16="http://schemas.microsoft.com/office/drawing/2014/main" id="{559AA7F9-3241-4082-A677-6F40E1B81361}"/>
              </a:ext>
            </a:extLst>
          </p:cNvPr>
          <p:cNvSpPr/>
          <p:nvPr/>
        </p:nvSpPr>
        <p:spPr>
          <a:xfrm>
            <a:off x="1290507" y="2876262"/>
            <a:ext cx="107972" cy="107972"/>
          </a:xfrm>
          <a:prstGeom prst="rect">
            <a:avLst/>
          </a:prstGeom>
          <a:solidFill>
            <a:srgbClr val="717074"/>
          </a:solidFill>
          <a:ln w="19050" cap="flat" cmpd="sng" algn="ctr">
            <a:noFill/>
            <a:prstDash val="solid"/>
            <a:miter lim="800000"/>
          </a:ln>
          <a:effectLst/>
        </p:spPr>
        <p:txBody>
          <a:bodyPr rtlCol="0" anchor="ctr"/>
          <a:lstStyle/>
          <a:p>
            <a:pPr marL="0" marR="0" lvl="0" indent="0" algn="ctr" defTabSz="914126" eaLnBrk="1" fontAlgn="auto" latinLnBrk="0" hangingPunct="1">
              <a:lnSpc>
                <a:spcPct val="90000"/>
              </a:lnSpc>
              <a:spcBef>
                <a:spcPts val="0"/>
              </a:spcBef>
              <a:spcAft>
                <a:spcPts val="0"/>
              </a:spcAft>
              <a:buClrTx/>
              <a:buSzTx/>
              <a:buFontTx/>
              <a:buNone/>
              <a:tabLst/>
              <a:defRPr/>
            </a:pPr>
            <a:endParaRPr kumimoji="0" lang="en-US" sz="1999" b="0" i="0" u="none" strike="noStrike" kern="0" cap="none" spc="0" normalizeH="0" baseline="0" noProof="0" dirty="0">
              <a:ln>
                <a:noFill/>
              </a:ln>
              <a:solidFill>
                <a:prstClr val="white"/>
              </a:solidFill>
              <a:effectLst/>
              <a:uLnTx/>
              <a:uFillTx/>
              <a:latin typeface="Arial"/>
              <a:ea typeface="+mn-ea"/>
              <a:cs typeface="+mn-cs"/>
            </a:endParaRPr>
          </a:p>
        </p:txBody>
      </p:sp>
      <p:sp>
        <p:nvSpPr>
          <p:cNvPr id="816" name="TextBox 316">
            <a:extLst>
              <a:ext uri="{FF2B5EF4-FFF2-40B4-BE49-F238E27FC236}">
                <a16:creationId xmlns:a16="http://schemas.microsoft.com/office/drawing/2014/main" id="{EB23B36D-B7E1-4AD1-8821-4452F583A968}"/>
              </a:ext>
            </a:extLst>
          </p:cNvPr>
          <p:cNvSpPr txBox="1"/>
          <p:nvPr/>
        </p:nvSpPr>
        <p:spPr>
          <a:xfrm>
            <a:off x="1571975" y="2881785"/>
            <a:ext cx="408660" cy="96925"/>
          </a:xfrm>
          <a:prstGeom prst="rect">
            <a:avLst/>
          </a:prstGeom>
          <a:noFill/>
        </p:spPr>
        <p:txBody>
          <a:bodyPr wrap="none" lIns="0" tIns="0" rIns="0" bIns="0" rtlCol="0">
            <a:spAutoFit/>
          </a:bodyPr>
          <a:lstStyle/>
          <a:p>
            <a:pPr defTabSz="914126">
              <a:lnSpc>
                <a:spcPct val="90000"/>
              </a:lnSpc>
              <a:defRPr/>
            </a:pPr>
            <a:r>
              <a:rPr lang="en-US" sz="700" dirty="0">
                <a:solidFill>
                  <a:prstClr val="black"/>
                </a:solidFill>
                <a:latin typeface="Arial"/>
              </a:rPr>
              <a:t>DTG/3TC </a:t>
            </a:r>
          </a:p>
        </p:txBody>
      </p:sp>
      <p:sp>
        <p:nvSpPr>
          <p:cNvPr id="817" name="Rectangle 317">
            <a:extLst>
              <a:ext uri="{FF2B5EF4-FFF2-40B4-BE49-F238E27FC236}">
                <a16:creationId xmlns:a16="http://schemas.microsoft.com/office/drawing/2014/main" id="{8E54D96F-D163-4D53-B80B-6721BAC895C2}"/>
              </a:ext>
            </a:extLst>
          </p:cNvPr>
          <p:cNvSpPr/>
          <p:nvPr/>
        </p:nvSpPr>
        <p:spPr>
          <a:xfrm>
            <a:off x="2038486" y="2876262"/>
            <a:ext cx="107972" cy="107972"/>
          </a:xfrm>
          <a:prstGeom prst="rect">
            <a:avLst/>
          </a:prstGeom>
          <a:solidFill>
            <a:srgbClr val="CC0000"/>
          </a:solidFill>
          <a:ln w="19050" cap="flat" cmpd="sng" algn="ctr">
            <a:noFill/>
            <a:prstDash val="solid"/>
            <a:miter lim="800000"/>
          </a:ln>
          <a:effectLst/>
        </p:spPr>
        <p:txBody>
          <a:bodyPr rtlCol="0" anchor="ctr"/>
          <a:lstStyle/>
          <a:p>
            <a:pPr marL="0" marR="0" lvl="0" indent="0" algn="ctr" defTabSz="914126" eaLnBrk="1" fontAlgn="auto" latinLnBrk="0" hangingPunct="1">
              <a:lnSpc>
                <a:spcPct val="90000"/>
              </a:lnSpc>
              <a:spcBef>
                <a:spcPts val="0"/>
              </a:spcBef>
              <a:spcAft>
                <a:spcPts val="0"/>
              </a:spcAft>
              <a:buClrTx/>
              <a:buSzTx/>
              <a:buFontTx/>
              <a:buNone/>
              <a:tabLst/>
              <a:defRPr/>
            </a:pPr>
            <a:endParaRPr kumimoji="0" lang="en-US" sz="1999" b="0" i="0" u="none" strike="noStrike" kern="0" cap="none" spc="0" normalizeH="0" baseline="0" noProof="0" dirty="0">
              <a:ln>
                <a:noFill/>
              </a:ln>
              <a:solidFill>
                <a:prstClr val="white"/>
              </a:solidFill>
              <a:effectLst/>
              <a:uLnTx/>
              <a:uFillTx/>
              <a:latin typeface="Arial"/>
              <a:ea typeface="+mn-ea"/>
              <a:cs typeface="+mn-cs"/>
            </a:endParaRPr>
          </a:p>
        </p:txBody>
      </p:sp>
      <p:sp>
        <p:nvSpPr>
          <p:cNvPr id="818" name="TextBox 318">
            <a:extLst>
              <a:ext uri="{FF2B5EF4-FFF2-40B4-BE49-F238E27FC236}">
                <a16:creationId xmlns:a16="http://schemas.microsoft.com/office/drawing/2014/main" id="{09C01EA0-4418-4A00-83F1-C650E4203E00}"/>
              </a:ext>
            </a:extLst>
          </p:cNvPr>
          <p:cNvSpPr txBox="1"/>
          <p:nvPr/>
        </p:nvSpPr>
        <p:spPr>
          <a:xfrm>
            <a:off x="2303504" y="2881785"/>
            <a:ext cx="213144" cy="96925"/>
          </a:xfrm>
          <a:prstGeom prst="rect">
            <a:avLst/>
          </a:prstGeom>
          <a:noFill/>
        </p:spPr>
        <p:txBody>
          <a:bodyPr wrap="none" lIns="0" tIns="0" rIns="0" bIns="0" rtlCol="0">
            <a:spAutoFit/>
          </a:bodyPr>
          <a:lstStyle/>
          <a:p>
            <a:pPr defTabSz="914126">
              <a:lnSpc>
                <a:spcPct val="90000"/>
              </a:lnSpc>
              <a:defRPr/>
            </a:pPr>
            <a:r>
              <a:rPr lang="en-US" sz="700" dirty="0">
                <a:solidFill>
                  <a:prstClr val="black"/>
                </a:solidFill>
                <a:latin typeface="Arial"/>
              </a:rPr>
              <a:t>CAR </a:t>
            </a:r>
          </a:p>
        </p:txBody>
      </p:sp>
      <p:sp>
        <p:nvSpPr>
          <p:cNvPr id="819" name="Rectangle 319">
            <a:extLst>
              <a:ext uri="{FF2B5EF4-FFF2-40B4-BE49-F238E27FC236}">
                <a16:creationId xmlns:a16="http://schemas.microsoft.com/office/drawing/2014/main" id="{C54CE730-013D-4DA6-9273-659E45BDDCBF}"/>
              </a:ext>
            </a:extLst>
          </p:cNvPr>
          <p:cNvSpPr/>
          <p:nvPr/>
        </p:nvSpPr>
        <p:spPr>
          <a:xfrm>
            <a:off x="1424017" y="2876262"/>
            <a:ext cx="107972" cy="107972"/>
          </a:xfrm>
          <a:prstGeom prst="rect">
            <a:avLst/>
          </a:prstGeom>
          <a:solidFill>
            <a:srgbClr val="E2E2E2">
              <a:lumMod val="75000"/>
            </a:srgbClr>
          </a:solidFill>
          <a:ln w="19050" cap="flat" cmpd="sng" algn="ctr">
            <a:noFill/>
            <a:prstDash val="solid"/>
            <a:miter lim="800000"/>
          </a:ln>
          <a:effectLst/>
        </p:spPr>
        <p:txBody>
          <a:bodyPr rtlCol="0" anchor="ctr"/>
          <a:lstStyle/>
          <a:p>
            <a:pPr marL="0" marR="0" lvl="0" indent="0" algn="ctr" defTabSz="914126" eaLnBrk="1" fontAlgn="auto" latinLnBrk="0" hangingPunct="1">
              <a:lnSpc>
                <a:spcPct val="90000"/>
              </a:lnSpc>
              <a:spcBef>
                <a:spcPts val="0"/>
              </a:spcBef>
              <a:spcAft>
                <a:spcPts val="0"/>
              </a:spcAft>
              <a:buClrTx/>
              <a:buSzTx/>
              <a:buFontTx/>
              <a:buNone/>
              <a:tabLst/>
              <a:defRPr/>
            </a:pPr>
            <a:endParaRPr kumimoji="0" lang="en-US" sz="1999" b="0" i="0" u="none" strike="noStrike" kern="0" cap="none" spc="0" normalizeH="0" baseline="0" noProof="0" dirty="0">
              <a:ln>
                <a:noFill/>
              </a:ln>
              <a:solidFill>
                <a:prstClr val="white"/>
              </a:solidFill>
              <a:effectLst/>
              <a:uLnTx/>
              <a:uFillTx/>
              <a:latin typeface="Arial"/>
              <a:ea typeface="+mn-ea"/>
              <a:cs typeface="+mn-cs"/>
            </a:endParaRPr>
          </a:p>
        </p:txBody>
      </p:sp>
      <p:sp>
        <p:nvSpPr>
          <p:cNvPr id="820" name="Rectangle 320">
            <a:extLst>
              <a:ext uri="{FF2B5EF4-FFF2-40B4-BE49-F238E27FC236}">
                <a16:creationId xmlns:a16="http://schemas.microsoft.com/office/drawing/2014/main" id="{6D7C5066-E900-4879-BE29-147EE625C1AE}"/>
              </a:ext>
            </a:extLst>
          </p:cNvPr>
          <p:cNvSpPr/>
          <p:nvPr/>
        </p:nvSpPr>
        <p:spPr>
          <a:xfrm>
            <a:off x="2159227" y="2876262"/>
            <a:ext cx="107972" cy="107972"/>
          </a:xfrm>
          <a:prstGeom prst="rect">
            <a:avLst/>
          </a:prstGeom>
          <a:solidFill>
            <a:srgbClr val="CC0000">
              <a:lumMod val="40000"/>
              <a:lumOff val="60000"/>
            </a:srgbClr>
          </a:solidFill>
          <a:ln w="19050" cap="flat" cmpd="sng" algn="ctr">
            <a:noFill/>
            <a:prstDash val="solid"/>
            <a:miter lim="800000"/>
          </a:ln>
          <a:effectLst/>
        </p:spPr>
        <p:txBody>
          <a:bodyPr rtlCol="0" anchor="ctr"/>
          <a:lstStyle/>
          <a:p>
            <a:pPr marL="0" marR="0" lvl="0" indent="0" algn="ctr" defTabSz="914126" eaLnBrk="1" fontAlgn="auto" latinLnBrk="0" hangingPunct="1">
              <a:lnSpc>
                <a:spcPct val="90000"/>
              </a:lnSpc>
              <a:spcBef>
                <a:spcPts val="0"/>
              </a:spcBef>
              <a:spcAft>
                <a:spcPts val="0"/>
              </a:spcAft>
              <a:buClrTx/>
              <a:buSzTx/>
              <a:buFontTx/>
              <a:buNone/>
              <a:tabLst/>
              <a:defRPr/>
            </a:pPr>
            <a:endParaRPr kumimoji="0" lang="en-US" sz="1999" b="0" i="0" u="none" strike="noStrike" kern="0" cap="none" spc="0" normalizeH="0" baseline="0" noProof="0" dirty="0">
              <a:ln>
                <a:noFill/>
              </a:ln>
              <a:solidFill>
                <a:prstClr val="white"/>
              </a:solidFill>
              <a:effectLst/>
              <a:uLnTx/>
              <a:uFillTx/>
              <a:latin typeface="Arial"/>
              <a:ea typeface="+mn-ea"/>
              <a:cs typeface="+mn-cs"/>
            </a:endParaRPr>
          </a:p>
        </p:txBody>
      </p:sp>
      <p:sp>
        <p:nvSpPr>
          <p:cNvPr id="821" name="TextBox 324">
            <a:extLst>
              <a:ext uri="{FF2B5EF4-FFF2-40B4-BE49-F238E27FC236}">
                <a16:creationId xmlns:a16="http://schemas.microsoft.com/office/drawing/2014/main" id="{5AFA9F2D-CE40-4EC8-94A4-FBD68329A239}"/>
              </a:ext>
            </a:extLst>
          </p:cNvPr>
          <p:cNvSpPr txBox="1"/>
          <p:nvPr/>
        </p:nvSpPr>
        <p:spPr>
          <a:xfrm>
            <a:off x="8913326" y="2878068"/>
            <a:ext cx="2389362" cy="138463"/>
          </a:xfrm>
          <a:prstGeom prst="rect">
            <a:avLst/>
          </a:prstGeom>
          <a:noFill/>
        </p:spPr>
        <p:txBody>
          <a:bodyPr wrap="square" lIns="0" tIns="0" rIns="0" bIns="0" rtlCol="0">
            <a:spAutoFit/>
          </a:bodyPr>
          <a:lstStyle/>
          <a:p>
            <a:pPr algn="ctr" defTabSz="914126">
              <a:lnSpc>
                <a:spcPct val="90000"/>
              </a:lnSpc>
              <a:defRPr/>
            </a:pPr>
            <a:r>
              <a:rPr lang="en-US" sz="1000" b="1" dirty="0">
                <a:solidFill>
                  <a:prstClr val="black"/>
                </a:solidFill>
                <a:latin typeface="Arial"/>
              </a:rPr>
              <a:t>BL TDF</a:t>
            </a:r>
          </a:p>
        </p:txBody>
      </p:sp>
      <p:grpSp>
        <p:nvGrpSpPr>
          <p:cNvPr id="822" name="Group 330">
            <a:extLst>
              <a:ext uri="{FF2B5EF4-FFF2-40B4-BE49-F238E27FC236}">
                <a16:creationId xmlns:a16="http://schemas.microsoft.com/office/drawing/2014/main" id="{858B1EA8-6FCF-408B-9085-E43D476C83A3}"/>
              </a:ext>
            </a:extLst>
          </p:cNvPr>
          <p:cNvGrpSpPr/>
          <p:nvPr/>
        </p:nvGrpSpPr>
        <p:grpSpPr>
          <a:xfrm>
            <a:off x="9061113" y="5105078"/>
            <a:ext cx="2258854" cy="121870"/>
            <a:chOff x="8949530" y="5256984"/>
            <a:chExt cx="2259442" cy="121902"/>
          </a:xfrm>
        </p:grpSpPr>
        <p:sp>
          <p:nvSpPr>
            <p:cNvPr id="823" name="Rectangle 331">
              <a:extLst>
                <a:ext uri="{FF2B5EF4-FFF2-40B4-BE49-F238E27FC236}">
                  <a16:creationId xmlns:a16="http://schemas.microsoft.com/office/drawing/2014/main" id="{C8B00C13-BE40-47D3-A991-B2AE74276DE4}"/>
                </a:ext>
              </a:extLst>
            </p:cNvPr>
            <p:cNvSpPr/>
            <p:nvPr/>
          </p:nvSpPr>
          <p:spPr>
            <a:xfrm>
              <a:off x="8949530" y="5256984"/>
              <a:ext cx="108000" cy="108000"/>
            </a:xfrm>
            <a:prstGeom prst="rect">
              <a:avLst/>
            </a:prstGeom>
            <a:solidFill>
              <a:srgbClr val="E2E2E2">
                <a:lumMod val="75000"/>
              </a:srgbClr>
            </a:solidFill>
            <a:ln w="19050" cap="flat" cmpd="sng" algn="ctr">
              <a:noFill/>
              <a:prstDash val="solid"/>
              <a:miter lim="800000"/>
            </a:ln>
            <a:effectLst/>
          </p:spPr>
          <p:txBody>
            <a:bodyPr rtlCol="0" anchor="ctr"/>
            <a:lstStyle/>
            <a:p>
              <a:pPr marL="0" marR="0" lvl="0" indent="0" algn="ctr" defTabSz="914126" eaLnBrk="1" fontAlgn="auto" latinLnBrk="0" hangingPunct="1">
                <a:lnSpc>
                  <a:spcPct val="90000"/>
                </a:lnSpc>
                <a:spcBef>
                  <a:spcPts val="0"/>
                </a:spcBef>
                <a:spcAft>
                  <a:spcPts val="0"/>
                </a:spcAft>
                <a:buClrTx/>
                <a:buSzTx/>
                <a:buFontTx/>
                <a:buNone/>
                <a:tabLst/>
                <a:defRPr/>
              </a:pPr>
              <a:endParaRPr kumimoji="0" lang="en-US" sz="2399" b="0" i="0" u="none" strike="noStrike" kern="0" cap="none" spc="0" normalizeH="0" baseline="0" noProof="0" dirty="0">
                <a:ln>
                  <a:noFill/>
                </a:ln>
                <a:solidFill>
                  <a:prstClr val="white"/>
                </a:solidFill>
                <a:effectLst/>
                <a:uLnTx/>
                <a:uFillTx/>
                <a:latin typeface="Arial"/>
                <a:ea typeface="+mn-ea"/>
                <a:cs typeface="+mn-cs"/>
              </a:endParaRPr>
            </a:p>
          </p:txBody>
        </p:sp>
        <p:sp>
          <p:nvSpPr>
            <p:cNvPr id="824" name="TextBox 332">
              <a:extLst>
                <a:ext uri="{FF2B5EF4-FFF2-40B4-BE49-F238E27FC236}">
                  <a16:creationId xmlns:a16="http://schemas.microsoft.com/office/drawing/2014/main" id="{57BB48C0-2009-444C-A6FF-3593F364DCA2}"/>
                </a:ext>
              </a:extLst>
            </p:cNvPr>
            <p:cNvSpPr txBox="1"/>
            <p:nvPr/>
          </p:nvSpPr>
          <p:spPr>
            <a:xfrm>
              <a:off x="9161914" y="5268086"/>
              <a:ext cx="883255" cy="110800"/>
            </a:xfrm>
            <a:prstGeom prst="rect">
              <a:avLst/>
            </a:prstGeom>
            <a:noFill/>
          </p:spPr>
          <p:txBody>
            <a:bodyPr wrap="none" lIns="0" tIns="0" rIns="0" bIns="0" rtlCol="0">
              <a:spAutoFit/>
            </a:bodyPr>
            <a:lstStyle/>
            <a:p>
              <a:pPr marL="0" marR="0" lvl="0" indent="0" defTabSz="914126" eaLnBrk="1" fontAlgn="auto" latinLnBrk="0" hangingPunct="1">
                <a:lnSpc>
                  <a:spcPct val="9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Arial"/>
                </a:rPr>
                <a:t>DTG/3TC (n = 108)</a:t>
              </a:r>
            </a:p>
          </p:txBody>
        </p:sp>
        <p:sp>
          <p:nvSpPr>
            <p:cNvPr id="825" name="Rectangle 333">
              <a:extLst>
                <a:ext uri="{FF2B5EF4-FFF2-40B4-BE49-F238E27FC236}">
                  <a16:creationId xmlns:a16="http://schemas.microsoft.com/office/drawing/2014/main" id="{0A272321-4668-400B-8AA8-6733DB4F37B0}"/>
                </a:ext>
              </a:extLst>
            </p:cNvPr>
            <p:cNvSpPr/>
            <p:nvPr/>
          </p:nvSpPr>
          <p:spPr>
            <a:xfrm>
              <a:off x="10334401" y="5256984"/>
              <a:ext cx="108000" cy="108000"/>
            </a:xfrm>
            <a:prstGeom prst="rect">
              <a:avLst/>
            </a:prstGeom>
            <a:solidFill>
              <a:srgbClr val="CC0000">
                <a:lumMod val="40000"/>
                <a:lumOff val="60000"/>
              </a:srgbClr>
            </a:solidFill>
            <a:ln w="19050" cap="flat" cmpd="sng" algn="ctr">
              <a:noFill/>
              <a:prstDash val="solid"/>
              <a:miter lim="800000"/>
            </a:ln>
            <a:effectLst/>
          </p:spPr>
          <p:txBody>
            <a:bodyPr rtlCol="0" anchor="ctr"/>
            <a:lstStyle/>
            <a:p>
              <a:pPr marL="0" marR="0" lvl="0" indent="0" algn="ctr" defTabSz="914126" eaLnBrk="1" fontAlgn="auto" latinLnBrk="0" hangingPunct="1">
                <a:lnSpc>
                  <a:spcPct val="90000"/>
                </a:lnSpc>
                <a:spcBef>
                  <a:spcPts val="0"/>
                </a:spcBef>
                <a:spcAft>
                  <a:spcPts val="0"/>
                </a:spcAft>
                <a:buClrTx/>
                <a:buSzTx/>
                <a:buFontTx/>
                <a:buNone/>
                <a:tabLst/>
                <a:defRPr/>
              </a:pPr>
              <a:endParaRPr kumimoji="0" lang="en-US" sz="2399" b="0" i="0" u="none" strike="noStrike" kern="0" cap="none" spc="0" normalizeH="0" baseline="0" noProof="0" dirty="0">
                <a:ln>
                  <a:noFill/>
                </a:ln>
                <a:solidFill>
                  <a:prstClr val="white"/>
                </a:solidFill>
                <a:effectLst/>
                <a:uLnTx/>
                <a:uFillTx/>
                <a:latin typeface="Arial"/>
                <a:ea typeface="+mn-ea"/>
                <a:cs typeface="+mn-cs"/>
              </a:endParaRPr>
            </a:p>
          </p:txBody>
        </p:sp>
        <p:sp>
          <p:nvSpPr>
            <p:cNvPr id="826" name="TextBox 334">
              <a:extLst>
                <a:ext uri="{FF2B5EF4-FFF2-40B4-BE49-F238E27FC236}">
                  <a16:creationId xmlns:a16="http://schemas.microsoft.com/office/drawing/2014/main" id="{18B7DD95-A926-48B5-B4BE-00AF777027BB}"/>
                </a:ext>
              </a:extLst>
            </p:cNvPr>
            <p:cNvSpPr txBox="1"/>
            <p:nvPr/>
          </p:nvSpPr>
          <p:spPr>
            <a:xfrm>
              <a:off x="10548535" y="5268086"/>
              <a:ext cx="660437" cy="110800"/>
            </a:xfrm>
            <a:prstGeom prst="rect">
              <a:avLst/>
            </a:prstGeom>
            <a:noFill/>
          </p:spPr>
          <p:txBody>
            <a:bodyPr wrap="none" lIns="0" tIns="0" rIns="0" bIns="0" rtlCol="0">
              <a:spAutoFit/>
            </a:bodyPr>
            <a:lstStyle/>
            <a:p>
              <a:pPr marL="0" marR="0" lvl="0" indent="0" defTabSz="914126" eaLnBrk="1" fontAlgn="auto" latinLnBrk="0" hangingPunct="1">
                <a:lnSpc>
                  <a:spcPct val="9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Arial"/>
                </a:rPr>
                <a:t>CAR (n = 106)</a:t>
              </a:r>
            </a:p>
          </p:txBody>
        </p:sp>
      </p:grpSp>
      <p:grpSp>
        <p:nvGrpSpPr>
          <p:cNvPr id="827" name="Group 1">
            <a:extLst>
              <a:ext uri="{FF2B5EF4-FFF2-40B4-BE49-F238E27FC236}">
                <a16:creationId xmlns:a16="http://schemas.microsoft.com/office/drawing/2014/main" id="{8C254DA1-ED60-46A3-BA89-47471750EF1C}"/>
              </a:ext>
            </a:extLst>
          </p:cNvPr>
          <p:cNvGrpSpPr/>
          <p:nvPr/>
        </p:nvGrpSpPr>
        <p:grpSpPr>
          <a:xfrm>
            <a:off x="5082938" y="2878067"/>
            <a:ext cx="3035543" cy="2354933"/>
            <a:chOff x="5084261" y="2877924"/>
            <a:chExt cx="3036333" cy="2355546"/>
          </a:xfrm>
        </p:grpSpPr>
        <p:sp>
          <p:nvSpPr>
            <p:cNvPr id="828" name="TextBox 323">
              <a:extLst>
                <a:ext uri="{FF2B5EF4-FFF2-40B4-BE49-F238E27FC236}">
                  <a16:creationId xmlns:a16="http://schemas.microsoft.com/office/drawing/2014/main" id="{A154648C-52CD-4503-9C4B-EE517BB2D35F}"/>
                </a:ext>
              </a:extLst>
            </p:cNvPr>
            <p:cNvSpPr txBox="1"/>
            <p:nvPr/>
          </p:nvSpPr>
          <p:spPr>
            <a:xfrm>
              <a:off x="5412152" y="2877924"/>
              <a:ext cx="2389984" cy="152349"/>
            </a:xfrm>
            <a:prstGeom prst="rect">
              <a:avLst/>
            </a:prstGeom>
            <a:noFill/>
          </p:spPr>
          <p:txBody>
            <a:bodyPr wrap="square" lIns="0" tIns="0" rIns="0" bIns="0" rtlCol="0">
              <a:spAutoFit/>
            </a:bodyPr>
            <a:lstStyle/>
            <a:p>
              <a:pPr marL="0" marR="0" lvl="0" indent="0" algn="ctr" defTabSz="914126" eaLnBrk="1" fontAlgn="auto" latinLnBrk="0" hangingPunct="1">
                <a:lnSpc>
                  <a:spcPct val="9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black"/>
                  </a:solidFill>
                  <a:effectLst/>
                  <a:uLnTx/>
                  <a:uFillTx/>
                  <a:latin typeface="Arial"/>
                </a:rPr>
                <a:t>BL TAF</a:t>
              </a:r>
            </a:p>
          </p:txBody>
        </p:sp>
        <p:grpSp>
          <p:nvGrpSpPr>
            <p:cNvPr id="829" name="Group 325">
              <a:extLst>
                <a:ext uri="{FF2B5EF4-FFF2-40B4-BE49-F238E27FC236}">
                  <a16:creationId xmlns:a16="http://schemas.microsoft.com/office/drawing/2014/main" id="{52B1DAC1-824D-4EFA-A747-5CB8A0D87E9B}"/>
                </a:ext>
              </a:extLst>
            </p:cNvPr>
            <p:cNvGrpSpPr/>
            <p:nvPr/>
          </p:nvGrpSpPr>
          <p:grpSpPr>
            <a:xfrm>
              <a:off x="5581618" y="5111600"/>
              <a:ext cx="2201735" cy="121870"/>
              <a:chOff x="5423537" y="5263070"/>
              <a:chExt cx="2201735" cy="121870"/>
            </a:xfrm>
          </p:grpSpPr>
          <p:sp>
            <p:nvSpPr>
              <p:cNvPr id="943" name="Rectangle 326">
                <a:extLst>
                  <a:ext uri="{FF2B5EF4-FFF2-40B4-BE49-F238E27FC236}">
                    <a16:creationId xmlns:a16="http://schemas.microsoft.com/office/drawing/2014/main" id="{CF2F200F-9B04-4B38-A15F-CFA33515E6C4}"/>
                  </a:ext>
                </a:extLst>
              </p:cNvPr>
              <p:cNvSpPr/>
              <p:nvPr/>
            </p:nvSpPr>
            <p:spPr>
              <a:xfrm>
                <a:off x="5423537" y="5263070"/>
                <a:ext cx="108000" cy="108000"/>
              </a:xfrm>
              <a:prstGeom prst="rect">
                <a:avLst/>
              </a:prstGeom>
              <a:solidFill>
                <a:srgbClr val="717074"/>
              </a:solidFill>
              <a:ln w="19050" cap="flat" cmpd="sng" algn="ctr">
                <a:noFill/>
                <a:prstDash val="solid"/>
                <a:miter lim="800000"/>
              </a:ln>
              <a:effectLst/>
            </p:spPr>
            <p:txBody>
              <a:bodyPr rtlCol="0" anchor="ctr"/>
              <a:lstStyle/>
              <a:p>
                <a:pPr marL="0" marR="0" lvl="0" indent="0" algn="ctr" defTabSz="914126" eaLnBrk="1" fontAlgn="auto" latinLnBrk="0" hangingPunct="1">
                  <a:lnSpc>
                    <a:spcPct val="90000"/>
                  </a:lnSpc>
                  <a:spcBef>
                    <a:spcPts val="0"/>
                  </a:spcBef>
                  <a:spcAft>
                    <a:spcPts val="0"/>
                  </a:spcAft>
                  <a:buClrTx/>
                  <a:buSzTx/>
                  <a:buFontTx/>
                  <a:buNone/>
                  <a:tabLst/>
                  <a:defRPr/>
                </a:pPr>
                <a:endParaRPr kumimoji="0" lang="en-US" sz="2399" b="0" i="0" u="none" strike="noStrike" kern="0" cap="none" spc="0" normalizeH="0" baseline="0" noProof="0" dirty="0">
                  <a:ln>
                    <a:noFill/>
                  </a:ln>
                  <a:solidFill>
                    <a:prstClr val="white"/>
                  </a:solidFill>
                  <a:effectLst/>
                  <a:uLnTx/>
                  <a:uFillTx/>
                  <a:latin typeface="Arial"/>
                  <a:ea typeface="+mn-ea"/>
                  <a:cs typeface="+mn-cs"/>
                </a:endParaRPr>
              </a:p>
            </p:txBody>
          </p:sp>
          <p:sp>
            <p:nvSpPr>
              <p:cNvPr id="944" name="TextBox 327">
                <a:extLst>
                  <a:ext uri="{FF2B5EF4-FFF2-40B4-BE49-F238E27FC236}">
                    <a16:creationId xmlns:a16="http://schemas.microsoft.com/office/drawing/2014/main" id="{16230459-C429-4F27-A498-5711FC2EA68B}"/>
                  </a:ext>
                </a:extLst>
              </p:cNvPr>
              <p:cNvSpPr txBox="1"/>
              <p:nvPr/>
            </p:nvSpPr>
            <p:spPr>
              <a:xfrm>
                <a:off x="5635922" y="5274140"/>
                <a:ext cx="825547" cy="110800"/>
              </a:xfrm>
              <a:prstGeom prst="rect">
                <a:avLst/>
              </a:prstGeom>
              <a:noFill/>
            </p:spPr>
            <p:txBody>
              <a:bodyPr wrap="none" lIns="0" tIns="0" rIns="0" bIns="0" rtlCol="0">
                <a:spAutoFit/>
              </a:bodyPr>
              <a:lstStyle/>
              <a:p>
                <a:pPr marL="0" marR="0" lvl="0" indent="0" defTabSz="914126" eaLnBrk="1" fontAlgn="auto" latinLnBrk="0" hangingPunct="1">
                  <a:lnSpc>
                    <a:spcPct val="9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Arial"/>
                  </a:rPr>
                  <a:t>DTG/3TC (n = 83)</a:t>
                </a:r>
              </a:p>
            </p:txBody>
          </p:sp>
          <p:sp>
            <p:nvSpPr>
              <p:cNvPr id="945" name="Rectangle 328">
                <a:extLst>
                  <a:ext uri="{FF2B5EF4-FFF2-40B4-BE49-F238E27FC236}">
                    <a16:creationId xmlns:a16="http://schemas.microsoft.com/office/drawing/2014/main" id="{01985892-AC5C-474A-817C-364CCE704BBF}"/>
                  </a:ext>
                </a:extLst>
              </p:cNvPr>
              <p:cNvSpPr/>
              <p:nvPr/>
            </p:nvSpPr>
            <p:spPr>
              <a:xfrm>
                <a:off x="6808409" y="5263070"/>
                <a:ext cx="108000" cy="108000"/>
              </a:xfrm>
              <a:prstGeom prst="rect">
                <a:avLst/>
              </a:prstGeom>
              <a:solidFill>
                <a:srgbClr val="CC0000"/>
              </a:solidFill>
              <a:ln w="19050" cap="flat" cmpd="sng" algn="ctr">
                <a:noFill/>
                <a:prstDash val="solid"/>
                <a:miter lim="800000"/>
              </a:ln>
              <a:effectLst/>
            </p:spPr>
            <p:txBody>
              <a:bodyPr rtlCol="0" anchor="ctr"/>
              <a:lstStyle/>
              <a:p>
                <a:pPr marL="0" marR="0" lvl="0" indent="0" algn="ctr" defTabSz="914126" eaLnBrk="1" fontAlgn="auto" latinLnBrk="0" hangingPunct="1">
                  <a:lnSpc>
                    <a:spcPct val="90000"/>
                  </a:lnSpc>
                  <a:spcBef>
                    <a:spcPts val="0"/>
                  </a:spcBef>
                  <a:spcAft>
                    <a:spcPts val="0"/>
                  </a:spcAft>
                  <a:buClrTx/>
                  <a:buSzTx/>
                  <a:buFontTx/>
                  <a:buNone/>
                  <a:tabLst/>
                  <a:defRPr/>
                </a:pPr>
                <a:endParaRPr kumimoji="0" lang="en-US" sz="2399" b="0" i="0" u="none" strike="noStrike" kern="0" cap="none" spc="0" normalizeH="0" baseline="0" noProof="0" dirty="0">
                  <a:ln>
                    <a:noFill/>
                  </a:ln>
                  <a:solidFill>
                    <a:prstClr val="white"/>
                  </a:solidFill>
                  <a:effectLst/>
                  <a:uLnTx/>
                  <a:uFillTx/>
                  <a:latin typeface="Arial"/>
                  <a:ea typeface="+mn-ea"/>
                  <a:cs typeface="+mn-cs"/>
                </a:endParaRPr>
              </a:p>
            </p:txBody>
          </p:sp>
          <p:sp>
            <p:nvSpPr>
              <p:cNvPr id="946" name="TextBox 329">
                <a:extLst>
                  <a:ext uri="{FF2B5EF4-FFF2-40B4-BE49-F238E27FC236}">
                    <a16:creationId xmlns:a16="http://schemas.microsoft.com/office/drawing/2014/main" id="{0545C424-40FF-4AD8-9823-4A13CB352E84}"/>
                  </a:ext>
                </a:extLst>
              </p:cNvPr>
              <p:cNvSpPr txBox="1"/>
              <p:nvPr/>
            </p:nvSpPr>
            <p:spPr>
              <a:xfrm>
                <a:off x="7022543" y="5274140"/>
                <a:ext cx="602729" cy="110800"/>
              </a:xfrm>
              <a:prstGeom prst="rect">
                <a:avLst/>
              </a:prstGeom>
              <a:noFill/>
            </p:spPr>
            <p:txBody>
              <a:bodyPr wrap="none" lIns="0" tIns="0" rIns="0" bIns="0" rtlCol="0">
                <a:spAutoFit/>
              </a:bodyPr>
              <a:lstStyle/>
              <a:p>
                <a:pPr marL="0" marR="0" lvl="0" indent="0" defTabSz="914126" eaLnBrk="1" fontAlgn="auto" latinLnBrk="0" hangingPunct="1">
                  <a:lnSpc>
                    <a:spcPct val="9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Arial"/>
                  </a:rPr>
                  <a:t>CAR (n = 91)</a:t>
                </a:r>
              </a:p>
            </p:txBody>
          </p:sp>
        </p:grpSp>
        <p:sp>
          <p:nvSpPr>
            <p:cNvPr id="830" name="TextBox 335">
              <a:extLst>
                <a:ext uri="{FF2B5EF4-FFF2-40B4-BE49-F238E27FC236}">
                  <a16:creationId xmlns:a16="http://schemas.microsoft.com/office/drawing/2014/main" id="{71219050-246F-4778-9B0D-DB10E6BA3A04}"/>
                </a:ext>
              </a:extLst>
            </p:cNvPr>
            <p:cNvSpPr txBox="1"/>
            <p:nvPr/>
          </p:nvSpPr>
          <p:spPr>
            <a:xfrm>
              <a:off x="7067121" y="3168000"/>
              <a:ext cx="505077" cy="221657"/>
            </a:xfrm>
            <a:prstGeom prst="rect">
              <a:avLst/>
            </a:prstGeom>
            <a:noFill/>
          </p:spPr>
          <p:txBody>
            <a:bodyPr wrap="none" lIns="0" tIns="0" rIns="0" bIns="0" rtlCol="0">
              <a:spAutoFit/>
            </a:bodyPr>
            <a:lstStyle/>
            <a:p>
              <a:pPr marL="0" marR="0" lvl="0" indent="0" algn="ctr" defTabSz="914126" eaLnBrk="1" fontAlgn="auto" latinLnBrk="0" hangingPunct="1">
                <a:lnSpc>
                  <a:spcPct val="9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Arial"/>
                </a:rPr>
                <a:t>8,7</a:t>
              </a:r>
              <a:br>
                <a:rPr kumimoji="0" lang="en-US" sz="800" b="0" i="0" u="none" strike="noStrike" kern="0" cap="none" spc="0" normalizeH="0" baseline="0" noProof="0" dirty="0">
                  <a:ln>
                    <a:noFill/>
                  </a:ln>
                  <a:solidFill>
                    <a:prstClr val="black"/>
                  </a:solidFill>
                  <a:effectLst/>
                  <a:uLnTx/>
                  <a:uFillTx/>
                  <a:latin typeface="Arial"/>
                </a:rPr>
              </a:br>
              <a:r>
                <a:rPr kumimoji="0" lang="en-US" sz="800" b="0" i="0" u="none" strike="noStrike" kern="0" cap="none" spc="0" normalizeH="0" baseline="0" noProof="0" dirty="0">
                  <a:ln>
                    <a:noFill/>
                  </a:ln>
                  <a:solidFill>
                    <a:prstClr val="black"/>
                  </a:solidFill>
                  <a:effectLst/>
                  <a:uLnTx/>
                  <a:uFillTx/>
                  <a:latin typeface="Arial"/>
                </a:rPr>
                <a:t>(-4,4; 23,6)</a:t>
              </a:r>
            </a:p>
          </p:txBody>
        </p:sp>
        <p:cxnSp>
          <p:nvCxnSpPr>
            <p:cNvPr id="831" name="Straight Connector 336">
              <a:extLst>
                <a:ext uri="{FF2B5EF4-FFF2-40B4-BE49-F238E27FC236}">
                  <a16:creationId xmlns:a16="http://schemas.microsoft.com/office/drawing/2014/main" id="{7F50B417-5A38-44AE-8980-0D25576F1D11}"/>
                </a:ext>
              </a:extLst>
            </p:cNvPr>
            <p:cNvCxnSpPr>
              <a:cxnSpLocks/>
            </p:cNvCxnSpPr>
            <p:nvPr/>
          </p:nvCxnSpPr>
          <p:spPr>
            <a:xfrm>
              <a:off x="5473638" y="4046102"/>
              <a:ext cx="2601166" cy="0"/>
            </a:xfrm>
            <a:prstGeom prst="line">
              <a:avLst/>
            </a:prstGeom>
            <a:noFill/>
            <a:ln w="9525" cap="sq" cmpd="sng" algn="ctr">
              <a:solidFill>
                <a:srgbClr val="868686"/>
              </a:solidFill>
              <a:prstDash val="solid"/>
              <a:miter lim="800000"/>
            </a:ln>
            <a:effectLst/>
          </p:spPr>
        </p:cxnSp>
        <p:sp>
          <p:nvSpPr>
            <p:cNvPr id="832" name="TextBox 337">
              <a:extLst>
                <a:ext uri="{FF2B5EF4-FFF2-40B4-BE49-F238E27FC236}">
                  <a16:creationId xmlns:a16="http://schemas.microsoft.com/office/drawing/2014/main" id="{E7230220-9E55-4BDA-AE8A-63E86B538D9F}"/>
                </a:ext>
              </a:extLst>
            </p:cNvPr>
            <p:cNvSpPr txBox="1"/>
            <p:nvPr/>
          </p:nvSpPr>
          <p:spPr>
            <a:xfrm>
              <a:off x="5217936" y="4263951"/>
              <a:ext cx="166713" cy="124650"/>
            </a:xfrm>
            <a:prstGeom prst="rect">
              <a:avLst/>
            </a:prstGeom>
            <a:noFill/>
          </p:spPr>
          <p:txBody>
            <a:bodyPr wrap="none" lIns="0" tIns="0" rIns="0" bIns="0" rtlCol="0">
              <a:spAutoFit/>
            </a:bodyPr>
            <a:lstStyle/>
            <a:p>
              <a:pPr marL="0" marR="0" lvl="0" indent="0" algn="r" defTabSz="914126" eaLnBrk="1" fontAlgn="auto" latinLnBrk="0" hangingPunct="1">
                <a:lnSpc>
                  <a:spcPct val="9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Arial"/>
                </a:rPr>
                <a:t>-10</a:t>
              </a:r>
            </a:p>
          </p:txBody>
        </p:sp>
        <p:sp>
          <p:nvSpPr>
            <p:cNvPr id="833" name="TextBox 338">
              <a:extLst>
                <a:ext uri="{FF2B5EF4-FFF2-40B4-BE49-F238E27FC236}">
                  <a16:creationId xmlns:a16="http://schemas.microsoft.com/office/drawing/2014/main" id="{D87905FF-847D-4B49-83B1-5FF3AE2A2500}"/>
                </a:ext>
              </a:extLst>
            </p:cNvPr>
            <p:cNvSpPr txBox="1"/>
            <p:nvPr/>
          </p:nvSpPr>
          <p:spPr>
            <a:xfrm>
              <a:off x="5217936" y="4549299"/>
              <a:ext cx="166713" cy="124650"/>
            </a:xfrm>
            <a:prstGeom prst="rect">
              <a:avLst/>
            </a:prstGeom>
            <a:noFill/>
          </p:spPr>
          <p:txBody>
            <a:bodyPr wrap="none" lIns="0" tIns="0" rIns="0" bIns="0" rtlCol="0">
              <a:spAutoFit/>
            </a:bodyPr>
            <a:lstStyle/>
            <a:p>
              <a:pPr marL="0" marR="0" lvl="0" indent="0" algn="r" defTabSz="914126" eaLnBrk="1" fontAlgn="auto" latinLnBrk="0" hangingPunct="1">
                <a:lnSpc>
                  <a:spcPct val="9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Arial"/>
                </a:rPr>
                <a:t>-20</a:t>
              </a:r>
            </a:p>
          </p:txBody>
        </p:sp>
        <p:sp>
          <p:nvSpPr>
            <p:cNvPr id="834" name="Freeform: Shape 339">
              <a:extLst>
                <a:ext uri="{FF2B5EF4-FFF2-40B4-BE49-F238E27FC236}">
                  <a16:creationId xmlns:a16="http://schemas.microsoft.com/office/drawing/2014/main" id="{C51EFB8C-57F3-4FF3-A734-7EB16844A4E0}"/>
                </a:ext>
              </a:extLst>
            </p:cNvPr>
            <p:cNvSpPr/>
            <p:nvPr/>
          </p:nvSpPr>
          <p:spPr>
            <a:xfrm>
              <a:off x="5464332" y="3481283"/>
              <a:ext cx="2637027" cy="1132697"/>
            </a:xfrm>
            <a:custGeom>
              <a:avLst/>
              <a:gdLst>
                <a:gd name="connsiteX0" fmla="*/ 0 w 1454566"/>
                <a:gd name="connsiteY0" fmla="*/ 0 h 1878227"/>
                <a:gd name="connsiteX1" fmla="*/ 0 w 1454566"/>
                <a:gd name="connsiteY1" fmla="*/ 1878227 h 1878227"/>
                <a:gd name="connsiteX2" fmla="*/ 1454566 w 1454566"/>
                <a:gd name="connsiteY2" fmla="*/ 1878227 h 1878227"/>
              </a:gdLst>
              <a:ahLst/>
              <a:cxnLst>
                <a:cxn ang="0">
                  <a:pos x="connsiteX0" y="connsiteY0"/>
                </a:cxn>
                <a:cxn ang="0">
                  <a:pos x="connsiteX1" y="connsiteY1"/>
                </a:cxn>
                <a:cxn ang="0">
                  <a:pos x="connsiteX2" y="connsiteY2"/>
                </a:cxn>
              </a:cxnLst>
              <a:rect l="l" t="t" r="r" b="b"/>
              <a:pathLst>
                <a:path w="1454566" h="1878227">
                  <a:moveTo>
                    <a:pt x="0" y="0"/>
                  </a:moveTo>
                  <a:lnTo>
                    <a:pt x="0" y="1878227"/>
                  </a:lnTo>
                  <a:lnTo>
                    <a:pt x="1454566" y="1878227"/>
                  </a:lnTo>
                </a:path>
              </a:pathLst>
            </a:custGeom>
            <a:noFill/>
            <a:ln w="9525" cap="sq" cmpd="sng" algn="ctr">
              <a:solidFill>
                <a:srgbClr val="868686"/>
              </a:solidFill>
              <a:prstDash val="solid"/>
              <a:miter lim="800000"/>
            </a:ln>
            <a:effectLst/>
          </p:spPr>
          <p:txBody>
            <a:bodyPr rtlCol="0" anchor="ctr"/>
            <a:lstStyle/>
            <a:p>
              <a:pPr marL="0" marR="0" lvl="0" indent="0" algn="ctr" defTabSz="914126"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dirty="0">
                <a:ln>
                  <a:noFill/>
                </a:ln>
                <a:solidFill>
                  <a:prstClr val="white"/>
                </a:solidFill>
                <a:effectLst/>
                <a:uLnTx/>
                <a:uFillTx/>
                <a:latin typeface="Arial"/>
                <a:ea typeface="+mn-ea"/>
                <a:cs typeface="+mn-cs"/>
              </a:endParaRPr>
            </a:p>
          </p:txBody>
        </p:sp>
        <p:cxnSp>
          <p:nvCxnSpPr>
            <p:cNvPr id="835" name="Straight Connector 340">
              <a:extLst>
                <a:ext uri="{FF2B5EF4-FFF2-40B4-BE49-F238E27FC236}">
                  <a16:creationId xmlns:a16="http://schemas.microsoft.com/office/drawing/2014/main" id="{786EE75E-5CC1-47ED-AF5E-5FF4AEF80CC9}"/>
                </a:ext>
              </a:extLst>
            </p:cNvPr>
            <p:cNvCxnSpPr/>
            <p:nvPr/>
          </p:nvCxnSpPr>
          <p:spPr>
            <a:xfrm>
              <a:off x="5402270" y="4332629"/>
              <a:ext cx="62038" cy="0"/>
            </a:xfrm>
            <a:prstGeom prst="line">
              <a:avLst/>
            </a:prstGeom>
            <a:noFill/>
            <a:ln w="9525" cap="flat" cmpd="sng" algn="ctr">
              <a:solidFill>
                <a:srgbClr val="868686"/>
              </a:solidFill>
              <a:prstDash val="solid"/>
              <a:miter lim="800000"/>
            </a:ln>
            <a:effectLst/>
          </p:spPr>
        </p:cxnSp>
        <p:cxnSp>
          <p:nvCxnSpPr>
            <p:cNvPr id="836" name="Straight Connector 341">
              <a:extLst>
                <a:ext uri="{FF2B5EF4-FFF2-40B4-BE49-F238E27FC236}">
                  <a16:creationId xmlns:a16="http://schemas.microsoft.com/office/drawing/2014/main" id="{05104AEC-A85C-4FAD-8DC0-842D7D0DB48D}"/>
                </a:ext>
              </a:extLst>
            </p:cNvPr>
            <p:cNvCxnSpPr/>
            <p:nvPr/>
          </p:nvCxnSpPr>
          <p:spPr>
            <a:xfrm>
              <a:off x="5402270" y="4613981"/>
              <a:ext cx="62038" cy="0"/>
            </a:xfrm>
            <a:prstGeom prst="line">
              <a:avLst/>
            </a:prstGeom>
            <a:noFill/>
            <a:ln w="9525" cap="flat" cmpd="sng" algn="ctr">
              <a:solidFill>
                <a:srgbClr val="868686"/>
              </a:solidFill>
              <a:prstDash val="solid"/>
              <a:miter lim="800000"/>
            </a:ln>
            <a:effectLst/>
          </p:spPr>
        </p:cxnSp>
        <p:cxnSp>
          <p:nvCxnSpPr>
            <p:cNvPr id="837" name="Straight Connector 342">
              <a:extLst>
                <a:ext uri="{FF2B5EF4-FFF2-40B4-BE49-F238E27FC236}">
                  <a16:creationId xmlns:a16="http://schemas.microsoft.com/office/drawing/2014/main" id="{B4B38367-A947-499E-86F1-7D2A3057E32F}"/>
                </a:ext>
              </a:extLst>
            </p:cNvPr>
            <p:cNvCxnSpPr>
              <a:cxnSpLocks/>
            </p:cNvCxnSpPr>
            <p:nvPr/>
          </p:nvCxnSpPr>
          <p:spPr>
            <a:xfrm rot="5400000">
              <a:off x="5650872" y="4644872"/>
              <a:ext cx="63040" cy="0"/>
            </a:xfrm>
            <a:prstGeom prst="line">
              <a:avLst/>
            </a:prstGeom>
            <a:noFill/>
            <a:ln w="9525" cap="flat" cmpd="sng" algn="ctr">
              <a:solidFill>
                <a:srgbClr val="868686"/>
              </a:solidFill>
              <a:prstDash val="solid"/>
              <a:miter lim="800000"/>
            </a:ln>
            <a:effectLst/>
          </p:spPr>
        </p:cxnSp>
        <p:sp>
          <p:nvSpPr>
            <p:cNvPr id="838" name="TextBox 343">
              <a:extLst>
                <a:ext uri="{FF2B5EF4-FFF2-40B4-BE49-F238E27FC236}">
                  <a16:creationId xmlns:a16="http://schemas.microsoft.com/office/drawing/2014/main" id="{3774A479-04CF-4EF5-A437-CEE61015AA6C}"/>
                </a:ext>
              </a:extLst>
            </p:cNvPr>
            <p:cNvSpPr txBox="1"/>
            <p:nvPr/>
          </p:nvSpPr>
          <p:spPr>
            <a:xfrm>
              <a:off x="5494925" y="4685864"/>
              <a:ext cx="368787" cy="221657"/>
            </a:xfrm>
            <a:prstGeom prst="rect">
              <a:avLst/>
            </a:prstGeom>
            <a:noFill/>
          </p:spPr>
          <p:txBody>
            <a:bodyPr wrap="none" lIns="0" tIns="0" rIns="0" bIns="0" rtlCol="0">
              <a:spAutoFit/>
            </a:bodyPr>
            <a:lstStyle/>
            <a:p>
              <a:pPr marL="0" marR="0" lvl="0" indent="0" algn="ctr" defTabSz="914126" eaLnBrk="1" fontAlgn="auto" latinLnBrk="0" hangingPunct="1">
                <a:lnSpc>
                  <a:spcPct val="9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Arial"/>
                </a:rPr>
                <a:t>TC</a:t>
              </a:r>
            </a:p>
            <a:p>
              <a:pPr marL="0" marR="0" lvl="0" indent="0" algn="ctr" defTabSz="914126" eaLnBrk="1" fontAlgn="auto" latinLnBrk="0" hangingPunct="1">
                <a:lnSpc>
                  <a:spcPct val="9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Arial"/>
                </a:rPr>
                <a:t>(mmol/l)</a:t>
              </a:r>
            </a:p>
          </p:txBody>
        </p:sp>
        <p:sp>
          <p:nvSpPr>
            <p:cNvPr id="839" name="TextBox 344">
              <a:extLst>
                <a:ext uri="{FF2B5EF4-FFF2-40B4-BE49-F238E27FC236}">
                  <a16:creationId xmlns:a16="http://schemas.microsoft.com/office/drawing/2014/main" id="{0AECDE41-CA5E-448A-A24F-AB00562F55BF}"/>
                </a:ext>
              </a:extLst>
            </p:cNvPr>
            <p:cNvSpPr txBox="1"/>
            <p:nvPr/>
          </p:nvSpPr>
          <p:spPr>
            <a:xfrm rot="16200000">
              <a:off x="4337949" y="3869556"/>
              <a:ext cx="1658865" cy="166242"/>
            </a:xfrm>
            <a:prstGeom prst="rect">
              <a:avLst/>
            </a:prstGeom>
            <a:noFill/>
          </p:spPr>
          <p:txBody>
            <a:bodyPr wrap="square" lIns="0" tIns="0" rIns="0" bIns="0" rtlCol="0">
              <a:spAutoFit/>
            </a:bodyPr>
            <a:lstStyle/>
            <a:p>
              <a:pPr marL="0" marR="0" lvl="0" indent="0" algn="ctr" defTabSz="914126" eaLnBrk="1" fontAlgn="auto" latinLnBrk="0" hangingPunct="1">
                <a:lnSpc>
                  <a:spcPct val="90000"/>
                </a:lnSpc>
                <a:spcBef>
                  <a:spcPts val="0"/>
                </a:spcBef>
                <a:spcAft>
                  <a:spcPts val="0"/>
                </a:spcAft>
                <a:buClrTx/>
                <a:buSzTx/>
                <a:buFontTx/>
                <a:buNone/>
                <a:tabLst/>
                <a:defRPr/>
              </a:pPr>
              <a:r>
                <a:rPr kumimoji="0" lang="en-US" sz="1200" b="1" i="0" u="none" strike="noStrike" kern="0" cap="none" spc="0" normalizeH="0" baseline="0" noProof="0" dirty="0" err="1">
                  <a:ln>
                    <a:noFill/>
                  </a:ln>
                  <a:solidFill>
                    <a:prstClr val="black"/>
                  </a:solidFill>
                  <a:effectLst/>
                  <a:uLnTx/>
                  <a:uFillTx/>
                </a:rPr>
                <a:t>Alteração</a:t>
              </a:r>
              <a:r>
                <a:rPr kumimoji="0" lang="en-US" sz="1200" b="1" i="0" u="none" strike="noStrike" kern="0" cap="none" spc="0" normalizeH="0" baseline="0" noProof="0" dirty="0">
                  <a:ln>
                    <a:noFill/>
                  </a:ln>
                  <a:solidFill>
                    <a:prstClr val="black"/>
                  </a:solidFill>
                  <a:effectLst/>
                  <a:uLnTx/>
                  <a:uFillTx/>
                </a:rPr>
                <a:t> </a:t>
              </a:r>
              <a:r>
                <a:rPr kumimoji="0" lang="en-US" sz="1200" b="1" i="0" u="none" strike="noStrike" kern="0" cap="none" spc="0" normalizeH="0" baseline="0" noProof="0" dirty="0" err="1">
                  <a:ln>
                    <a:noFill/>
                  </a:ln>
                  <a:solidFill>
                    <a:prstClr val="black"/>
                  </a:solidFill>
                  <a:effectLst/>
                  <a:uLnTx/>
                  <a:uFillTx/>
                </a:rPr>
                <a:t>desde</a:t>
              </a:r>
              <a:r>
                <a:rPr kumimoji="0" lang="en-US" sz="1200" b="1" i="0" u="none" strike="noStrike" kern="0" cap="none" spc="0" normalizeH="0" baseline="0" noProof="0" dirty="0">
                  <a:ln>
                    <a:noFill/>
                  </a:ln>
                  <a:solidFill>
                    <a:prstClr val="black"/>
                  </a:solidFill>
                  <a:effectLst/>
                  <a:uLnTx/>
                  <a:uFillTx/>
                </a:rPr>
                <a:t> a BL (%)</a:t>
              </a:r>
              <a:endParaRPr kumimoji="0" lang="en-US" sz="1200" b="1" i="0" u="none" strike="noStrike" kern="0" cap="none" spc="0" normalizeH="0" baseline="30000" noProof="0" dirty="0">
                <a:ln>
                  <a:noFill/>
                </a:ln>
                <a:solidFill>
                  <a:prstClr val="black"/>
                </a:solidFill>
                <a:effectLst/>
                <a:uLnTx/>
                <a:uFillTx/>
              </a:endParaRPr>
            </a:p>
          </p:txBody>
        </p:sp>
        <p:sp>
          <p:nvSpPr>
            <p:cNvPr id="840" name="TextBox 345">
              <a:extLst>
                <a:ext uri="{FF2B5EF4-FFF2-40B4-BE49-F238E27FC236}">
                  <a16:creationId xmlns:a16="http://schemas.microsoft.com/office/drawing/2014/main" id="{E65A9F24-F6DD-4953-B59D-32D0F6F294C0}"/>
                </a:ext>
              </a:extLst>
            </p:cNvPr>
            <p:cNvSpPr txBox="1"/>
            <p:nvPr/>
          </p:nvSpPr>
          <p:spPr>
            <a:xfrm>
              <a:off x="5320531" y="3978140"/>
              <a:ext cx="64120" cy="124650"/>
            </a:xfrm>
            <a:prstGeom prst="rect">
              <a:avLst/>
            </a:prstGeom>
            <a:noFill/>
          </p:spPr>
          <p:txBody>
            <a:bodyPr wrap="none" lIns="0" tIns="0" rIns="0" bIns="0" rtlCol="0">
              <a:spAutoFit/>
            </a:bodyPr>
            <a:lstStyle/>
            <a:p>
              <a:pPr marL="0" marR="0" lvl="0" indent="0" algn="r" defTabSz="914126" eaLnBrk="1" fontAlgn="auto" latinLnBrk="0" hangingPunct="1">
                <a:lnSpc>
                  <a:spcPct val="9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Arial"/>
                </a:rPr>
                <a:t>0</a:t>
              </a:r>
            </a:p>
          </p:txBody>
        </p:sp>
        <p:cxnSp>
          <p:nvCxnSpPr>
            <p:cNvPr id="841" name="Straight Connector 346">
              <a:extLst>
                <a:ext uri="{FF2B5EF4-FFF2-40B4-BE49-F238E27FC236}">
                  <a16:creationId xmlns:a16="http://schemas.microsoft.com/office/drawing/2014/main" id="{1C308641-0CF0-429A-9CA2-8C1461CC6108}"/>
                </a:ext>
              </a:extLst>
            </p:cNvPr>
            <p:cNvCxnSpPr/>
            <p:nvPr/>
          </p:nvCxnSpPr>
          <p:spPr>
            <a:xfrm>
              <a:off x="5402270" y="4046817"/>
              <a:ext cx="62038" cy="0"/>
            </a:xfrm>
            <a:prstGeom prst="line">
              <a:avLst/>
            </a:prstGeom>
            <a:noFill/>
            <a:ln w="9525" cap="flat" cmpd="sng" algn="ctr">
              <a:solidFill>
                <a:srgbClr val="868686"/>
              </a:solidFill>
              <a:prstDash val="solid"/>
              <a:miter lim="800000"/>
            </a:ln>
            <a:effectLst/>
          </p:spPr>
        </p:cxnSp>
        <p:sp>
          <p:nvSpPr>
            <p:cNvPr id="842" name="TextBox 347">
              <a:extLst>
                <a:ext uri="{FF2B5EF4-FFF2-40B4-BE49-F238E27FC236}">
                  <a16:creationId xmlns:a16="http://schemas.microsoft.com/office/drawing/2014/main" id="{E7954BF4-1B45-44A5-972F-93DF3A06D108}"/>
                </a:ext>
              </a:extLst>
            </p:cNvPr>
            <p:cNvSpPr txBox="1"/>
            <p:nvPr/>
          </p:nvSpPr>
          <p:spPr>
            <a:xfrm>
              <a:off x="5256409" y="3697548"/>
              <a:ext cx="128240" cy="124650"/>
            </a:xfrm>
            <a:prstGeom prst="rect">
              <a:avLst/>
            </a:prstGeom>
            <a:noFill/>
          </p:spPr>
          <p:txBody>
            <a:bodyPr wrap="none" lIns="0" tIns="0" rIns="0" bIns="0" rtlCol="0">
              <a:spAutoFit/>
            </a:bodyPr>
            <a:lstStyle/>
            <a:p>
              <a:pPr marL="0" marR="0" lvl="0" indent="0" algn="r" defTabSz="914126" eaLnBrk="1" fontAlgn="auto" latinLnBrk="0" hangingPunct="1">
                <a:lnSpc>
                  <a:spcPct val="9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Arial"/>
                </a:rPr>
                <a:t>10</a:t>
              </a:r>
            </a:p>
          </p:txBody>
        </p:sp>
        <p:cxnSp>
          <p:nvCxnSpPr>
            <p:cNvPr id="843" name="Straight Connector 348">
              <a:extLst>
                <a:ext uri="{FF2B5EF4-FFF2-40B4-BE49-F238E27FC236}">
                  <a16:creationId xmlns:a16="http://schemas.microsoft.com/office/drawing/2014/main" id="{10F1BF91-D0DF-46EF-A893-81901E59E308}"/>
                </a:ext>
              </a:extLst>
            </p:cNvPr>
            <p:cNvCxnSpPr/>
            <p:nvPr/>
          </p:nvCxnSpPr>
          <p:spPr>
            <a:xfrm>
              <a:off x="5402270" y="3766225"/>
              <a:ext cx="62038" cy="0"/>
            </a:xfrm>
            <a:prstGeom prst="line">
              <a:avLst/>
            </a:prstGeom>
            <a:noFill/>
            <a:ln w="9525" cap="flat" cmpd="sng" algn="ctr">
              <a:solidFill>
                <a:srgbClr val="868686"/>
              </a:solidFill>
              <a:prstDash val="solid"/>
              <a:miter lim="800000"/>
            </a:ln>
            <a:effectLst/>
          </p:spPr>
        </p:cxnSp>
        <p:sp>
          <p:nvSpPr>
            <p:cNvPr id="844" name="TextBox 349">
              <a:extLst>
                <a:ext uri="{FF2B5EF4-FFF2-40B4-BE49-F238E27FC236}">
                  <a16:creationId xmlns:a16="http://schemas.microsoft.com/office/drawing/2014/main" id="{1DC6566E-16D2-4EE0-95E2-50BE064A0201}"/>
                </a:ext>
              </a:extLst>
            </p:cNvPr>
            <p:cNvSpPr txBox="1"/>
            <p:nvPr/>
          </p:nvSpPr>
          <p:spPr>
            <a:xfrm>
              <a:off x="5256409" y="3412610"/>
              <a:ext cx="128240" cy="124650"/>
            </a:xfrm>
            <a:prstGeom prst="rect">
              <a:avLst/>
            </a:prstGeom>
            <a:noFill/>
          </p:spPr>
          <p:txBody>
            <a:bodyPr wrap="none" lIns="0" tIns="0" rIns="0" bIns="0" rtlCol="0">
              <a:spAutoFit/>
            </a:bodyPr>
            <a:lstStyle/>
            <a:p>
              <a:pPr marL="0" marR="0" lvl="0" indent="0" algn="r" defTabSz="914126" eaLnBrk="1" fontAlgn="auto" latinLnBrk="0" hangingPunct="1">
                <a:lnSpc>
                  <a:spcPct val="9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Arial"/>
                </a:rPr>
                <a:t>20</a:t>
              </a:r>
            </a:p>
          </p:txBody>
        </p:sp>
        <p:cxnSp>
          <p:nvCxnSpPr>
            <p:cNvPr id="845" name="Straight Connector 350">
              <a:extLst>
                <a:ext uri="{FF2B5EF4-FFF2-40B4-BE49-F238E27FC236}">
                  <a16:creationId xmlns:a16="http://schemas.microsoft.com/office/drawing/2014/main" id="{8D9B6415-4310-46D5-A632-AA2C8CF87CB4}"/>
                </a:ext>
              </a:extLst>
            </p:cNvPr>
            <p:cNvCxnSpPr/>
            <p:nvPr/>
          </p:nvCxnSpPr>
          <p:spPr>
            <a:xfrm>
              <a:off x="5402270" y="3481286"/>
              <a:ext cx="62038" cy="0"/>
            </a:xfrm>
            <a:prstGeom prst="line">
              <a:avLst/>
            </a:prstGeom>
            <a:noFill/>
            <a:ln w="9525" cap="flat" cmpd="sng" algn="ctr">
              <a:solidFill>
                <a:srgbClr val="868686"/>
              </a:solidFill>
              <a:prstDash val="solid"/>
              <a:miter lim="800000"/>
            </a:ln>
            <a:effectLst/>
          </p:spPr>
        </p:cxnSp>
        <p:cxnSp>
          <p:nvCxnSpPr>
            <p:cNvPr id="846" name="Straight Connector 351">
              <a:extLst>
                <a:ext uri="{FF2B5EF4-FFF2-40B4-BE49-F238E27FC236}">
                  <a16:creationId xmlns:a16="http://schemas.microsoft.com/office/drawing/2014/main" id="{60E79849-D1E3-48D8-ADE5-15DB44BF63DE}"/>
                </a:ext>
              </a:extLst>
            </p:cNvPr>
            <p:cNvCxnSpPr>
              <a:cxnSpLocks/>
            </p:cNvCxnSpPr>
            <p:nvPr/>
          </p:nvCxnSpPr>
          <p:spPr>
            <a:xfrm rot="5400000">
              <a:off x="6231482" y="4644872"/>
              <a:ext cx="63040" cy="0"/>
            </a:xfrm>
            <a:prstGeom prst="line">
              <a:avLst/>
            </a:prstGeom>
            <a:noFill/>
            <a:ln w="9525" cap="flat" cmpd="sng" algn="ctr">
              <a:solidFill>
                <a:srgbClr val="868686"/>
              </a:solidFill>
              <a:prstDash val="solid"/>
              <a:miter lim="800000"/>
            </a:ln>
            <a:effectLst/>
          </p:spPr>
        </p:cxnSp>
        <p:sp>
          <p:nvSpPr>
            <p:cNvPr id="847" name="TextBox 352">
              <a:extLst>
                <a:ext uri="{FF2B5EF4-FFF2-40B4-BE49-F238E27FC236}">
                  <a16:creationId xmlns:a16="http://schemas.microsoft.com/office/drawing/2014/main" id="{7AEC05EB-7DFF-4514-87D9-EAEA393D75A7}"/>
                </a:ext>
              </a:extLst>
            </p:cNvPr>
            <p:cNvSpPr txBox="1"/>
            <p:nvPr/>
          </p:nvSpPr>
          <p:spPr>
            <a:xfrm>
              <a:off x="6075534" y="4685864"/>
              <a:ext cx="368787" cy="221657"/>
            </a:xfrm>
            <a:prstGeom prst="rect">
              <a:avLst/>
            </a:prstGeom>
            <a:noFill/>
          </p:spPr>
          <p:txBody>
            <a:bodyPr wrap="none" lIns="0" tIns="0" rIns="0" bIns="0" rtlCol="0">
              <a:spAutoFit/>
            </a:bodyPr>
            <a:lstStyle/>
            <a:p>
              <a:pPr marL="0" marR="0" lvl="0" indent="0" algn="ctr" defTabSz="914126" eaLnBrk="1" fontAlgn="auto" latinLnBrk="0" hangingPunct="1">
                <a:lnSpc>
                  <a:spcPct val="9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Arial"/>
                </a:rPr>
                <a:t>HDL-</a:t>
              </a:r>
              <a:r>
                <a:rPr lang="en-US" sz="800" kern="0" dirty="0">
                  <a:solidFill>
                    <a:prstClr val="black"/>
                  </a:solidFill>
                  <a:latin typeface="Arial"/>
                </a:rPr>
                <a:t>C</a:t>
              </a:r>
              <a:endParaRPr kumimoji="0" lang="en-US" sz="800" b="0" i="0" u="none" strike="noStrike" kern="0" cap="none" spc="0" normalizeH="0" baseline="0" noProof="0" dirty="0">
                <a:ln>
                  <a:noFill/>
                </a:ln>
                <a:solidFill>
                  <a:prstClr val="black"/>
                </a:solidFill>
                <a:effectLst/>
                <a:uLnTx/>
                <a:uFillTx/>
                <a:latin typeface="Arial"/>
              </a:endParaRPr>
            </a:p>
            <a:p>
              <a:pPr marL="0" marR="0" lvl="0" indent="0" algn="ctr" defTabSz="914126" eaLnBrk="1" fontAlgn="auto" latinLnBrk="0" hangingPunct="1">
                <a:lnSpc>
                  <a:spcPct val="9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Arial"/>
                </a:rPr>
                <a:t>(mmol/l)</a:t>
              </a:r>
            </a:p>
          </p:txBody>
        </p:sp>
        <p:cxnSp>
          <p:nvCxnSpPr>
            <p:cNvPr id="848" name="Straight Connector 353">
              <a:extLst>
                <a:ext uri="{FF2B5EF4-FFF2-40B4-BE49-F238E27FC236}">
                  <a16:creationId xmlns:a16="http://schemas.microsoft.com/office/drawing/2014/main" id="{FADD50CF-B211-4B96-9F3E-46C24D44070F}"/>
                </a:ext>
              </a:extLst>
            </p:cNvPr>
            <p:cNvCxnSpPr>
              <a:cxnSpLocks/>
            </p:cNvCxnSpPr>
            <p:nvPr/>
          </p:nvCxnSpPr>
          <p:spPr>
            <a:xfrm rot="5400000">
              <a:off x="6761523" y="4644872"/>
              <a:ext cx="63040" cy="0"/>
            </a:xfrm>
            <a:prstGeom prst="line">
              <a:avLst/>
            </a:prstGeom>
            <a:noFill/>
            <a:ln w="9525" cap="flat" cmpd="sng" algn="ctr">
              <a:solidFill>
                <a:srgbClr val="868686"/>
              </a:solidFill>
              <a:prstDash val="solid"/>
              <a:miter lim="800000"/>
            </a:ln>
            <a:effectLst/>
          </p:spPr>
        </p:cxnSp>
        <p:sp>
          <p:nvSpPr>
            <p:cNvPr id="849" name="TextBox 354">
              <a:extLst>
                <a:ext uri="{FF2B5EF4-FFF2-40B4-BE49-F238E27FC236}">
                  <a16:creationId xmlns:a16="http://schemas.microsoft.com/office/drawing/2014/main" id="{5B511870-9E77-4199-AC9D-5EE045F321D6}"/>
                </a:ext>
              </a:extLst>
            </p:cNvPr>
            <p:cNvSpPr txBox="1"/>
            <p:nvPr/>
          </p:nvSpPr>
          <p:spPr>
            <a:xfrm>
              <a:off x="6605575" y="4685864"/>
              <a:ext cx="368787" cy="221657"/>
            </a:xfrm>
            <a:prstGeom prst="rect">
              <a:avLst/>
            </a:prstGeom>
            <a:noFill/>
          </p:spPr>
          <p:txBody>
            <a:bodyPr wrap="none" lIns="0" tIns="0" rIns="0" bIns="0" rtlCol="0">
              <a:spAutoFit/>
            </a:bodyPr>
            <a:lstStyle/>
            <a:p>
              <a:pPr marL="0" marR="0" lvl="0" indent="0" algn="ctr" defTabSz="914126" eaLnBrk="1" fontAlgn="auto" latinLnBrk="0" hangingPunct="1">
                <a:lnSpc>
                  <a:spcPct val="9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Arial"/>
                </a:rPr>
                <a:t>LDL-C</a:t>
              </a:r>
            </a:p>
            <a:p>
              <a:pPr marL="0" marR="0" lvl="0" indent="0" algn="ctr" defTabSz="914126" eaLnBrk="1" fontAlgn="auto" latinLnBrk="0" hangingPunct="1">
                <a:lnSpc>
                  <a:spcPct val="9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Arial"/>
                </a:rPr>
                <a:t>(mmol/l)</a:t>
              </a:r>
            </a:p>
          </p:txBody>
        </p:sp>
        <p:cxnSp>
          <p:nvCxnSpPr>
            <p:cNvPr id="850" name="Straight Connector 355">
              <a:extLst>
                <a:ext uri="{FF2B5EF4-FFF2-40B4-BE49-F238E27FC236}">
                  <a16:creationId xmlns:a16="http://schemas.microsoft.com/office/drawing/2014/main" id="{06D1620D-FC2E-42B1-9FEE-2B7B5A9245C4}"/>
                </a:ext>
              </a:extLst>
            </p:cNvPr>
            <p:cNvCxnSpPr>
              <a:cxnSpLocks/>
            </p:cNvCxnSpPr>
            <p:nvPr/>
          </p:nvCxnSpPr>
          <p:spPr>
            <a:xfrm rot="5400000">
              <a:off x="7274465" y="4644872"/>
              <a:ext cx="63040" cy="0"/>
            </a:xfrm>
            <a:prstGeom prst="line">
              <a:avLst/>
            </a:prstGeom>
            <a:noFill/>
            <a:ln w="9525" cap="flat" cmpd="sng" algn="ctr">
              <a:solidFill>
                <a:srgbClr val="868686"/>
              </a:solidFill>
              <a:prstDash val="solid"/>
              <a:miter lim="800000"/>
            </a:ln>
            <a:effectLst/>
          </p:spPr>
        </p:cxnSp>
        <p:sp>
          <p:nvSpPr>
            <p:cNvPr id="851" name="TextBox 356">
              <a:extLst>
                <a:ext uri="{FF2B5EF4-FFF2-40B4-BE49-F238E27FC236}">
                  <a16:creationId xmlns:a16="http://schemas.microsoft.com/office/drawing/2014/main" id="{DF999DC7-E740-44EA-8255-8011D15E8598}"/>
                </a:ext>
              </a:extLst>
            </p:cNvPr>
            <p:cNvSpPr txBox="1"/>
            <p:nvPr/>
          </p:nvSpPr>
          <p:spPr>
            <a:xfrm>
              <a:off x="7118517" y="4685864"/>
              <a:ext cx="368787" cy="221657"/>
            </a:xfrm>
            <a:prstGeom prst="rect">
              <a:avLst/>
            </a:prstGeom>
            <a:noFill/>
          </p:spPr>
          <p:txBody>
            <a:bodyPr wrap="none" lIns="0" tIns="0" rIns="0" bIns="0" rtlCol="0">
              <a:spAutoFit/>
            </a:bodyPr>
            <a:lstStyle/>
            <a:p>
              <a:pPr marL="0" marR="0" lvl="0" indent="0" algn="ctr" defTabSz="914126" eaLnBrk="1" fontAlgn="auto" latinLnBrk="0" hangingPunct="1">
                <a:lnSpc>
                  <a:spcPct val="9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Arial"/>
                </a:rPr>
                <a:t>TG</a:t>
              </a:r>
            </a:p>
            <a:p>
              <a:pPr marL="0" marR="0" lvl="0" indent="0" algn="ctr" defTabSz="914126" eaLnBrk="1" fontAlgn="auto" latinLnBrk="0" hangingPunct="1">
                <a:lnSpc>
                  <a:spcPct val="9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Arial"/>
                </a:rPr>
                <a:t>(</a:t>
              </a:r>
              <a:r>
                <a:rPr kumimoji="0" lang="en-US" sz="800" b="0" i="0" u="none" strike="noStrike" kern="0" cap="none" spc="0" normalizeH="0" baseline="0" noProof="0">
                  <a:ln>
                    <a:noFill/>
                  </a:ln>
                  <a:solidFill>
                    <a:prstClr val="black"/>
                  </a:solidFill>
                  <a:effectLst/>
                  <a:uLnTx/>
                  <a:uFillTx/>
                  <a:latin typeface="Arial"/>
                </a:rPr>
                <a:t>mmol/l)</a:t>
              </a:r>
              <a:endParaRPr kumimoji="0" lang="en-US" sz="800" b="0" i="0" u="none" strike="noStrike" kern="0" cap="none" spc="0" normalizeH="0" baseline="0" noProof="0" dirty="0">
                <a:ln>
                  <a:noFill/>
                </a:ln>
                <a:solidFill>
                  <a:prstClr val="black"/>
                </a:solidFill>
                <a:effectLst/>
                <a:uLnTx/>
                <a:uFillTx/>
                <a:latin typeface="Arial"/>
              </a:endParaRPr>
            </a:p>
          </p:txBody>
        </p:sp>
        <p:cxnSp>
          <p:nvCxnSpPr>
            <p:cNvPr id="852" name="Straight Connector 357">
              <a:extLst>
                <a:ext uri="{FF2B5EF4-FFF2-40B4-BE49-F238E27FC236}">
                  <a16:creationId xmlns:a16="http://schemas.microsoft.com/office/drawing/2014/main" id="{FB9A40A6-3E38-4B26-A2D9-5D4B91A795A9}"/>
                </a:ext>
              </a:extLst>
            </p:cNvPr>
            <p:cNvCxnSpPr>
              <a:cxnSpLocks/>
            </p:cNvCxnSpPr>
            <p:nvPr/>
          </p:nvCxnSpPr>
          <p:spPr>
            <a:xfrm rot="5400000">
              <a:off x="7783987" y="4644872"/>
              <a:ext cx="63040" cy="0"/>
            </a:xfrm>
            <a:prstGeom prst="line">
              <a:avLst/>
            </a:prstGeom>
            <a:noFill/>
            <a:ln w="9525" cap="flat" cmpd="sng" algn="ctr">
              <a:solidFill>
                <a:srgbClr val="868686"/>
              </a:solidFill>
              <a:prstDash val="solid"/>
              <a:miter lim="800000"/>
            </a:ln>
            <a:effectLst/>
          </p:spPr>
        </p:cxnSp>
        <p:sp>
          <p:nvSpPr>
            <p:cNvPr id="853" name="TextBox 358">
              <a:extLst>
                <a:ext uri="{FF2B5EF4-FFF2-40B4-BE49-F238E27FC236}">
                  <a16:creationId xmlns:a16="http://schemas.microsoft.com/office/drawing/2014/main" id="{801F5B5C-485C-485E-8E7A-B251F8B1AA6E}"/>
                </a:ext>
              </a:extLst>
            </p:cNvPr>
            <p:cNvSpPr txBox="1"/>
            <p:nvPr/>
          </p:nvSpPr>
          <p:spPr>
            <a:xfrm>
              <a:off x="7642899" y="4685864"/>
              <a:ext cx="477695" cy="221599"/>
            </a:xfrm>
            <a:prstGeom prst="rect">
              <a:avLst/>
            </a:prstGeom>
            <a:noFill/>
          </p:spPr>
          <p:txBody>
            <a:bodyPr wrap="none" lIns="0" tIns="0" rIns="0" bIns="0" rtlCol="0">
              <a:spAutoFit/>
            </a:bodyPr>
            <a:lstStyle/>
            <a:p>
              <a:pPr marL="0" marR="0" lvl="0" indent="0" algn="ctr" defTabSz="914126" eaLnBrk="1" fontAlgn="auto" latinLnBrk="0" hangingPunct="1">
                <a:lnSpc>
                  <a:spcPct val="9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Arial"/>
                </a:rPr>
                <a:t>TC:HDL-C</a:t>
              </a:r>
              <a:br>
                <a:rPr kumimoji="0" lang="en-US" sz="800" b="0" i="0" u="none" strike="noStrike" kern="0" cap="none" spc="0" normalizeH="0" baseline="0" noProof="0" dirty="0">
                  <a:ln>
                    <a:noFill/>
                  </a:ln>
                  <a:solidFill>
                    <a:prstClr val="black"/>
                  </a:solidFill>
                  <a:effectLst/>
                  <a:uLnTx/>
                  <a:uFillTx/>
                  <a:latin typeface="Arial"/>
                </a:rPr>
              </a:br>
              <a:endParaRPr kumimoji="0" lang="en-US" sz="800" b="0" i="0" u="none" strike="noStrike" kern="0" cap="none" spc="0" normalizeH="0" baseline="0" noProof="0" dirty="0">
                <a:ln>
                  <a:noFill/>
                </a:ln>
                <a:solidFill>
                  <a:prstClr val="black"/>
                </a:solidFill>
                <a:effectLst/>
                <a:uLnTx/>
                <a:uFillTx/>
                <a:latin typeface="Arial"/>
              </a:endParaRPr>
            </a:p>
          </p:txBody>
        </p:sp>
        <p:sp>
          <p:nvSpPr>
            <p:cNvPr id="854" name="TextBox 359">
              <a:extLst>
                <a:ext uri="{FF2B5EF4-FFF2-40B4-BE49-F238E27FC236}">
                  <a16:creationId xmlns:a16="http://schemas.microsoft.com/office/drawing/2014/main" id="{51E6F241-45D2-4BC4-9FDC-25D69D07E342}"/>
                </a:ext>
              </a:extLst>
            </p:cNvPr>
            <p:cNvSpPr txBox="1"/>
            <p:nvPr/>
          </p:nvSpPr>
          <p:spPr>
            <a:xfrm>
              <a:off x="5581666" y="3761753"/>
              <a:ext cx="144309" cy="110829"/>
            </a:xfrm>
            <a:prstGeom prst="rect">
              <a:avLst/>
            </a:prstGeom>
            <a:noFill/>
          </p:spPr>
          <p:txBody>
            <a:bodyPr wrap="none" lIns="0" tIns="0" rIns="0" bIns="0" rtlCol="0">
              <a:spAutoFit/>
            </a:bodyPr>
            <a:lstStyle/>
            <a:p>
              <a:pPr marL="0" marR="0" lvl="0" indent="0" algn="ctr" defTabSz="914126" eaLnBrk="1" fontAlgn="auto" latinLnBrk="0" hangingPunct="1">
                <a:lnSpc>
                  <a:spcPct val="9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Arial"/>
                </a:rPr>
                <a:t>1,6</a:t>
              </a:r>
            </a:p>
          </p:txBody>
        </p:sp>
        <p:sp>
          <p:nvSpPr>
            <p:cNvPr id="855" name="TextBox 360">
              <a:extLst>
                <a:ext uri="{FF2B5EF4-FFF2-40B4-BE49-F238E27FC236}">
                  <a16:creationId xmlns:a16="http://schemas.microsoft.com/office/drawing/2014/main" id="{C96919EE-5175-4B6F-93B8-F2B35E4BD1C2}"/>
                </a:ext>
              </a:extLst>
            </p:cNvPr>
            <p:cNvSpPr txBox="1"/>
            <p:nvPr/>
          </p:nvSpPr>
          <p:spPr>
            <a:xfrm>
              <a:off x="5761207" y="3674319"/>
              <a:ext cx="144309" cy="110829"/>
            </a:xfrm>
            <a:prstGeom prst="rect">
              <a:avLst/>
            </a:prstGeom>
            <a:noFill/>
          </p:spPr>
          <p:txBody>
            <a:bodyPr wrap="none" lIns="0" tIns="0" rIns="0" bIns="0" rtlCol="0">
              <a:spAutoFit/>
            </a:bodyPr>
            <a:lstStyle/>
            <a:p>
              <a:pPr marL="0" marR="0" lvl="0" indent="0" algn="ctr" defTabSz="914126" eaLnBrk="1" fontAlgn="auto" latinLnBrk="0" hangingPunct="1">
                <a:lnSpc>
                  <a:spcPct val="9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Arial"/>
                </a:rPr>
                <a:t>5,3</a:t>
              </a:r>
            </a:p>
          </p:txBody>
        </p:sp>
        <p:sp>
          <p:nvSpPr>
            <p:cNvPr id="856" name="TextBox 361">
              <a:extLst>
                <a:ext uri="{FF2B5EF4-FFF2-40B4-BE49-F238E27FC236}">
                  <a16:creationId xmlns:a16="http://schemas.microsoft.com/office/drawing/2014/main" id="{3CADB030-B121-433C-9AEE-A265B0F5C5FE}"/>
                </a:ext>
              </a:extLst>
            </p:cNvPr>
            <p:cNvSpPr txBox="1"/>
            <p:nvPr/>
          </p:nvSpPr>
          <p:spPr>
            <a:xfrm>
              <a:off x="6087852" y="4205397"/>
              <a:ext cx="177980" cy="110829"/>
            </a:xfrm>
            <a:prstGeom prst="rect">
              <a:avLst/>
            </a:prstGeom>
            <a:noFill/>
          </p:spPr>
          <p:txBody>
            <a:bodyPr wrap="none" lIns="0" tIns="0" rIns="0" bIns="0" rtlCol="0">
              <a:spAutoFit/>
            </a:bodyPr>
            <a:lstStyle/>
            <a:p>
              <a:pPr marL="0" marR="0" lvl="0" indent="0" algn="ctr" defTabSz="914126" eaLnBrk="1" fontAlgn="auto" latinLnBrk="0" hangingPunct="1">
                <a:lnSpc>
                  <a:spcPct val="9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Arial"/>
                </a:rPr>
                <a:t>-0,4</a:t>
              </a:r>
            </a:p>
          </p:txBody>
        </p:sp>
        <p:sp>
          <p:nvSpPr>
            <p:cNvPr id="857" name="TextBox 362">
              <a:extLst>
                <a:ext uri="{FF2B5EF4-FFF2-40B4-BE49-F238E27FC236}">
                  <a16:creationId xmlns:a16="http://schemas.microsoft.com/office/drawing/2014/main" id="{510EC22A-E475-4584-ACCB-6A784884151C}"/>
                </a:ext>
              </a:extLst>
            </p:cNvPr>
            <p:cNvSpPr txBox="1"/>
            <p:nvPr/>
          </p:nvSpPr>
          <p:spPr>
            <a:xfrm>
              <a:off x="6292166" y="3674319"/>
              <a:ext cx="144309" cy="110829"/>
            </a:xfrm>
            <a:prstGeom prst="rect">
              <a:avLst/>
            </a:prstGeom>
            <a:noFill/>
          </p:spPr>
          <p:txBody>
            <a:bodyPr wrap="none" lIns="0" tIns="0" rIns="0" bIns="0" rtlCol="0">
              <a:spAutoFit/>
            </a:bodyPr>
            <a:lstStyle/>
            <a:p>
              <a:pPr marL="0" marR="0" lvl="0" indent="0" algn="ctr" defTabSz="914126" eaLnBrk="1" fontAlgn="auto" latinLnBrk="0" hangingPunct="1">
                <a:lnSpc>
                  <a:spcPct val="9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Arial"/>
                </a:rPr>
                <a:t>5,3</a:t>
              </a:r>
            </a:p>
          </p:txBody>
        </p:sp>
        <p:sp>
          <p:nvSpPr>
            <p:cNvPr id="858" name="TextBox 363">
              <a:extLst>
                <a:ext uri="{FF2B5EF4-FFF2-40B4-BE49-F238E27FC236}">
                  <a16:creationId xmlns:a16="http://schemas.microsoft.com/office/drawing/2014/main" id="{3E363753-0C1A-489E-9993-B95C7C96120F}"/>
                </a:ext>
              </a:extLst>
            </p:cNvPr>
            <p:cNvSpPr txBox="1"/>
            <p:nvPr/>
          </p:nvSpPr>
          <p:spPr>
            <a:xfrm>
              <a:off x="6607181" y="3747992"/>
              <a:ext cx="144270" cy="110800"/>
            </a:xfrm>
            <a:prstGeom prst="rect">
              <a:avLst/>
            </a:prstGeom>
            <a:noFill/>
          </p:spPr>
          <p:txBody>
            <a:bodyPr wrap="none" lIns="0" tIns="0" rIns="0" bIns="0" rtlCol="0">
              <a:spAutoFit/>
            </a:bodyPr>
            <a:lstStyle/>
            <a:p>
              <a:pPr marL="0" marR="0" lvl="0" indent="0" algn="ctr" defTabSz="914126" eaLnBrk="1" fontAlgn="auto" latinLnBrk="0" hangingPunct="1">
                <a:lnSpc>
                  <a:spcPct val="9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Arial"/>
                </a:rPr>
                <a:t>1.0</a:t>
              </a:r>
            </a:p>
          </p:txBody>
        </p:sp>
        <p:sp>
          <p:nvSpPr>
            <p:cNvPr id="859" name="TextBox 364">
              <a:extLst>
                <a:ext uri="{FF2B5EF4-FFF2-40B4-BE49-F238E27FC236}">
                  <a16:creationId xmlns:a16="http://schemas.microsoft.com/office/drawing/2014/main" id="{84C87A54-6C52-4693-A176-86A832C69927}"/>
                </a:ext>
              </a:extLst>
            </p:cNvPr>
            <p:cNvSpPr txBox="1"/>
            <p:nvPr/>
          </p:nvSpPr>
          <p:spPr>
            <a:xfrm>
              <a:off x="6814014" y="3607085"/>
              <a:ext cx="144270" cy="110800"/>
            </a:xfrm>
            <a:prstGeom prst="rect">
              <a:avLst/>
            </a:prstGeom>
            <a:noFill/>
            <a:extLst>
              <a:ext uri="{909E8E84-426E-40DD-AFC4-6F175D3DCCD1}">
                <a14:hiddenFill xmlns:a14="http://schemas.microsoft.com/office/drawing/2010/main">
                  <a:noFill/>
                </a14:hiddenFill>
              </a:ext>
            </a:extLst>
          </p:spPr>
          <p:txBody>
            <a:bodyPr wrap="none" lIns="0" tIns="0" rIns="0" bIns="0" rtlCol="0">
              <a:spAutoFit/>
            </a:bodyPr>
            <a:lstStyle/>
            <a:p>
              <a:pPr marL="0" marR="0" lvl="0" indent="0" algn="ctr" defTabSz="914126" eaLnBrk="1" fontAlgn="auto" latinLnBrk="0" hangingPunct="1">
                <a:lnSpc>
                  <a:spcPct val="9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Arial"/>
                </a:rPr>
                <a:t>6.5</a:t>
              </a:r>
            </a:p>
          </p:txBody>
        </p:sp>
        <p:sp>
          <p:nvSpPr>
            <p:cNvPr id="860" name="TextBox 365">
              <a:extLst>
                <a:ext uri="{FF2B5EF4-FFF2-40B4-BE49-F238E27FC236}">
                  <a16:creationId xmlns:a16="http://schemas.microsoft.com/office/drawing/2014/main" id="{15EEDA0E-D1F6-495F-8A59-4E695BD39C8A}"/>
                </a:ext>
              </a:extLst>
            </p:cNvPr>
            <p:cNvSpPr txBox="1"/>
            <p:nvPr/>
          </p:nvSpPr>
          <p:spPr>
            <a:xfrm>
              <a:off x="7145575" y="3476776"/>
              <a:ext cx="144270" cy="110800"/>
            </a:xfrm>
            <a:prstGeom prst="rect">
              <a:avLst/>
            </a:prstGeom>
            <a:noFill/>
          </p:spPr>
          <p:txBody>
            <a:bodyPr wrap="none" lIns="0" tIns="0" rIns="0" bIns="0" rtlCol="0">
              <a:spAutoFit/>
            </a:bodyPr>
            <a:lstStyle/>
            <a:p>
              <a:pPr marL="0" marR="0" lvl="0" indent="0" algn="ctr" defTabSz="914126" eaLnBrk="1" fontAlgn="auto" latinLnBrk="0" hangingPunct="1">
                <a:lnSpc>
                  <a:spcPct val="9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Arial"/>
                </a:rPr>
                <a:t>6.7</a:t>
              </a:r>
            </a:p>
          </p:txBody>
        </p:sp>
        <p:sp>
          <p:nvSpPr>
            <p:cNvPr id="861" name="TextBox 366">
              <a:extLst>
                <a:ext uri="{FF2B5EF4-FFF2-40B4-BE49-F238E27FC236}">
                  <a16:creationId xmlns:a16="http://schemas.microsoft.com/office/drawing/2014/main" id="{B5BFFFDA-E416-4C45-9A2C-5B88C2675F9A}"/>
                </a:ext>
              </a:extLst>
            </p:cNvPr>
            <p:cNvSpPr txBox="1"/>
            <p:nvPr/>
          </p:nvSpPr>
          <p:spPr>
            <a:xfrm>
              <a:off x="7319367" y="4374824"/>
              <a:ext cx="177980" cy="110829"/>
            </a:xfrm>
            <a:prstGeom prst="rect">
              <a:avLst/>
            </a:prstGeom>
            <a:noFill/>
          </p:spPr>
          <p:txBody>
            <a:bodyPr wrap="none" lIns="0" tIns="0" rIns="0" bIns="0" rtlCol="0">
              <a:spAutoFit/>
            </a:bodyPr>
            <a:lstStyle/>
            <a:p>
              <a:pPr marL="0" marR="0" lvl="0" indent="0" algn="ctr" defTabSz="914126" eaLnBrk="1" fontAlgn="auto" latinLnBrk="0" hangingPunct="1">
                <a:lnSpc>
                  <a:spcPct val="9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Arial"/>
                </a:rPr>
                <a:t>-1,8</a:t>
              </a:r>
            </a:p>
          </p:txBody>
        </p:sp>
        <p:sp>
          <p:nvSpPr>
            <p:cNvPr id="862" name="TextBox 367">
              <a:extLst>
                <a:ext uri="{FF2B5EF4-FFF2-40B4-BE49-F238E27FC236}">
                  <a16:creationId xmlns:a16="http://schemas.microsoft.com/office/drawing/2014/main" id="{8EA58F7F-2517-4353-8062-2829DDF7F551}"/>
                </a:ext>
              </a:extLst>
            </p:cNvPr>
            <p:cNvSpPr txBox="1"/>
            <p:nvPr/>
          </p:nvSpPr>
          <p:spPr>
            <a:xfrm>
              <a:off x="7840534" y="4188678"/>
              <a:ext cx="177980" cy="110829"/>
            </a:xfrm>
            <a:prstGeom prst="rect">
              <a:avLst/>
            </a:prstGeom>
            <a:noFill/>
          </p:spPr>
          <p:txBody>
            <a:bodyPr wrap="none" lIns="0" tIns="0" rIns="0" bIns="0" rtlCol="0">
              <a:spAutoFit/>
            </a:bodyPr>
            <a:lstStyle/>
            <a:p>
              <a:pPr marL="0" marR="0" lvl="0" indent="0" algn="ctr" defTabSz="914126" eaLnBrk="1" fontAlgn="auto" latinLnBrk="0" hangingPunct="1">
                <a:lnSpc>
                  <a:spcPct val="9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Arial"/>
                </a:rPr>
                <a:t>-0,4</a:t>
              </a:r>
            </a:p>
          </p:txBody>
        </p:sp>
        <p:sp>
          <p:nvSpPr>
            <p:cNvPr id="863" name="TextBox 368">
              <a:extLst>
                <a:ext uri="{FF2B5EF4-FFF2-40B4-BE49-F238E27FC236}">
                  <a16:creationId xmlns:a16="http://schemas.microsoft.com/office/drawing/2014/main" id="{9FAC704D-2A25-466F-8F60-B70BCF4F57AE}"/>
                </a:ext>
              </a:extLst>
            </p:cNvPr>
            <p:cNvSpPr txBox="1"/>
            <p:nvPr/>
          </p:nvSpPr>
          <p:spPr>
            <a:xfrm>
              <a:off x="7676582" y="3741008"/>
              <a:ext cx="144270" cy="110800"/>
            </a:xfrm>
            <a:prstGeom prst="rect">
              <a:avLst/>
            </a:prstGeom>
            <a:noFill/>
          </p:spPr>
          <p:txBody>
            <a:bodyPr wrap="none" lIns="0" tIns="0" rIns="0" bIns="0" rtlCol="0">
              <a:spAutoFit/>
            </a:bodyPr>
            <a:lstStyle/>
            <a:p>
              <a:pPr marL="0" marR="0" lvl="0" indent="0" algn="ctr" defTabSz="914126" eaLnBrk="1" fontAlgn="auto" latinLnBrk="0" hangingPunct="1">
                <a:lnSpc>
                  <a:spcPct val="9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Arial"/>
                </a:rPr>
                <a:t>1.7</a:t>
              </a:r>
            </a:p>
          </p:txBody>
        </p:sp>
        <p:sp>
          <p:nvSpPr>
            <p:cNvPr id="864" name="Right Bracket 369">
              <a:extLst>
                <a:ext uri="{FF2B5EF4-FFF2-40B4-BE49-F238E27FC236}">
                  <a16:creationId xmlns:a16="http://schemas.microsoft.com/office/drawing/2014/main" id="{38372B4C-EAB6-4322-9B73-590163F421AE}"/>
                </a:ext>
              </a:extLst>
            </p:cNvPr>
            <p:cNvSpPr/>
            <p:nvPr/>
          </p:nvSpPr>
          <p:spPr>
            <a:xfrm rot="16200000">
              <a:off x="5683335" y="3487786"/>
              <a:ext cx="74611" cy="247103"/>
            </a:xfrm>
            <a:prstGeom prst="rightBracket">
              <a:avLst/>
            </a:prstGeom>
            <a:noFill/>
            <a:ln w="9525" cap="sq" cmpd="sng" algn="ctr">
              <a:solidFill>
                <a:srgbClr val="868686"/>
              </a:solidFill>
              <a:prstDash val="solid"/>
              <a:miter lim="800000"/>
            </a:ln>
            <a:effectLst/>
          </p:spPr>
          <p:txBody>
            <a:bodyPr rtlCol="0" anchor="ctr"/>
            <a:lstStyle/>
            <a:p>
              <a:pPr marL="0" marR="0" lvl="0" indent="0" algn="ctr" defTabSz="914126"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dirty="0">
                <a:ln>
                  <a:noFill/>
                </a:ln>
                <a:solidFill>
                  <a:prstClr val="white"/>
                </a:solidFill>
                <a:effectLst/>
                <a:uLnTx/>
                <a:uFillTx/>
                <a:latin typeface="Arial"/>
                <a:ea typeface="+mn-ea"/>
                <a:cs typeface="+mn-cs"/>
              </a:endParaRPr>
            </a:p>
          </p:txBody>
        </p:sp>
        <p:sp>
          <p:nvSpPr>
            <p:cNvPr id="865" name="TextBox 370">
              <a:extLst>
                <a:ext uri="{FF2B5EF4-FFF2-40B4-BE49-F238E27FC236}">
                  <a16:creationId xmlns:a16="http://schemas.microsoft.com/office/drawing/2014/main" id="{C22628A4-23B7-42D4-B4BE-537141DE7AE5}"/>
                </a:ext>
              </a:extLst>
            </p:cNvPr>
            <p:cNvSpPr txBox="1"/>
            <p:nvPr/>
          </p:nvSpPr>
          <p:spPr>
            <a:xfrm>
              <a:off x="5504677" y="3332062"/>
              <a:ext cx="447354" cy="221657"/>
            </a:xfrm>
            <a:prstGeom prst="rect">
              <a:avLst/>
            </a:prstGeom>
            <a:noFill/>
          </p:spPr>
          <p:txBody>
            <a:bodyPr wrap="none" lIns="0" tIns="0" rIns="0" bIns="0" rtlCol="0">
              <a:spAutoFit/>
            </a:bodyPr>
            <a:lstStyle/>
            <a:p>
              <a:pPr marL="0" marR="0" lvl="0" indent="0" algn="ctr" defTabSz="914126" eaLnBrk="1" fontAlgn="auto" latinLnBrk="0" hangingPunct="1">
                <a:lnSpc>
                  <a:spcPct val="9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Arial"/>
                </a:rPr>
                <a:t>-3,5</a:t>
              </a:r>
              <a:br>
                <a:rPr kumimoji="0" lang="en-US" sz="800" b="0" i="0" u="none" strike="noStrike" kern="0" cap="none" spc="0" normalizeH="0" baseline="0" noProof="0" dirty="0">
                  <a:ln>
                    <a:noFill/>
                  </a:ln>
                  <a:solidFill>
                    <a:prstClr val="black"/>
                  </a:solidFill>
                  <a:effectLst/>
                  <a:uLnTx/>
                  <a:uFillTx/>
                  <a:latin typeface="Arial"/>
                </a:rPr>
              </a:br>
              <a:r>
                <a:rPr kumimoji="0" lang="en-US" sz="800" b="0" i="0" u="none" strike="noStrike" kern="0" cap="none" spc="0" normalizeH="0" baseline="0" noProof="0" dirty="0">
                  <a:ln>
                    <a:noFill/>
                  </a:ln>
                  <a:solidFill>
                    <a:prstClr val="black"/>
                  </a:solidFill>
                  <a:effectLst/>
                  <a:uLnTx/>
                  <a:uFillTx/>
                  <a:latin typeface="Arial"/>
                </a:rPr>
                <a:t>(-7,8; 1,0)</a:t>
              </a:r>
            </a:p>
          </p:txBody>
        </p:sp>
        <p:sp>
          <p:nvSpPr>
            <p:cNvPr id="866" name="Right Bracket 371">
              <a:extLst>
                <a:ext uri="{FF2B5EF4-FFF2-40B4-BE49-F238E27FC236}">
                  <a16:creationId xmlns:a16="http://schemas.microsoft.com/office/drawing/2014/main" id="{C941264D-7B0A-44AF-993B-14B90DAFCABF}"/>
                </a:ext>
              </a:extLst>
            </p:cNvPr>
            <p:cNvSpPr/>
            <p:nvPr/>
          </p:nvSpPr>
          <p:spPr>
            <a:xfrm rot="16200000">
              <a:off x="6230473" y="3487786"/>
              <a:ext cx="74611" cy="247103"/>
            </a:xfrm>
            <a:prstGeom prst="rightBracket">
              <a:avLst/>
            </a:prstGeom>
            <a:noFill/>
            <a:ln w="9525" cap="sq" cmpd="sng" algn="ctr">
              <a:solidFill>
                <a:srgbClr val="868686"/>
              </a:solidFill>
              <a:prstDash val="solid"/>
              <a:miter lim="800000"/>
            </a:ln>
            <a:effectLst/>
          </p:spPr>
          <p:txBody>
            <a:bodyPr rtlCol="0" anchor="ctr"/>
            <a:lstStyle/>
            <a:p>
              <a:pPr marL="0" marR="0" lvl="0" indent="0" algn="ctr" defTabSz="914126"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dirty="0">
                <a:ln>
                  <a:noFill/>
                </a:ln>
                <a:solidFill>
                  <a:prstClr val="white"/>
                </a:solidFill>
                <a:effectLst/>
                <a:uLnTx/>
                <a:uFillTx/>
                <a:latin typeface="Arial"/>
                <a:ea typeface="+mn-ea"/>
                <a:cs typeface="+mn-cs"/>
              </a:endParaRPr>
            </a:p>
          </p:txBody>
        </p:sp>
        <p:sp>
          <p:nvSpPr>
            <p:cNvPr id="867" name="TextBox 372">
              <a:extLst>
                <a:ext uri="{FF2B5EF4-FFF2-40B4-BE49-F238E27FC236}">
                  <a16:creationId xmlns:a16="http://schemas.microsoft.com/office/drawing/2014/main" id="{86264D2C-60F4-4521-B7C1-E4FDE4D5123F}"/>
                </a:ext>
              </a:extLst>
            </p:cNvPr>
            <p:cNvSpPr txBox="1"/>
            <p:nvPr/>
          </p:nvSpPr>
          <p:spPr>
            <a:xfrm>
              <a:off x="6005858" y="3332062"/>
              <a:ext cx="505077" cy="221657"/>
            </a:xfrm>
            <a:prstGeom prst="rect">
              <a:avLst/>
            </a:prstGeom>
            <a:noFill/>
          </p:spPr>
          <p:txBody>
            <a:bodyPr wrap="none" lIns="0" tIns="0" rIns="0" bIns="0" rtlCol="0">
              <a:spAutoFit/>
            </a:bodyPr>
            <a:lstStyle/>
            <a:p>
              <a:pPr marL="0" marR="0" lvl="0" indent="0" algn="ctr" defTabSz="914126" eaLnBrk="1" fontAlgn="auto" latinLnBrk="0" hangingPunct="1">
                <a:lnSpc>
                  <a:spcPct val="9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Arial"/>
                </a:rPr>
                <a:t>-5,4</a:t>
              </a:r>
              <a:br>
                <a:rPr kumimoji="0" lang="en-US" sz="800" b="0" i="0" u="none" strike="noStrike" kern="0" cap="none" spc="0" normalizeH="0" baseline="0" noProof="0" dirty="0">
                  <a:ln>
                    <a:noFill/>
                  </a:ln>
                  <a:solidFill>
                    <a:prstClr val="black"/>
                  </a:solidFill>
                  <a:effectLst/>
                  <a:uLnTx/>
                  <a:uFillTx/>
                  <a:latin typeface="Arial"/>
                </a:rPr>
              </a:br>
              <a:r>
                <a:rPr kumimoji="0" lang="en-US" sz="800" b="0" i="0" u="none" strike="noStrike" kern="0" cap="none" spc="0" normalizeH="0" baseline="0" noProof="0" dirty="0">
                  <a:ln>
                    <a:noFill/>
                  </a:ln>
                  <a:solidFill>
                    <a:prstClr val="black"/>
                  </a:solidFill>
                  <a:effectLst/>
                  <a:uLnTx/>
                  <a:uFillTx/>
                  <a:latin typeface="Arial"/>
                </a:rPr>
                <a:t>(-10,8</a:t>
              </a:r>
              <a:r>
                <a:rPr lang="en-US" sz="800" kern="0" dirty="0">
                  <a:solidFill>
                    <a:prstClr val="black"/>
                  </a:solidFill>
                  <a:latin typeface="Arial"/>
                </a:rPr>
                <a:t>;</a:t>
              </a:r>
              <a:r>
                <a:rPr kumimoji="0" lang="en-US" sz="800" b="0" i="0" u="none" strike="noStrike" kern="0" cap="none" spc="0" normalizeH="0" baseline="0" noProof="0" dirty="0">
                  <a:ln>
                    <a:noFill/>
                  </a:ln>
                  <a:solidFill>
                    <a:prstClr val="black"/>
                  </a:solidFill>
                  <a:effectLst/>
                  <a:uLnTx/>
                  <a:uFillTx/>
                  <a:latin typeface="Arial"/>
                </a:rPr>
                <a:t> 0,3)</a:t>
              </a:r>
            </a:p>
          </p:txBody>
        </p:sp>
        <p:sp>
          <p:nvSpPr>
            <p:cNvPr id="868" name="Right Bracket 373">
              <a:extLst>
                <a:ext uri="{FF2B5EF4-FFF2-40B4-BE49-F238E27FC236}">
                  <a16:creationId xmlns:a16="http://schemas.microsoft.com/office/drawing/2014/main" id="{2146118A-6E83-4257-8F38-E635F3DB1740}"/>
                </a:ext>
              </a:extLst>
            </p:cNvPr>
            <p:cNvSpPr/>
            <p:nvPr/>
          </p:nvSpPr>
          <p:spPr>
            <a:xfrm rot="16200000">
              <a:off x="6746835" y="3423321"/>
              <a:ext cx="74611" cy="247103"/>
            </a:xfrm>
            <a:prstGeom prst="rightBracket">
              <a:avLst/>
            </a:prstGeom>
            <a:noFill/>
            <a:ln w="9525" cap="sq" cmpd="sng" algn="ctr">
              <a:solidFill>
                <a:srgbClr val="868686"/>
              </a:solidFill>
              <a:prstDash val="solid"/>
              <a:miter lim="800000"/>
            </a:ln>
            <a:effectLst/>
          </p:spPr>
          <p:txBody>
            <a:bodyPr rtlCol="0" anchor="ctr"/>
            <a:lstStyle/>
            <a:p>
              <a:pPr marL="0" marR="0" lvl="0" indent="0" algn="ctr" defTabSz="914126"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dirty="0">
                <a:ln>
                  <a:noFill/>
                </a:ln>
                <a:solidFill>
                  <a:prstClr val="white"/>
                </a:solidFill>
                <a:effectLst/>
                <a:uLnTx/>
                <a:uFillTx/>
                <a:latin typeface="Arial"/>
                <a:ea typeface="+mn-ea"/>
                <a:cs typeface="+mn-cs"/>
              </a:endParaRPr>
            </a:p>
          </p:txBody>
        </p:sp>
        <p:sp>
          <p:nvSpPr>
            <p:cNvPr id="869" name="TextBox 374">
              <a:extLst>
                <a:ext uri="{FF2B5EF4-FFF2-40B4-BE49-F238E27FC236}">
                  <a16:creationId xmlns:a16="http://schemas.microsoft.com/office/drawing/2014/main" id="{8459504E-5250-466A-931D-C87F29C72818}"/>
                </a:ext>
              </a:extLst>
            </p:cNvPr>
            <p:cNvSpPr txBox="1"/>
            <p:nvPr/>
          </p:nvSpPr>
          <p:spPr>
            <a:xfrm>
              <a:off x="6552995" y="3267599"/>
              <a:ext cx="505077" cy="221657"/>
            </a:xfrm>
            <a:prstGeom prst="rect">
              <a:avLst/>
            </a:prstGeom>
            <a:noFill/>
          </p:spPr>
          <p:txBody>
            <a:bodyPr wrap="none" lIns="0" tIns="0" rIns="0" bIns="0" rtlCol="0">
              <a:spAutoFit/>
            </a:bodyPr>
            <a:lstStyle/>
            <a:p>
              <a:pPr marL="0" marR="0" lvl="0" indent="0" algn="ctr" defTabSz="914126" eaLnBrk="1" fontAlgn="auto" latinLnBrk="0" hangingPunct="1">
                <a:lnSpc>
                  <a:spcPct val="9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Arial"/>
                </a:rPr>
                <a:t>-5,2</a:t>
              </a:r>
              <a:br>
                <a:rPr kumimoji="0" lang="en-US" sz="800" b="0" i="0" u="none" strike="noStrike" kern="0" cap="none" spc="0" normalizeH="0" baseline="0" noProof="0" dirty="0">
                  <a:ln>
                    <a:noFill/>
                  </a:ln>
                  <a:solidFill>
                    <a:prstClr val="black"/>
                  </a:solidFill>
                  <a:effectLst/>
                  <a:uLnTx/>
                  <a:uFillTx/>
                  <a:latin typeface="Arial"/>
                </a:rPr>
              </a:br>
              <a:r>
                <a:rPr kumimoji="0" lang="en-US" sz="800" b="0" i="0" u="none" strike="noStrike" kern="0" cap="none" spc="0" normalizeH="0" baseline="0" noProof="0" dirty="0">
                  <a:ln>
                    <a:noFill/>
                  </a:ln>
                  <a:solidFill>
                    <a:prstClr val="black"/>
                  </a:solidFill>
                  <a:effectLst/>
                  <a:uLnTx/>
                  <a:uFillTx/>
                  <a:latin typeface="Arial"/>
                </a:rPr>
                <a:t>(-10,9, 0,9)</a:t>
              </a:r>
            </a:p>
          </p:txBody>
        </p:sp>
        <p:sp>
          <p:nvSpPr>
            <p:cNvPr id="870" name="Right Bracket 375">
              <a:extLst>
                <a:ext uri="{FF2B5EF4-FFF2-40B4-BE49-F238E27FC236}">
                  <a16:creationId xmlns:a16="http://schemas.microsoft.com/office/drawing/2014/main" id="{C3981DB3-CAA5-4392-83D0-7588C2E5460E}"/>
                </a:ext>
              </a:extLst>
            </p:cNvPr>
            <p:cNvSpPr/>
            <p:nvPr/>
          </p:nvSpPr>
          <p:spPr>
            <a:xfrm rot="16200000">
              <a:off x="7279606" y="3294771"/>
              <a:ext cx="74611" cy="247103"/>
            </a:xfrm>
            <a:prstGeom prst="rightBracket">
              <a:avLst/>
            </a:prstGeom>
            <a:noFill/>
            <a:ln w="9525" cap="sq" cmpd="sng" algn="ctr">
              <a:solidFill>
                <a:srgbClr val="868686"/>
              </a:solidFill>
              <a:prstDash val="solid"/>
              <a:miter lim="800000"/>
            </a:ln>
            <a:effectLst/>
          </p:spPr>
          <p:txBody>
            <a:bodyPr rtlCol="0" anchor="ctr"/>
            <a:lstStyle/>
            <a:p>
              <a:pPr marL="0" marR="0" lvl="0" indent="0" algn="ctr" defTabSz="914126"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dirty="0">
                <a:ln>
                  <a:noFill/>
                </a:ln>
                <a:solidFill>
                  <a:prstClr val="white"/>
                </a:solidFill>
                <a:effectLst/>
                <a:uLnTx/>
                <a:uFillTx/>
                <a:latin typeface="Arial"/>
                <a:ea typeface="+mn-ea"/>
                <a:cs typeface="+mn-cs"/>
              </a:endParaRPr>
            </a:p>
          </p:txBody>
        </p:sp>
        <p:sp>
          <p:nvSpPr>
            <p:cNvPr id="871" name="Right Bracket 376">
              <a:extLst>
                <a:ext uri="{FF2B5EF4-FFF2-40B4-BE49-F238E27FC236}">
                  <a16:creationId xmlns:a16="http://schemas.microsoft.com/office/drawing/2014/main" id="{75F2F93A-A3E2-4E7C-8177-49E987D75167}"/>
                </a:ext>
              </a:extLst>
            </p:cNvPr>
            <p:cNvSpPr/>
            <p:nvPr/>
          </p:nvSpPr>
          <p:spPr>
            <a:xfrm rot="16200000">
              <a:off x="7822771" y="3533924"/>
              <a:ext cx="74611" cy="247103"/>
            </a:xfrm>
            <a:prstGeom prst="rightBracket">
              <a:avLst/>
            </a:prstGeom>
            <a:noFill/>
            <a:ln w="9525" cap="sq" cmpd="sng" algn="ctr">
              <a:solidFill>
                <a:srgbClr val="868686"/>
              </a:solidFill>
              <a:prstDash val="solid"/>
              <a:miter lim="800000"/>
            </a:ln>
            <a:effectLst/>
          </p:spPr>
          <p:txBody>
            <a:bodyPr rtlCol="0" anchor="ctr"/>
            <a:lstStyle/>
            <a:p>
              <a:pPr marL="0" marR="0" lvl="0" indent="0" algn="ctr" defTabSz="914126"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dirty="0">
                <a:ln>
                  <a:noFill/>
                </a:ln>
                <a:solidFill>
                  <a:prstClr val="white"/>
                </a:solidFill>
                <a:effectLst/>
                <a:uLnTx/>
                <a:uFillTx/>
                <a:latin typeface="Arial"/>
                <a:ea typeface="+mn-ea"/>
                <a:cs typeface="+mn-cs"/>
              </a:endParaRPr>
            </a:p>
          </p:txBody>
        </p:sp>
        <p:sp>
          <p:nvSpPr>
            <p:cNvPr id="872" name="TextBox 377">
              <a:extLst>
                <a:ext uri="{FF2B5EF4-FFF2-40B4-BE49-F238E27FC236}">
                  <a16:creationId xmlns:a16="http://schemas.microsoft.com/office/drawing/2014/main" id="{1AFC2144-9640-46DE-B113-6C08BCD74FE2}"/>
                </a:ext>
              </a:extLst>
            </p:cNvPr>
            <p:cNvSpPr txBox="1"/>
            <p:nvPr/>
          </p:nvSpPr>
          <p:spPr>
            <a:xfrm>
              <a:off x="7644114" y="3369785"/>
              <a:ext cx="447354" cy="221657"/>
            </a:xfrm>
            <a:prstGeom prst="rect">
              <a:avLst/>
            </a:prstGeom>
            <a:noFill/>
          </p:spPr>
          <p:txBody>
            <a:bodyPr wrap="none" lIns="0" tIns="0" rIns="0" bIns="0" rtlCol="0">
              <a:spAutoFit/>
            </a:bodyPr>
            <a:lstStyle/>
            <a:p>
              <a:pPr marL="0" marR="0" lvl="0" indent="0" algn="ctr" defTabSz="914126" eaLnBrk="1" fontAlgn="auto" latinLnBrk="0" hangingPunct="1">
                <a:lnSpc>
                  <a:spcPct val="9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Arial"/>
                </a:rPr>
                <a:t>2,1</a:t>
              </a:r>
              <a:br>
                <a:rPr kumimoji="0" lang="en-US" sz="800" b="0" i="0" u="none" strike="noStrike" kern="0" cap="none" spc="0" normalizeH="0" baseline="0" noProof="0" dirty="0">
                  <a:ln>
                    <a:noFill/>
                  </a:ln>
                  <a:solidFill>
                    <a:prstClr val="black"/>
                  </a:solidFill>
                  <a:effectLst/>
                  <a:uLnTx/>
                  <a:uFillTx/>
                  <a:latin typeface="Arial"/>
                </a:rPr>
              </a:br>
              <a:r>
                <a:rPr kumimoji="0" lang="en-US" sz="800" b="0" i="0" u="none" strike="noStrike" kern="0" cap="none" spc="0" normalizeH="0" baseline="0" noProof="0" dirty="0">
                  <a:ln>
                    <a:noFill/>
                  </a:ln>
                  <a:solidFill>
                    <a:prstClr val="black"/>
                  </a:solidFill>
                  <a:effectLst/>
                  <a:uLnTx/>
                  <a:uFillTx/>
                  <a:latin typeface="Arial"/>
                </a:rPr>
                <a:t>(-3,9; 8,5)</a:t>
              </a:r>
            </a:p>
          </p:txBody>
        </p:sp>
        <p:sp>
          <p:nvSpPr>
            <p:cNvPr id="873" name="Rectangle 5">
              <a:extLst>
                <a:ext uri="{FF2B5EF4-FFF2-40B4-BE49-F238E27FC236}">
                  <a16:creationId xmlns:a16="http://schemas.microsoft.com/office/drawing/2014/main" id="{87FC037E-CC93-47E8-9463-6F0D6E4D87EB}"/>
                </a:ext>
              </a:extLst>
            </p:cNvPr>
            <p:cNvSpPr>
              <a:spLocks noChangeArrowheads="1"/>
            </p:cNvSpPr>
            <p:nvPr/>
          </p:nvSpPr>
          <p:spPr bwMode="auto">
            <a:xfrm>
              <a:off x="5560477" y="3992536"/>
              <a:ext cx="182379" cy="50965"/>
            </a:xfrm>
            <a:prstGeom prst="rect">
              <a:avLst/>
            </a:prstGeom>
            <a:solidFill>
              <a:srgbClr val="717074"/>
            </a:solidFill>
            <a:ln>
              <a:noFill/>
            </a:ln>
          </p:spPr>
          <p:txBody>
            <a:bodyPr vert="horz" wrap="square" lIns="91416" tIns="45708" rIns="91416" bIns="45708" numCol="1" anchor="t" anchorCtr="0" compatLnSpc="1">
              <a:prstTxWarp prst="textNoShape">
                <a:avLst/>
              </a:prstTxWarp>
            </a:bodyPr>
            <a:lstStyle/>
            <a:p>
              <a:pPr marL="0" marR="0" lvl="0" indent="0" defTabSz="914126"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dirty="0">
                <a:ln>
                  <a:noFill/>
                </a:ln>
                <a:solidFill>
                  <a:prstClr val="black"/>
                </a:solidFill>
                <a:effectLst/>
                <a:uLnTx/>
                <a:uFillTx/>
                <a:latin typeface="Arial"/>
              </a:endParaRPr>
            </a:p>
          </p:txBody>
        </p:sp>
        <p:sp>
          <p:nvSpPr>
            <p:cNvPr id="874" name="Freeform 6">
              <a:extLst>
                <a:ext uri="{FF2B5EF4-FFF2-40B4-BE49-F238E27FC236}">
                  <a16:creationId xmlns:a16="http://schemas.microsoft.com/office/drawing/2014/main" id="{E6AD76C4-443F-47C2-9BC4-2DD9B5C279A8}"/>
                </a:ext>
              </a:extLst>
            </p:cNvPr>
            <p:cNvSpPr>
              <a:spLocks/>
            </p:cNvSpPr>
            <p:nvPr/>
          </p:nvSpPr>
          <p:spPr bwMode="auto">
            <a:xfrm>
              <a:off x="5637989" y="3899872"/>
              <a:ext cx="36475" cy="0"/>
            </a:xfrm>
            <a:custGeom>
              <a:avLst/>
              <a:gdLst>
                <a:gd name="T0" fmla="*/ 0 w 16"/>
                <a:gd name="T1" fmla="*/ 16 w 16"/>
                <a:gd name="T2" fmla="*/ 0 w 16"/>
              </a:gdLst>
              <a:ahLst/>
              <a:cxnLst>
                <a:cxn ang="0">
                  <a:pos x="T0" y="0"/>
                </a:cxn>
                <a:cxn ang="0">
                  <a:pos x="T1" y="0"/>
                </a:cxn>
                <a:cxn ang="0">
                  <a:pos x="T2" y="0"/>
                </a:cxn>
              </a:cxnLst>
              <a:rect l="0" t="0" r="r" b="b"/>
              <a:pathLst>
                <a:path w="16">
                  <a:moveTo>
                    <a:pt x="0" y="0"/>
                  </a:moveTo>
                  <a:lnTo>
                    <a:pt x="16"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defTabSz="914126"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dirty="0">
                <a:ln>
                  <a:noFill/>
                </a:ln>
                <a:solidFill>
                  <a:prstClr val="black"/>
                </a:solidFill>
                <a:effectLst/>
                <a:uLnTx/>
                <a:uFillTx/>
                <a:latin typeface="Arial"/>
              </a:endParaRPr>
            </a:p>
          </p:txBody>
        </p:sp>
        <p:sp>
          <p:nvSpPr>
            <p:cNvPr id="875" name="Line 7">
              <a:extLst>
                <a:ext uri="{FF2B5EF4-FFF2-40B4-BE49-F238E27FC236}">
                  <a16:creationId xmlns:a16="http://schemas.microsoft.com/office/drawing/2014/main" id="{553EE80E-B011-44C0-8C69-79EA15DB1D3E}"/>
                </a:ext>
              </a:extLst>
            </p:cNvPr>
            <p:cNvSpPr>
              <a:spLocks noChangeShapeType="1"/>
            </p:cNvSpPr>
            <p:nvPr/>
          </p:nvSpPr>
          <p:spPr bwMode="auto">
            <a:xfrm>
              <a:off x="5637989" y="3899872"/>
              <a:ext cx="36475" cy="0"/>
            </a:xfrm>
            <a:prstGeom prst="line">
              <a:avLst/>
            </a:prstGeom>
            <a:noFill/>
            <a:ln w="12700" cap="sq">
              <a:solidFill>
                <a:sysClr val="windowText" lastClr="000000"/>
              </a:solidFill>
              <a:prstDash val="solid"/>
              <a:bevel/>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marL="0" marR="0" lvl="0" indent="0" defTabSz="914126"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dirty="0">
                <a:ln>
                  <a:noFill/>
                </a:ln>
                <a:solidFill>
                  <a:prstClr val="black"/>
                </a:solidFill>
                <a:effectLst/>
                <a:uLnTx/>
                <a:uFillTx/>
                <a:latin typeface="Arial"/>
              </a:endParaRPr>
            </a:p>
          </p:txBody>
        </p:sp>
        <p:sp>
          <p:nvSpPr>
            <p:cNvPr id="876" name="Freeform 8">
              <a:extLst>
                <a:ext uri="{FF2B5EF4-FFF2-40B4-BE49-F238E27FC236}">
                  <a16:creationId xmlns:a16="http://schemas.microsoft.com/office/drawing/2014/main" id="{CCE1D4C6-2BFE-487C-AB75-77EC929CF804}"/>
                </a:ext>
              </a:extLst>
            </p:cNvPr>
            <p:cNvSpPr>
              <a:spLocks/>
            </p:cNvSpPr>
            <p:nvPr/>
          </p:nvSpPr>
          <p:spPr bwMode="auto">
            <a:xfrm>
              <a:off x="5637989" y="4099096"/>
              <a:ext cx="36475" cy="0"/>
            </a:xfrm>
            <a:custGeom>
              <a:avLst/>
              <a:gdLst>
                <a:gd name="T0" fmla="*/ 0 w 16"/>
                <a:gd name="T1" fmla="*/ 16 w 16"/>
                <a:gd name="T2" fmla="*/ 0 w 16"/>
              </a:gdLst>
              <a:ahLst/>
              <a:cxnLst>
                <a:cxn ang="0">
                  <a:pos x="T0" y="0"/>
                </a:cxn>
                <a:cxn ang="0">
                  <a:pos x="T1" y="0"/>
                </a:cxn>
                <a:cxn ang="0">
                  <a:pos x="T2" y="0"/>
                </a:cxn>
              </a:cxnLst>
              <a:rect l="0" t="0" r="r" b="b"/>
              <a:pathLst>
                <a:path w="16">
                  <a:moveTo>
                    <a:pt x="0" y="0"/>
                  </a:moveTo>
                  <a:lnTo>
                    <a:pt x="16"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defTabSz="914126"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dirty="0">
                <a:ln>
                  <a:noFill/>
                </a:ln>
                <a:solidFill>
                  <a:prstClr val="black"/>
                </a:solidFill>
                <a:effectLst/>
                <a:uLnTx/>
                <a:uFillTx/>
                <a:latin typeface="Arial"/>
              </a:endParaRPr>
            </a:p>
          </p:txBody>
        </p:sp>
        <p:sp>
          <p:nvSpPr>
            <p:cNvPr id="877" name="Line 9">
              <a:extLst>
                <a:ext uri="{FF2B5EF4-FFF2-40B4-BE49-F238E27FC236}">
                  <a16:creationId xmlns:a16="http://schemas.microsoft.com/office/drawing/2014/main" id="{8737CF64-D451-4CBC-ADAC-B44209D9DAF4}"/>
                </a:ext>
              </a:extLst>
            </p:cNvPr>
            <p:cNvSpPr>
              <a:spLocks noChangeShapeType="1"/>
            </p:cNvSpPr>
            <p:nvPr/>
          </p:nvSpPr>
          <p:spPr bwMode="auto">
            <a:xfrm>
              <a:off x="5637989" y="4099096"/>
              <a:ext cx="36475" cy="0"/>
            </a:xfrm>
            <a:prstGeom prst="line">
              <a:avLst/>
            </a:prstGeom>
            <a:noFill/>
            <a:ln w="12700" cap="sq">
              <a:solidFill>
                <a:sysClr val="windowText" lastClr="000000"/>
              </a:solidFill>
              <a:prstDash val="solid"/>
              <a:bevel/>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marL="0" marR="0" lvl="0" indent="0" defTabSz="914126"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dirty="0">
                <a:ln>
                  <a:noFill/>
                </a:ln>
                <a:solidFill>
                  <a:prstClr val="black"/>
                </a:solidFill>
                <a:effectLst/>
                <a:uLnTx/>
                <a:uFillTx/>
                <a:latin typeface="Arial"/>
              </a:endParaRPr>
            </a:p>
          </p:txBody>
        </p:sp>
        <p:sp>
          <p:nvSpPr>
            <p:cNvPr id="878" name="Freeform 10">
              <a:extLst>
                <a:ext uri="{FF2B5EF4-FFF2-40B4-BE49-F238E27FC236}">
                  <a16:creationId xmlns:a16="http://schemas.microsoft.com/office/drawing/2014/main" id="{2B9B2E8A-7E05-4731-A43A-CB8A1A496A56}"/>
                </a:ext>
              </a:extLst>
            </p:cNvPr>
            <p:cNvSpPr>
              <a:spLocks/>
            </p:cNvSpPr>
            <p:nvPr/>
          </p:nvSpPr>
          <p:spPr bwMode="auto">
            <a:xfrm>
              <a:off x="5656228" y="3899872"/>
              <a:ext cx="0" cy="194592"/>
            </a:xfrm>
            <a:custGeom>
              <a:avLst/>
              <a:gdLst>
                <a:gd name="T0" fmla="*/ 0 h 84"/>
                <a:gd name="T1" fmla="*/ 84 h 84"/>
                <a:gd name="T2" fmla="*/ 0 h 84"/>
              </a:gdLst>
              <a:ahLst/>
              <a:cxnLst>
                <a:cxn ang="0">
                  <a:pos x="0" y="T0"/>
                </a:cxn>
                <a:cxn ang="0">
                  <a:pos x="0" y="T1"/>
                </a:cxn>
                <a:cxn ang="0">
                  <a:pos x="0" y="T2"/>
                </a:cxn>
              </a:cxnLst>
              <a:rect l="0" t="0" r="r" b="b"/>
              <a:pathLst>
                <a:path h="84">
                  <a:moveTo>
                    <a:pt x="0" y="0"/>
                  </a:moveTo>
                  <a:lnTo>
                    <a:pt x="0" y="8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defTabSz="914126"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dirty="0">
                <a:ln>
                  <a:noFill/>
                </a:ln>
                <a:solidFill>
                  <a:prstClr val="black"/>
                </a:solidFill>
                <a:effectLst/>
                <a:uLnTx/>
                <a:uFillTx/>
                <a:latin typeface="Arial"/>
              </a:endParaRPr>
            </a:p>
          </p:txBody>
        </p:sp>
        <p:sp>
          <p:nvSpPr>
            <p:cNvPr id="879" name="Line 11">
              <a:extLst>
                <a:ext uri="{FF2B5EF4-FFF2-40B4-BE49-F238E27FC236}">
                  <a16:creationId xmlns:a16="http://schemas.microsoft.com/office/drawing/2014/main" id="{E9BC8607-AB38-4E07-9BE7-588B31C8943F}"/>
                </a:ext>
              </a:extLst>
            </p:cNvPr>
            <p:cNvSpPr>
              <a:spLocks noChangeShapeType="1"/>
            </p:cNvSpPr>
            <p:nvPr/>
          </p:nvSpPr>
          <p:spPr bwMode="auto">
            <a:xfrm>
              <a:off x="5656228" y="3899872"/>
              <a:ext cx="0" cy="194592"/>
            </a:xfrm>
            <a:prstGeom prst="line">
              <a:avLst/>
            </a:prstGeom>
            <a:noFill/>
            <a:ln w="12700" cap="sq">
              <a:solidFill>
                <a:sysClr val="windowText" lastClr="000000"/>
              </a:solidFill>
              <a:prstDash val="solid"/>
              <a:bevel/>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marL="0" marR="0" lvl="0" indent="0" defTabSz="914126"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dirty="0">
                <a:ln>
                  <a:noFill/>
                </a:ln>
                <a:solidFill>
                  <a:prstClr val="black"/>
                </a:solidFill>
                <a:effectLst/>
                <a:uLnTx/>
                <a:uFillTx/>
                <a:latin typeface="Arial"/>
              </a:endParaRPr>
            </a:p>
          </p:txBody>
        </p:sp>
        <p:sp>
          <p:nvSpPr>
            <p:cNvPr id="880" name="Rectangle 12">
              <a:extLst>
                <a:ext uri="{FF2B5EF4-FFF2-40B4-BE49-F238E27FC236}">
                  <a16:creationId xmlns:a16="http://schemas.microsoft.com/office/drawing/2014/main" id="{664BF10A-63CC-4775-AC1C-82B646732B42}"/>
                </a:ext>
              </a:extLst>
            </p:cNvPr>
            <p:cNvSpPr>
              <a:spLocks noChangeArrowheads="1"/>
            </p:cNvSpPr>
            <p:nvPr/>
          </p:nvSpPr>
          <p:spPr bwMode="auto">
            <a:xfrm>
              <a:off x="5742856" y="3890606"/>
              <a:ext cx="184659" cy="152893"/>
            </a:xfrm>
            <a:prstGeom prst="rect">
              <a:avLst/>
            </a:prstGeom>
            <a:solidFill>
              <a:srgbClr val="CC0000"/>
            </a:solidFill>
            <a:ln>
              <a:noFill/>
            </a:ln>
          </p:spPr>
          <p:txBody>
            <a:bodyPr vert="horz" wrap="square" lIns="91416" tIns="45708" rIns="91416" bIns="45708" numCol="1" anchor="t" anchorCtr="0" compatLnSpc="1">
              <a:prstTxWarp prst="textNoShape">
                <a:avLst/>
              </a:prstTxWarp>
            </a:bodyPr>
            <a:lstStyle/>
            <a:p>
              <a:pPr marL="0" marR="0" lvl="0" indent="0" defTabSz="914126"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dirty="0">
                <a:ln>
                  <a:noFill/>
                </a:ln>
                <a:solidFill>
                  <a:prstClr val="black"/>
                </a:solidFill>
                <a:effectLst/>
                <a:uLnTx/>
                <a:uFillTx/>
                <a:latin typeface="Arial"/>
              </a:endParaRPr>
            </a:p>
          </p:txBody>
        </p:sp>
        <p:sp>
          <p:nvSpPr>
            <p:cNvPr id="881" name="Freeform 13">
              <a:extLst>
                <a:ext uri="{FF2B5EF4-FFF2-40B4-BE49-F238E27FC236}">
                  <a16:creationId xmlns:a16="http://schemas.microsoft.com/office/drawing/2014/main" id="{D518AF63-5C33-46AD-9011-52CAF192CBBD}"/>
                </a:ext>
              </a:extLst>
            </p:cNvPr>
            <p:cNvSpPr>
              <a:spLocks/>
            </p:cNvSpPr>
            <p:nvPr/>
          </p:nvSpPr>
          <p:spPr bwMode="auto">
            <a:xfrm>
              <a:off x="5818089" y="3800259"/>
              <a:ext cx="36475" cy="0"/>
            </a:xfrm>
            <a:custGeom>
              <a:avLst/>
              <a:gdLst>
                <a:gd name="T0" fmla="*/ 0 w 16"/>
                <a:gd name="T1" fmla="*/ 16 w 16"/>
                <a:gd name="T2" fmla="*/ 0 w 16"/>
              </a:gdLst>
              <a:ahLst/>
              <a:cxnLst>
                <a:cxn ang="0">
                  <a:pos x="T0" y="0"/>
                </a:cxn>
                <a:cxn ang="0">
                  <a:pos x="T1" y="0"/>
                </a:cxn>
                <a:cxn ang="0">
                  <a:pos x="T2" y="0"/>
                </a:cxn>
              </a:cxnLst>
              <a:rect l="0" t="0" r="r" b="b"/>
              <a:pathLst>
                <a:path w="16">
                  <a:moveTo>
                    <a:pt x="0" y="0"/>
                  </a:moveTo>
                  <a:lnTo>
                    <a:pt x="16"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defTabSz="914126"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dirty="0">
                <a:ln>
                  <a:noFill/>
                </a:ln>
                <a:solidFill>
                  <a:prstClr val="black"/>
                </a:solidFill>
                <a:effectLst/>
                <a:uLnTx/>
                <a:uFillTx/>
                <a:latin typeface="Arial"/>
              </a:endParaRPr>
            </a:p>
          </p:txBody>
        </p:sp>
        <p:sp>
          <p:nvSpPr>
            <p:cNvPr id="882" name="Line 14">
              <a:extLst>
                <a:ext uri="{FF2B5EF4-FFF2-40B4-BE49-F238E27FC236}">
                  <a16:creationId xmlns:a16="http://schemas.microsoft.com/office/drawing/2014/main" id="{5241A39E-1260-48EE-BA29-621BD9BC25AA}"/>
                </a:ext>
              </a:extLst>
            </p:cNvPr>
            <p:cNvSpPr>
              <a:spLocks noChangeShapeType="1"/>
            </p:cNvSpPr>
            <p:nvPr/>
          </p:nvSpPr>
          <p:spPr bwMode="auto">
            <a:xfrm>
              <a:off x="5818089" y="3800259"/>
              <a:ext cx="36475" cy="0"/>
            </a:xfrm>
            <a:prstGeom prst="line">
              <a:avLst/>
            </a:prstGeom>
            <a:noFill/>
            <a:ln w="12700" cap="sq">
              <a:solidFill>
                <a:sysClr val="windowText" lastClr="000000"/>
              </a:solidFill>
              <a:prstDash val="solid"/>
              <a:bevel/>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marL="0" marR="0" lvl="0" indent="0" defTabSz="914126"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dirty="0">
                <a:ln>
                  <a:noFill/>
                </a:ln>
                <a:solidFill>
                  <a:prstClr val="black"/>
                </a:solidFill>
                <a:effectLst/>
                <a:uLnTx/>
                <a:uFillTx/>
                <a:latin typeface="Arial"/>
              </a:endParaRPr>
            </a:p>
          </p:txBody>
        </p:sp>
        <p:sp>
          <p:nvSpPr>
            <p:cNvPr id="883" name="Freeform 15">
              <a:extLst>
                <a:ext uri="{FF2B5EF4-FFF2-40B4-BE49-F238E27FC236}">
                  <a16:creationId xmlns:a16="http://schemas.microsoft.com/office/drawing/2014/main" id="{A1D865A6-E45F-4996-899E-D3629B4F0111}"/>
                </a:ext>
              </a:extLst>
            </p:cNvPr>
            <p:cNvSpPr>
              <a:spLocks/>
            </p:cNvSpPr>
            <p:nvPr/>
          </p:nvSpPr>
          <p:spPr bwMode="auto">
            <a:xfrm>
              <a:off x="5818089" y="3978634"/>
              <a:ext cx="36475" cy="0"/>
            </a:xfrm>
            <a:custGeom>
              <a:avLst/>
              <a:gdLst>
                <a:gd name="T0" fmla="*/ 0 w 16"/>
                <a:gd name="T1" fmla="*/ 16 w 16"/>
                <a:gd name="T2" fmla="*/ 0 w 16"/>
              </a:gdLst>
              <a:ahLst/>
              <a:cxnLst>
                <a:cxn ang="0">
                  <a:pos x="T0" y="0"/>
                </a:cxn>
                <a:cxn ang="0">
                  <a:pos x="T1" y="0"/>
                </a:cxn>
                <a:cxn ang="0">
                  <a:pos x="T2" y="0"/>
                </a:cxn>
              </a:cxnLst>
              <a:rect l="0" t="0" r="r" b="b"/>
              <a:pathLst>
                <a:path w="16">
                  <a:moveTo>
                    <a:pt x="0" y="0"/>
                  </a:moveTo>
                  <a:lnTo>
                    <a:pt x="16"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defTabSz="914126"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dirty="0">
                <a:ln>
                  <a:noFill/>
                </a:ln>
                <a:solidFill>
                  <a:prstClr val="black"/>
                </a:solidFill>
                <a:effectLst/>
                <a:uLnTx/>
                <a:uFillTx/>
                <a:latin typeface="Arial"/>
              </a:endParaRPr>
            </a:p>
          </p:txBody>
        </p:sp>
        <p:sp>
          <p:nvSpPr>
            <p:cNvPr id="884" name="Line 16">
              <a:extLst>
                <a:ext uri="{FF2B5EF4-FFF2-40B4-BE49-F238E27FC236}">
                  <a16:creationId xmlns:a16="http://schemas.microsoft.com/office/drawing/2014/main" id="{6ED723AB-79B6-471F-937C-D2783BD9D603}"/>
                </a:ext>
              </a:extLst>
            </p:cNvPr>
            <p:cNvSpPr>
              <a:spLocks noChangeShapeType="1"/>
            </p:cNvSpPr>
            <p:nvPr/>
          </p:nvSpPr>
          <p:spPr bwMode="auto">
            <a:xfrm>
              <a:off x="5818089" y="3978634"/>
              <a:ext cx="36475" cy="0"/>
            </a:xfrm>
            <a:prstGeom prst="line">
              <a:avLst/>
            </a:prstGeom>
            <a:noFill/>
            <a:ln w="12700" cap="sq">
              <a:solidFill>
                <a:sysClr val="windowText" lastClr="000000"/>
              </a:solidFill>
              <a:prstDash val="solid"/>
              <a:bevel/>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marL="0" marR="0" lvl="0" indent="0" defTabSz="914126"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dirty="0">
                <a:ln>
                  <a:noFill/>
                </a:ln>
                <a:solidFill>
                  <a:prstClr val="black"/>
                </a:solidFill>
                <a:effectLst/>
                <a:uLnTx/>
                <a:uFillTx/>
                <a:latin typeface="Arial"/>
              </a:endParaRPr>
            </a:p>
          </p:txBody>
        </p:sp>
        <p:sp>
          <p:nvSpPr>
            <p:cNvPr id="885" name="Freeform 17">
              <a:extLst>
                <a:ext uri="{FF2B5EF4-FFF2-40B4-BE49-F238E27FC236}">
                  <a16:creationId xmlns:a16="http://schemas.microsoft.com/office/drawing/2014/main" id="{954B3186-4C54-46DD-8450-1B4C6626F729}"/>
                </a:ext>
              </a:extLst>
            </p:cNvPr>
            <p:cNvSpPr>
              <a:spLocks/>
            </p:cNvSpPr>
            <p:nvPr/>
          </p:nvSpPr>
          <p:spPr bwMode="auto">
            <a:xfrm>
              <a:off x="5836326" y="3800259"/>
              <a:ext cx="0" cy="178377"/>
            </a:xfrm>
            <a:custGeom>
              <a:avLst/>
              <a:gdLst>
                <a:gd name="T0" fmla="*/ 0 h 77"/>
                <a:gd name="T1" fmla="*/ 77 h 77"/>
                <a:gd name="T2" fmla="*/ 0 h 77"/>
              </a:gdLst>
              <a:ahLst/>
              <a:cxnLst>
                <a:cxn ang="0">
                  <a:pos x="0" y="T0"/>
                </a:cxn>
                <a:cxn ang="0">
                  <a:pos x="0" y="T1"/>
                </a:cxn>
                <a:cxn ang="0">
                  <a:pos x="0" y="T2"/>
                </a:cxn>
              </a:cxnLst>
              <a:rect l="0" t="0" r="r" b="b"/>
              <a:pathLst>
                <a:path h="77">
                  <a:moveTo>
                    <a:pt x="0" y="0"/>
                  </a:moveTo>
                  <a:lnTo>
                    <a:pt x="0" y="7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defTabSz="914126"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dirty="0">
                <a:ln>
                  <a:noFill/>
                </a:ln>
                <a:solidFill>
                  <a:prstClr val="black"/>
                </a:solidFill>
                <a:effectLst/>
                <a:uLnTx/>
                <a:uFillTx/>
                <a:latin typeface="Arial"/>
              </a:endParaRPr>
            </a:p>
          </p:txBody>
        </p:sp>
        <p:sp>
          <p:nvSpPr>
            <p:cNvPr id="886" name="Line 18">
              <a:extLst>
                <a:ext uri="{FF2B5EF4-FFF2-40B4-BE49-F238E27FC236}">
                  <a16:creationId xmlns:a16="http://schemas.microsoft.com/office/drawing/2014/main" id="{66E98BB4-767F-4FE9-8720-B9CE987664E4}"/>
                </a:ext>
              </a:extLst>
            </p:cNvPr>
            <p:cNvSpPr>
              <a:spLocks noChangeShapeType="1"/>
            </p:cNvSpPr>
            <p:nvPr/>
          </p:nvSpPr>
          <p:spPr bwMode="auto">
            <a:xfrm>
              <a:off x="5836326" y="3800259"/>
              <a:ext cx="0" cy="178377"/>
            </a:xfrm>
            <a:prstGeom prst="line">
              <a:avLst/>
            </a:prstGeom>
            <a:noFill/>
            <a:ln w="12700" cap="sq">
              <a:solidFill>
                <a:sysClr val="windowText" lastClr="000000"/>
              </a:solidFill>
              <a:prstDash val="solid"/>
              <a:bevel/>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marL="0" marR="0" lvl="0" indent="0" defTabSz="914126"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dirty="0">
                <a:ln>
                  <a:noFill/>
                </a:ln>
                <a:solidFill>
                  <a:prstClr val="black"/>
                </a:solidFill>
                <a:effectLst/>
                <a:uLnTx/>
                <a:uFillTx/>
                <a:latin typeface="Arial"/>
              </a:endParaRPr>
            </a:p>
          </p:txBody>
        </p:sp>
        <p:sp>
          <p:nvSpPr>
            <p:cNvPr id="887" name="Rectangle 19">
              <a:extLst>
                <a:ext uri="{FF2B5EF4-FFF2-40B4-BE49-F238E27FC236}">
                  <a16:creationId xmlns:a16="http://schemas.microsoft.com/office/drawing/2014/main" id="{F8725B03-F5CD-494F-BB37-2B9AA1F5AA2B}"/>
                </a:ext>
              </a:extLst>
            </p:cNvPr>
            <p:cNvSpPr>
              <a:spLocks noChangeArrowheads="1"/>
            </p:cNvSpPr>
            <p:nvPr/>
          </p:nvSpPr>
          <p:spPr bwMode="auto">
            <a:xfrm>
              <a:off x="6082538" y="4043499"/>
              <a:ext cx="180099" cy="13899"/>
            </a:xfrm>
            <a:prstGeom prst="rect">
              <a:avLst/>
            </a:prstGeom>
            <a:solidFill>
              <a:srgbClr val="717074"/>
            </a:solidFill>
            <a:ln>
              <a:noFill/>
            </a:ln>
          </p:spPr>
          <p:txBody>
            <a:bodyPr vert="horz" wrap="square" lIns="91416" tIns="45708" rIns="91416" bIns="45708" numCol="1" anchor="t" anchorCtr="0" compatLnSpc="1">
              <a:prstTxWarp prst="textNoShape">
                <a:avLst/>
              </a:prstTxWarp>
            </a:bodyPr>
            <a:lstStyle/>
            <a:p>
              <a:pPr marL="0" marR="0" lvl="0" indent="0" defTabSz="914126"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dirty="0">
                <a:ln>
                  <a:noFill/>
                </a:ln>
                <a:solidFill>
                  <a:prstClr val="black"/>
                </a:solidFill>
                <a:effectLst/>
                <a:uLnTx/>
                <a:uFillTx/>
                <a:latin typeface="Arial"/>
              </a:endParaRPr>
            </a:p>
          </p:txBody>
        </p:sp>
        <p:sp>
          <p:nvSpPr>
            <p:cNvPr id="888" name="Freeform 20">
              <a:extLst>
                <a:ext uri="{FF2B5EF4-FFF2-40B4-BE49-F238E27FC236}">
                  <a16:creationId xmlns:a16="http://schemas.microsoft.com/office/drawing/2014/main" id="{4930CCFB-AAC3-4B2F-B41C-F3638FB60BDB}"/>
                </a:ext>
              </a:extLst>
            </p:cNvPr>
            <p:cNvSpPr>
              <a:spLocks/>
            </p:cNvSpPr>
            <p:nvPr/>
          </p:nvSpPr>
          <p:spPr bwMode="auto">
            <a:xfrm>
              <a:off x="6160049" y="3927672"/>
              <a:ext cx="36475" cy="0"/>
            </a:xfrm>
            <a:custGeom>
              <a:avLst/>
              <a:gdLst>
                <a:gd name="T0" fmla="*/ 0 w 16"/>
                <a:gd name="T1" fmla="*/ 16 w 16"/>
                <a:gd name="T2" fmla="*/ 0 w 16"/>
              </a:gdLst>
              <a:ahLst/>
              <a:cxnLst>
                <a:cxn ang="0">
                  <a:pos x="T0" y="0"/>
                </a:cxn>
                <a:cxn ang="0">
                  <a:pos x="T1" y="0"/>
                </a:cxn>
                <a:cxn ang="0">
                  <a:pos x="T2" y="0"/>
                </a:cxn>
              </a:cxnLst>
              <a:rect l="0" t="0" r="r" b="b"/>
              <a:pathLst>
                <a:path w="16">
                  <a:moveTo>
                    <a:pt x="0" y="0"/>
                  </a:moveTo>
                  <a:lnTo>
                    <a:pt x="16"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defTabSz="914126"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dirty="0">
                <a:ln>
                  <a:noFill/>
                </a:ln>
                <a:solidFill>
                  <a:prstClr val="black"/>
                </a:solidFill>
                <a:effectLst/>
                <a:uLnTx/>
                <a:uFillTx/>
                <a:latin typeface="Arial"/>
              </a:endParaRPr>
            </a:p>
          </p:txBody>
        </p:sp>
        <p:sp>
          <p:nvSpPr>
            <p:cNvPr id="889" name="Line 21">
              <a:extLst>
                <a:ext uri="{FF2B5EF4-FFF2-40B4-BE49-F238E27FC236}">
                  <a16:creationId xmlns:a16="http://schemas.microsoft.com/office/drawing/2014/main" id="{9C43BEB2-10CD-4D3D-9272-15689C827B21}"/>
                </a:ext>
              </a:extLst>
            </p:cNvPr>
            <p:cNvSpPr>
              <a:spLocks noChangeShapeType="1"/>
            </p:cNvSpPr>
            <p:nvPr/>
          </p:nvSpPr>
          <p:spPr bwMode="auto">
            <a:xfrm>
              <a:off x="6160049" y="3927672"/>
              <a:ext cx="36475" cy="0"/>
            </a:xfrm>
            <a:prstGeom prst="line">
              <a:avLst/>
            </a:prstGeom>
            <a:noFill/>
            <a:ln w="12700" cap="sq">
              <a:solidFill>
                <a:sysClr val="windowText" lastClr="000000"/>
              </a:solidFill>
              <a:prstDash val="solid"/>
              <a:bevel/>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marL="0" marR="0" lvl="0" indent="0" defTabSz="914126"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dirty="0">
                <a:ln>
                  <a:noFill/>
                </a:ln>
                <a:solidFill>
                  <a:prstClr val="black"/>
                </a:solidFill>
                <a:effectLst/>
                <a:uLnTx/>
                <a:uFillTx/>
                <a:latin typeface="Arial"/>
              </a:endParaRPr>
            </a:p>
          </p:txBody>
        </p:sp>
        <p:sp>
          <p:nvSpPr>
            <p:cNvPr id="890" name="Freeform 22">
              <a:extLst>
                <a:ext uri="{FF2B5EF4-FFF2-40B4-BE49-F238E27FC236}">
                  <a16:creationId xmlns:a16="http://schemas.microsoft.com/office/drawing/2014/main" id="{9C942D1A-6D27-4597-A63A-30D9371FB468}"/>
                </a:ext>
              </a:extLst>
            </p:cNvPr>
            <p:cNvSpPr>
              <a:spLocks/>
            </p:cNvSpPr>
            <p:nvPr/>
          </p:nvSpPr>
          <p:spPr bwMode="auto">
            <a:xfrm>
              <a:off x="6160049" y="4182494"/>
              <a:ext cx="36475" cy="0"/>
            </a:xfrm>
            <a:custGeom>
              <a:avLst/>
              <a:gdLst>
                <a:gd name="T0" fmla="*/ 0 w 16"/>
                <a:gd name="T1" fmla="*/ 16 w 16"/>
                <a:gd name="T2" fmla="*/ 0 w 16"/>
              </a:gdLst>
              <a:ahLst/>
              <a:cxnLst>
                <a:cxn ang="0">
                  <a:pos x="T0" y="0"/>
                </a:cxn>
                <a:cxn ang="0">
                  <a:pos x="T1" y="0"/>
                </a:cxn>
                <a:cxn ang="0">
                  <a:pos x="T2" y="0"/>
                </a:cxn>
              </a:cxnLst>
              <a:rect l="0" t="0" r="r" b="b"/>
              <a:pathLst>
                <a:path w="16">
                  <a:moveTo>
                    <a:pt x="0" y="0"/>
                  </a:moveTo>
                  <a:lnTo>
                    <a:pt x="16"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defTabSz="914126"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dirty="0">
                <a:ln>
                  <a:noFill/>
                </a:ln>
                <a:solidFill>
                  <a:prstClr val="black"/>
                </a:solidFill>
                <a:effectLst/>
                <a:uLnTx/>
                <a:uFillTx/>
                <a:latin typeface="Arial"/>
              </a:endParaRPr>
            </a:p>
          </p:txBody>
        </p:sp>
        <p:sp>
          <p:nvSpPr>
            <p:cNvPr id="891" name="Line 23">
              <a:extLst>
                <a:ext uri="{FF2B5EF4-FFF2-40B4-BE49-F238E27FC236}">
                  <a16:creationId xmlns:a16="http://schemas.microsoft.com/office/drawing/2014/main" id="{A6C1FD91-468E-4F59-B22E-542E6D095CCC}"/>
                </a:ext>
              </a:extLst>
            </p:cNvPr>
            <p:cNvSpPr>
              <a:spLocks noChangeShapeType="1"/>
            </p:cNvSpPr>
            <p:nvPr/>
          </p:nvSpPr>
          <p:spPr bwMode="auto">
            <a:xfrm>
              <a:off x="6160049" y="4182494"/>
              <a:ext cx="36475" cy="0"/>
            </a:xfrm>
            <a:prstGeom prst="line">
              <a:avLst/>
            </a:prstGeom>
            <a:noFill/>
            <a:ln w="12700" cap="sq">
              <a:solidFill>
                <a:sysClr val="windowText" lastClr="000000"/>
              </a:solidFill>
              <a:prstDash val="solid"/>
              <a:bevel/>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marL="0" marR="0" lvl="0" indent="0" defTabSz="914126"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dirty="0">
                <a:ln>
                  <a:noFill/>
                </a:ln>
                <a:solidFill>
                  <a:prstClr val="black"/>
                </a:solidFill>
                <a:effectLst/>
                <a:uLnTx/>
                <a:uFillTx/>
                <a:latin typeface="Arial"/>
              </a:endParaRPr>
            </a:p>
          </p:txBody>
        </p:sp>
        <p:sp>
          <p:nvSpPr>
            <p:cNvPr id="892" name="Freeform 24">
              <a:extLst>
                <a:ext uri="{FF2B5EF4-FFF2-40B4-BE49-F238E27FC236}">
                  <a16:creationId xmlns:a16="http://schemas.microsoft.com/office/drawing/2014/main" id="{98AF8128-E8F2-4184-A271-5B9661F77208}"/>
                </a:ext>
              </a:extLst>
            </p:cNvPr>
            <p:cNvSpPr>
              <a:spLocks/>
            </p:cNvSpPr>
            <p:nvPr/>
          </p:nvSpPr>
          <p:spPr bwMode="auto">
            <a:xfrm>
              <a:off x="6178288" y="3932305"/>
              <a:ext cx="0" cy="250189"/>
            </a:xfrm>
            <a:custGeom>
              <a:avLst/>
              <a:gdLst>
                <a:gd name="T0" fmla="*/ 0 h 108"/>
                <a:gd name="T1" fmla="*/ 108 h 108"/>
                <a:gd name="T2" fmla="*/ 0 h 108"/>
              </a:gdLst>
              <a:ahLst/>
              <a:cxnLst>
                <a:cxn ang="0">
                  <a:pos x="0" y="T0"/>
                </a:cxn>
                <a:cxn ang="0">
                  <a:pos x="0" y="T1"/>
                </a:cxn>
                <a:cxn ang="0">
                  <a:pos x="0" y="T2"/>
                </a:cxn>
              </a:cxnLst>
              <a:rect l="0" t="0" r="r" b="b"/>
              <a:pathLst>
                <a:path h="108">
                  <a:moveTo>
                    <a:pt x="0" y="0"/>
                  </a:moveTo>
                  <a:lnTo>
                    <a:pt x="0" y="10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defTabSz="914126"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dirty="0">
                <a:ln>
                  <a:noFill/>
                </a:ln>
                <a:solidFill>
                  <a:prstClr val="black"/>
                </a:solidFill>
                <a:effectLst/>
                <a:uLnTx/>
                <a:uFillTx/>
                <a:latin typeface="Arial"/>
              </a:endParaRPr>
            </a:p>
          </p:txBody>
        </p:sp>
        <p:sp>
          <p:nvSpPr>
            <p:cNvPr id="893" name="Line 25">
              <a:extLst>
                <a:ext uri="{FF2B5EF4-FFF2-40B4-BE49-F238E27FC236}">
                  <a16:creationId xmlns:a16="http://schemas.microsoft.com/office/drawing/2014/main" id="{E6663300-F189-470A-81C8-67C51BF2B6B5}"/>
                </a:ext>
              </a:extLst>
            </p:cNvPr>
            <p:cNvSpPr>
              <a:spLocks noChangeShapeType="1"/>
            </p:cNvSpPr>
            <p:nvPr/>
          </p:nvSpPr>
          <p:spPr bwMode="auto">
            <a:xfrm>
              <a:off x="6178288" y="3932305"/>
              <a:ext cx="0" cy="250189"/>
            </a:xfrm>
            <a:prstGeom prst="line">
              <a:avLst/>
            </a:prstGeom>
            <a:noFill/>
            <a:ln w="12700" cap="sq">
              <a:solidFill>
                <a:sysClr val="windowText" lastClr="000000"/>
              </a:solidFill>
              <a:prstDash val="solid"/>
              <a:bevel/>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marL="0" marR="0" lvl="0" indent="0" defTabSz="914126"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dirty="0">
                <a:ln>
                  <a:noFill/>
                </a:ln>
                <a:solidFill>
                  <a:prstClr val="black"/>
                </a:solidFill>
                <a:effectLst/>
                <a:uLnTx/>
                <a:uFillTx/>
                <a:latin typeface="Arial"/>
              </a:endParaRPr>
            </a:p>
          </p:txBody>
        </p:sp>
        <p:sp>
          <p:nvSpPr>
            <p:cNvPr id="894" name="Rectangle 26">
              <a:extLst>
                <a:ext uri="{FF2B5EF4-FFF2-40B4-BE49-F238E27FC236}">
                  <a16:creationId xmlns:a16="http://schemas.microsoft.com/office/drawing/2014/main" id="{E45AC5C2-EAE8-475E-A2ED-4E3C8B30F616}"/>
                </a:ext>
              </a:extLst>
            </p:cNvPr>
            <p:cNvSpPr>
              <a:spLocks noChangeArrowheads="1"/>
            </p:cNvSpPr>
            <p:nvPr/>
          </p:nvSpPr>
          <p:spPr bwMode="auto">
            <a:xfrm>
              <a:off x="6262639" y="3890606"/>
              <a:ext cx="186940" cy="152893"/>
            </a:xfrm>
            <a:prstGeom prst="rect">
              <a:avLst/>
            </a:prstGeom>
            <a:solidFill>
              <a:srgbClr val="CC0000"/>
            </a:solidFill>
            <a:ln>
              <a:noFill/>
            </a:ln>
          </p:spPr>
          <p:txBody>
            <a:bodyPr vert="horz" wrap="square" lIns="91416" tIns="45708" rIns="91416" bIns="45708" numCol="1" anchor="t" anchorCtr="0" compatLnSpc="1">
              <a:prstTxWarp prst="textNoShape">
                <a:avLst/>
              </a:prstTxWarp>
            </a:bodyPr>
            <a:lstStyle/>
            <a:p>
              <a:pPr marL="0" marR="0" lvl="0" indent="0" defTabSz="914126"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dirty="0">
                <a:ln>
                  <a:noFill/>
                </a:ln>
                <a:solidFill>
                  <a:prstClr val="black"/>
                </a:solidFill>
                <a:effectLst/>
                <a:uLnTx/>
                <a:uFillTx/>
                <a:latin typeface="Arial"/>
              </a:endParaRPr>
            </a:p>
          </p:txBody>
        </p:sp>
        <p:sp>
          <p:nvSpPr>
            <p:cNvPr id="895" name="Freeform 27">
              <a:extLst>
                <a:ext uri="{FF2B5EF4-FFF2-40B4-BE49-F238E27FC236}">
                  <a16:creationId xmlns:a16="http://schemas.microsoft.com/office/drawing/2014/main" id="{9559AE6C-1155-4A40-9F60-43C7E5CE5204}"/>
                </a:ext>
              </a:extLst>
            </p:cNvPr>
            <p:cNvSpPr>
              <a:spLocks/>
            </p:cNvSpPr>
            <p:nvPr/>
          </p:nvSpPr>
          <p:spPr bwMode="auto">
            <a:xfrm>
              <a:off x="6340151" y="3777094"/>
              <a:ext cx="36475" cy="0"/>
            </a:xfrm>
            <a:custGeom>
              <a:avLst/>
              <a:gdLst>
                <a:gd name="T0" fmla="*/ 0 w 16"/>
                <a:gd name="T1" fmla="*/ 16 w 16"/>
                <a:gd name="T2" fmla="*/ 0 w 16"/>
              </a:gdLst>
              <a:ahLst/>
              <a:cxnLst>
                <a:cxn ang="0">
                  <a:pos x="T0" y="0"/>
                </a:cxn>
                <a:cxn ang="0">
                  <a:pos x="T1" y="0"/>
                </a:cxn>
                <a:cxn ang="0">
                  <a:pos x="T2" y="0"/>
                </a:cxn>
              </a:cxnLst>
              <a:rect l="0" t="0" r="r" b="b"/>
              <a:pathLst>
                <a:path w="16">
                  <a:moveTo>
                    <a:pt x="0" y="0"/>
                  </a:moveTo>
                  <a:lnTo>
                    <a:pt x="16"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defTabSz="914126"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dirty="0">
                <a:ln>
                  <a:noFill/>
                </a:ln>
                <a:solidFill>
                  <a:prstClr val="black"/>
                </a:solidFill>
                <a:effectLst/>
                <a:uLnTx/>
                <a:uFillTx/>
                <a:latin typeface="Arial"/>
              </a:endParaRPr>
            </a:p>
          </p:txBody>
        </p:sp>
        <p:sp>
          <p:nvSpPr>
            <p:cNvPr id="896" name="Line 28">
              <a:extLst>
                <a:ext uri="{FF2B5EF4-FFF2-40B4-BE49-F238E27FC236}">
                  <a16:creationId xmlns:a16="http://schemas.microsoft.com/office/drawing/2014/main" id="{86180EF6-ADDD-4993-B2CB-0E5ABA636699}"/>
                </a:ext>
              </a:extLst>
            </p:cNvPr>
            <p:cNvSpPr>
              <a:spLocks noChangeShapeType="1"/>
            </p:cNvSpPr>
            <p:nvPr/>
          </p:nvSpPr>
          <p:spPr bwMode="auto">
            <a:xfrm>
              <a:off x="6340151" y="3777094"/>
              <a:ext cx="36475" cy="0"/>
            </a:xfrm>
            <a:prstGeom prst="line">
              <a:avLst/>
            </a:prstGeom>
            <a:noFill/>
            <a:ln w="12700" cap="sq">
              <a:solidFill>
                <a:sysClr val="windowText" lastClr="000000"/>
              </a:solidFill>
              <a:prstDash val="solid"/>
              <a:bevel/>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marL="0" marR="0" lvl="0" indent="0" defTabSz="914126"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dirty="0">
                <a:ln>
                  <a:noFill/>
                </a:ln>
                <a:solidFill>
                  <a:prstClr val="black"/>
                </a:solidFill>
                <a:effectLst/>
                <a:uLnTx/>
                <a:uFillTx/>
                <a:latin typeface="Arial"/>
              </a:endParaRPr>
            </a:p>
          </p:txBody>
        </p:sp>
        <p:sp>
          <p:nvSpPr>
            <p:cNvPr id="897" name="Freeform 29">
              <a:extLst>
                <a:ext uri="{FF2B5EF4-FFF2-40B4-BE49-F238E27FC236}">
                  <a16:creationId xmlns:a16="http://schemas.microsoft.com/office/drawing/2014/main" id="{C13500C1-AE8F-4099-ABBE-834A35A88C90}"/>
                </a:ext>
              </a:extLst>
            </p:cNvPr>
            <p:cNvSpPr>
              <a:spLocks/>
            </p:cNvSpPr>
            <p:nvPr/>
          </p:nvSpPr>
          <p:spPr bwMode="auto">
            <a:xfrm>
              <a:off x="6340151" y="4006436"/>
              <a:ext cx="36475" cy="0"/>
            </a:xfrm>
            <a:custGeom>
              <a:avLst/>
              <a:gdLst>
                <a:gd name="T0" fmla="*/ 0 w 16"/>
                <a:gd name="T1" fmla="*/ 16 w 16"/>
                <a:gd name="T2" fmla="*/ 0 w 16"/>
              </a:gdLst>
              <a:ahLst/>
              <a:cxnLst>
                <a:cxn ang="0">
                  <a:pos x="T0" y="0"/>
                </a:cxn>
                <a:cxn ang="0">
                  <a:pos x="T1" y="0"/>
                </a:cxn>
                <a:cxn ang="0">
                  <a:pos x="T2" y="0"/>
                </a:cxn>
              </a:cxnLst>
              <a:rect l="0" t="0" r="r" b="b"/>
              <a:pathLst>
                <a:path w="16">
                  <a:moveTo>
                    <a:pt x="0" y="0"/>
                  </a:moveTo>
                  <a:lnTo>
                    <a:pt x="16"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defTabSz="914126"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dirty="0">
                <a:ln>
                  <a:noFill/>
                </a:ln>
                <a:solidFill>
                  <a:prstClr val="black"/>
                </a:solidFill>
                <a:effectLst/>
                <a:uLnTx/>
                <a:uFillTx/>
                <a:latin typeface="Arial"/>
              </a:endParaRPr>
            </a:p>
          </p:txBody>
        </p:sp>
        <p:sp>
          <p:nvSpPr>
            <p:cNvPr id="898" name="Line 30">
              <a:extLst>
                <a:ext uri="{FF2B5EF4-FFF2-40B4-BE49-F238E27FC236}">
                  <a16:creationId xmlns:a16="http://schemas.microsoft.com/office/drawing/2014/main" id="{FC950CF6-6458-4D77-92F4-9BAF666876A3}"/>
                </a:ext>
              </a:extLst>
            </p:cNvPr>
            <p:cNvSpPr>
              <a:spLocks noChangeShapeType="1"/>
            </p:cNvSpPr>
            <p:nvPr/>
          </p:nvSpPr>
          <p:spPr bwMode="auto">
            <a:xfrm>
              <a:off x="6340151" y="4006436"/>
              <a:ext cx="36475" cy="0"/>
            </a:xfrm>
            <a:prstGeom prst="line">
              <a:avLst/>
            </a:prstGeom>
            <a:noFill/>
            <a:ln w="12700" cap="sq">
              <a:solidFill>
                <a:sysClr val="windowText" lastClr="000000"/>
              </a:solidFill>
              <a:prstDash val="solid"/>
              <a:bevel/>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marL="0" marR="0" lvl="0" indent="0" defTabSz="914126"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dirty="0">
                <a:ln>
                  <a:noFill/>
                </a:ln>
                <a:solidFill>
                  <a:prstClr val="black"/>
                </a:solidFill>
                <a:effectLst/>
                <a:uLnTx/>
                <a:uFillTx/>
                <a:latin typeface="Arial"/>
              </a:endParaRPr>
            </a:p>
          </p:txBody>
        </p:sp>
        <p:sp>
          <p:nvSpPr>
            <p:cNvPr id="899" name="Freeform 31">
              <a:extLst>
                <a:ext uri="{FF2B5EF4-FFF2-40B4-BE49-F238E27FC236}">
                  <a16:creationId xmlns:a16="http://schemas.microsoft.com/office/drawing/2014/main" id="{FCA0A111-0773-46C6-8BA3-E2DD1B8F1893}"/>
                </a:ext>
              </a:extLst>
            </p:cNvPr>
            <p:cNvSpPr>
              <a:spLocks/>
            </p:cNvSpPr>
            <p:nvPr/>
          </p:nvSpPr>
          <p:spPr bwMode="auto">
            <a:xfrm>
              <a:off x="6358388" y="3772461"/>
              <a:ext cx="0" cy="238607"/>
            </a:xfrm>
            <a:custGeom>
              <a:avLst/>
              <a:gdLst>
                <a:gd name="T0" fmla="*/ 0 h 103"/>
                <a:gd name="T1" fmla="*/ 103 h 103"/>
                <a:gd name="T2" fmla="*/ 0 h 103"/>
              </a:gdLst>
              <a:ahLst/>
              <a:cxnLst>
                <a:cxn ang="0">
                  <a:pos x="0" y="T0"/>
                </a:cxn>
                <a:cxn ang="0">
                  <a:pos x="0" y="T1"/>
                </a:cxn>
                <a:cxn ang="0">
                  <a:pos x="0" y="T2"/>
                </a:cxn>
              </a:cxnLst>
              <a:rect l="0" t="0" r="r" b="b"/>
              <a:pathLst>
                <a:path h="103">
                  <a:moveTo>
                    <a:pt x="0" y="0"/>
                  </a:moveTo>
                  <a:lnTo>
                    <a:pt x="0" y="10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defTabSz="914126"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dirty="0">
                <a:ln>
                  <a:noFill/>
                </a:ln>
                <a:solidFill>
                  <a:prstClr val="black"/>
                </a:solidFill>
                <a:effectLst/>
                <a:uLnTx/>
                <a:uFillTx/>
                <a:latin typeface="Arial"/>
              </a:endParaRPr>
            </a:p>
          </p:txBody>
        </p:sp>
        <p:sp>
          <p:nvSpPr>
            <p:cNvPr id="900" name="Line 32">
              <a:extLst>
                <a:ext uri="{FF2B5EF4-FFF2-40B4-BE49-F238E27FC236}">
                  <a16:creationId xmlns:a16="http://schemas.microsoft.com/office/drawing/2014/main" id="{89A1B85F-2E71-443A-8904-5E241680AA8E}"/>
                </a:ext>
              </a:extLst>
            </p:cNvPr>
            <p:cNvSpPr>
              <a:spLocks noChangeShapeType="1"/>
            </p:cNvSpPr>
            <p:nvPr/>
          </p:nvSpPr>
          <p:spPr bwMode="auto">
            <a:xfrm>
              <a:off x="6358388" y="3782884"/>
              <a:ext cx="0" cy="218918"/>
            </a:xfrm>
            <a:prstGeom prst="line">
              <a:avLst/>
            </a:prstGeom>
            <a:noFill/>
            <a:ln w="12700" cap="sq">
              <a:solidFill>
                <a:sysClr val="windowText" lastClr="000000"/>
              </a:solidFill>
              <a:prstDash val="solid"/>
              <a:bevel/>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marL="0" marR="0" lvl="0" indent="0" defTabSz="914126"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dirty="0">
                <a:ln>
                  <a:noFill/>
                </a:ln>
                <a:solidFill>
                  <a:prstClr val="black"/>
                </a:solidFill>
                <a:effectLst/>
                <a:uLnTx/>
                <a:uFillTx/>
                <a:latin typeface="Arial"/>
              </a:endParaRPr>
            </a:p>
          </p:txBody>
        </p:sp>
        <p:sp>
          <p:nvSpPr>
            <p:cNvPr id="901" name="Rectangle 33">
              <a:extLst>
                <a:ext uri="{FF2B5EF4-FFF2-40B4-BE49-F238E27FC236}">
                  <a16:creationId xmlns:a16="http://schemas.microsoft.com/office/drawing/2014/main" id="{06DADE9B-2612-4DFC-8B70-1F11DE510DA3}"/>
                </a:ext>
              </a:extLst>
            </p:cNvPr>
            <p:cNvSpPr>
              <a:spLocks noChangeArrowheads="1"/>
            </p:cNvSpPr>
            <p:nvPr/>
          </p:nvSpPr>
          <p:spPr bwMode="auto">
            <a:xfrm>
              <a:off x="6604600" y="4011067"/>
              <a:ext cx="184659" cy="32432"/>
            </a:xfrm>
            <a:prstGeom prst="rect">
              <a:avLst/>
            </a:prstGeom>
            <a:solidFill>
              <a:srgbClr val="717074"/>
            </a:solidFill>
            <a:ln>
              <a:noFill/>
            </a:ln>
          </p:spPr>
          <p:txBody>
            <a:bodyPr vert="horz" wrap="square" lIns="91416" tIns="45708" rIns="91416" bIns="45708" numCol="1" anchor="t" anchorCtr="0" compatLnSpc="1">
              <a:prstTxWarp prst="textNoShape">
                <a:avLst/>
              </a:prstTxWarp>
            </a:bodyPr>
            <a:lstStyle/>
            <a:p>
              <a:pPr marL="0" marR="0" lvl="0" indent="0" defTabSz="914126"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dirty="0">
                <a:ln>
                  <a:noFill/>
                </a:ln>
                <a:solidFill>
                  <a:prstClr val="black"/>
                </a:solidFill>
                <a:effectLst/>
                <a:uLnTx/>
                <a:uFillTx/>
                <a:latin typeface="Arial"/>
              </a:endParaRPr>
            </a:p>
          </p:txBody>
        </p:sp>
        <p:sp>
          <p:nvSpPr>
            <p:cNvPr id="902" name="Freeform 34">
              <a:extLst>
                <a:ext uri="{FF2B5EF4-FFF2-40B4-BE49-F238E27FC236}">
                  <a16:creationId xmlns:a16="http://schemas.microsoft.com/office/drawing/2014/main" id="{F87D85E3-3C69-4280-81E6-DDB587C67BF4}"/>
                </a:ext>
              </a:extLst>
            </p:cNvPr>
            <p:cNvSpPr>
              <a:spLocks/>
            </p:cNvSpPr>
            <p:nvPr/>
          </p:nvSpPr>
          <p:spPr bwMode="auto">
            <a:xfrm>
              <a:off x="6679831" y="3881341"/>
              <a:ext cx="36475" cy="0"/>
            </a:xfrm>
            <a:custGeom>
              <a:avLst/>
              <a:gdLst>
                <a:gd name="T0" fmla="*/ 0 w 16"/>
                <a:gd name="T1" fmla="*/ 16 w 16"/>
                <a:gd name="T2" fmla="*/ 0 w 16"/>
              </a:gdLst>
              <a:ahLst/>
              <a:cxnLst>
                <a:cxn ang="0">
                  <a:pos x="T0" y="0"/>
                </a:cxn>
                <a:cxn ang="0">
                  <a:pos x="T1" y="0"/>
                </a:cxn>
                <a:cxn ang="0">
                  <a:pos x="T2" y="0"/>
                </a:cxn>
              </a:cxnLst>
              <a:rect l="0" t="0" r="r" b="b"/>
              <a:pathLst>
                <a:path w="16">
                  <a:moveTo>
                    <a:pt x="0" y="0"/>
                  </a:moveTo>
                  <a:lnTo>
                    <a:pt x="16"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defTabSz="914126"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dirty="0">
                <a:ln>
                  <a:noFill/>
                </a:ln>
                <a:solidFill>
                  <a:prstClr val="black"/>
                </a:solidFill>
                <a:effectLst/>
                <a:uLnTx/>
                <a:uFillTx/>
                <a:latin typeface="Arial"/>
              </a:endParaRPr>
            </a:p>
          </p:txBody>
        </p:sp>
        <p:sp>
          <p:nvSpPr>
            <p:cNvPr id="903" name="Line 35">
              <a:extLst>
                <a:ext uri="{FF2B5EF4-FFF2-40B4-BE49-F238E27FC236}">
                  <a16:creationId xmlns:a16="http://schemas.microsoft.com/office/drawing/2014/main" id="{AD221002-4973-452C-9C79-7E46301A6467}"/>
                </a:ext>
              </a:extLst>
            </p:cNvPr>
            <p:cNvSpPr>
              <a:spLocks noChangeShapeType="1"/>
            </p:cNvSpPr>
            <p:nvPr/>
          </p:nvSpPr>
          <p:spPr bwMode="auto">
            <a:xfrm>
              <a:off x="6679831" y="3881341"/>
              <a:ext cx="36475" cy="0"/>
            </a:xfrm>
            <a:prstGeom prst="line">
              <a:avLst/>
            </a:prstGeom>
            <a:noFill/>
            <a:ln w="12700" cap="sq">
              <a:solidFill>
                <a:sysClr val="windowText" lastClr="000000"/>
              </a:solidFill>
              <a:prstDash val="solid"/>
              <a:bevel/>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marL="0" marR="0" lvl="0" indent="0" defTabSz="914126"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dirty="0">
                <a:ln>
                  <a:noFill/>
                </a:ln>
                <a:solidFill>
                  <a:prstClr val="black"/>
                </a:solidFill>
                <a:effectLst/>
                <a:uLnTx/>
                <a:uFillTx/>
                <a:latin typeface="Arial"/>
              </a:endParaRPr>
            </a:p>
          </p:txBody>
        </p:sp>
        <p:sp>
          <p:nvSpPr>
            <p:cNvPr id="904" name="Freeform 36">
              <a:extLst>
                <a:ext uri="{FF2B5EF4-FFF2-40B4-BE49-F238E27FC236}">
                  <a16:creationId xmlns:a16="http://schemas.microsoft.com/office/drawing/2014/main" id="{6C0A2A71-A375-4DD9-A6C3-123B2FE05B0E}"/>
                </a:ext>
              </a:extLst>
            </p:cNvPr>
            <p:cNvSpPr>
              <a:spLocks/>
            </p:cNvSpPr>
            <p:nvPr/>
          </p:nvSpPr>
          <p:spPr bwMode="auto">
            <a:xfrm>
              <a:off x="6679831" y="4145428"/>
              <a:ext cx="36475" cy="0"/>
            </a:xfrm>
            <a:custGeom>
              <a:avLst/>
              <a:gdLst>
                <a:gd name="T0" fmla="*/ 0 w 16"/>
                <a:gd name="T1" fmla="*/ 16 w 16"/>
                <a:gd name="T2" fmla="*/ 0 w 16"/>
              </a:gdLst>
              <a:ahLst/>
              <a:cxnLst>
                <a:cxn ang="0">
                  <a:pos x="T0" y="0"/>
                </a:cxn>
                <a:cxn ang="0">
                  <a:pos x="T1" y="0"/>
                </a:cxn>
                <a:cxn ang="0">
                  <a:pos x="T2" y="0"/>
                </a:cxn>
              </a:cxnLst>
              <a:rect l="0" t="0" r="r" b="b"/>
              <a:pathLst>
                <a:path w="16">
                  <a:moveTo>
                    <a:pt x="0" y="0"/>
                  </a:moveTo>
                  <a:lnTo>
                    <a:pt x="16"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defTabSz="914126"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dirty="0">
                <a:ln>
                  <a:noFill/>
                </a:ln>
                <a:solidFill>
                  <a:prstClr val="black"/>
                </a:solidFill>
                <a:effectLst/>
                <a:uLnTx/>
                <a:uFillTx/>
                <a:latin typeface="Arial"/>
              </a:endParaRPr>
            </a:p>
          </p:txBody>
        </p:sp>
        <p:sp>
          <p:nvSpPr>
            <p:cNvPr id="905" name="Line 37">
              <a:extLst>
                <a:ext uri="{FF2B5EF4-FFF2-40B4-BE49-F238E27FC236}">
                  <a16:creationId xmlns:a16="http://schemas.microsoft.com/office/drawing/2014/main" id="{D456D1B2-C1F4-43B5-B4D3-CFB7A4909087}"/>
                </a:ext>
              </a:extLst>
            </p:cNvPr>
            <p:cNvSpPr>
              <a:spLocks noChangeShapeType="1"/>
            </p:cNvSpPr>
            <p:nvPr/>
          </p:nvSpPr>
          <p:spPr bwMode="auto">
            <a:xfrm>
              <a:off x="6679831" y="4145428"/>
              <a:ext cx="36475" cy="0"/>
            </a:xfrm>
            <a:prstGeom prst="line">
              <a:avLst/>
            </a:prstGeom>
            <a:noFill/>
            <a:ln w="12700" cap="sq">
              <a:solidFill>
                <a:sysClr val="windowText" lastClr="000000"/>
              </a:solidFill>
              <a:prstDash val="solid"/>
              <a:bevel/>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marL="0" marR="0" lvl="0" indent="0" defTabSz="914126"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dirty="0">
                <a:ln>
                  <a:noFill/>
                </a:ln>
                <a:solidFill>
                  <a:prstClr val="black"/>
                </a:solidFill>
                <a:effectLst/>
                <a:uLnTx/>
                <a:uFillTx/>
                <a:latin typeface="Arial"/>
              </a:endParaRPr>
            </a:p>
          </p:txBody>
        </p:sp>
        <p:sp>
          <p:nvSpPr>
            <p:cNvPr id="906" name="Freeform 38">
              <a:extLst>
                <a:ext uri="{FF2B5EF4-FFF2-40B4-BE49-F238E27FC236}">
                  <a16:creationId xmlns:a16="http://schemas.microsoft.com/office/drawing/2014/main" id="{C8733547-174D-4682-8DFC-E1E44927204D}"/>
                </a:ext>
              </a:extLst>
            </p:cNvPr>
            <p:cNvSpPr>
              <a:spLocks/>
            </p:cNvSpPr>
            <p:nvPr/>
          </p:nvSpPr>
          <p:spPr bwMode="auto">
            <a:xfrm>
              <a:off x="6698069" y="3881341"/>
              <a:ext cx="0" cy="264089"/>
            </a:xfrm>
            <a:custGeom>
              <a:avLst/>
              <a:gdLst>
                <a:gd name="T0" fmla="*/ 0 h 114"/>
                <a:gd name="T1" fmla="*/ 114 h 114"/>
                <a:gd name="T2" fmla="*/ 0 h 114"/>
              </a:gdLst>
              <a:ahLst/>
              <a:cxnLst>
                <a:cxn ang="0">
                  <a:pos x="0" y="T0"/>
                </a:cxn>
                <a:cxn ang="0">
                  <a:pos x="0" y="T1"/>
                </a:cxn>
                <a:cxn ang="0">
                  <a:pos x="0" y="T2"/>
                </a:cxn>
              </a:cxnLst>
              <a:rect l="0" t="0" r="r" b="b"/>
              <a:pathLst>
                <a:path h="114">
                  <a:moveTo>
                    <a:pt x="0" y="0"/>
                  </a:moveTo>
                  <a:lnTo>
                    <a:pt x="0" y="11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defTabSz="914126"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dirty="0">
                <a:ln>
                  <a:noFill/>
                </a:ln>
                <a:solidFill>
                  <a:prstClr val="black"/>
                </a:solidFill>
                <a:effectLst/>
                <a:uLnTx/>
                <a:uFillTx/>
                <a:latin typeface="Arial"/>
              </a:endParaRPr>
            </a:p>
          </p:txBody>
        </p:sp>
        <p:sp>
          <p:nvSpPr>
            <p:cNvPr id="907" name="Line 39">
              <a:extLst>
                <a:ext uri="{FF2B5EF4-FFF2-40B4-BE49-F238E27FC236}">
                  <a16:creationId xmlns:a16="http://schemas.microsoft.com/office/drawing/2014/main" id="{D37A743C-6DAF-4572-964C-EEAAFCB3ADE7}"/>
                </a:ext>
              </a:extLst>
            </p:cNvPr>
            <p:cNvSpPr>
              <a:spLocks noChangeShapeType="1"/>
            </p:cNvSpPr>
            <p:nvPr/>
          </p:nvSpPr>
          <p:spPr bwMode="auto">
            <a:xfrm>
              <a:off x="6698069" y="3881341"/>
              <a:ext cx="0" cy="264089"/>
            </a:xfrm>
            <a:prstGeom prst="line">
              <a:avLst/>
            </a:prstGeom>
            <a:noFill/>
            <a:ln w="12700" cap="sq">
              <a:solidFill>
                <a:sysClr val="windowText" lastClr="000000"/>
              </a:solidFill>
              <a:prstDash val="solid"/>
              <a:bevel/>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marL="0" marR="0" lvl="0" indent="0" defTabSz="914126"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dirty="0">
                <a:ln>
                  <a:noFill/>
                </a:ln>
                <a:solidFill>
                  <a:prstClr val="black"/>
                </a:solidFill>
                <a:effectLst/>
                <a:uLnTx/>
                <a:uFillTx/>
                <a:latin typeface="Arial"/>
              </a:endParaRPr>
            </a:p>
          </p:txBody>
        </p:sp>
        <p:sp>
          <p:nvSpPr>
            <p:cNvPr id="908" name="Rectangle 40">
              <a:extLst>
                <a:ext uri="{FF2B5EF4-FFF2-40B4-BE49-F238E27FC236}">
                  <a16:creationId xmlns:a16="http://schemas.microsoft.com/office/drawing/2014/main" id="{A2C6D4A6-3332-406E-92A3-8CC89F8A57CB}"/>
                </a:ext>
              </a:extLst>
            </p:cNvPr>
            <p:cNvSpPr>
              <a:spLocks noChangeArrowheads="1"/>
            </p:cNvSpPr>
            <p:nvPr/>
          </p:nvSpPr>
          <p:spPr bwMode="auto">
            <a:xfrm>
              <a:off x="6789258" y="3858174"/>
              <a:ext cx="182379" cy="185326"/>
            </a:xfrm>
            <a:prstGeom prst="rect">
              <a:avLst/>
            </a:prstGeom>
            <a:solidFill>
              <a:srgbClr val="CC0000"/>
            </a:solidFill>
            <a:ln>
              <a:noFill/>
            </a:ln>
          </p:spPr>
          <p:txBody>
            <a:bodyPr vert="horz" wrap="square" lIns="91416" tIns="45708" rIns="91416" bIns="45708" numCol="1" anchor="t" anchorCtr="0" compatLnSpc="1">
              <a:prstTxWarp prst="textNoShape">
                <a:avLst/>
              </a:prstTxWarp>
            </a:bodyPr>
            <a:lstStyle/>
            <a:p>
              <a:pPr marL="0" marR="0" lvl="0" indent="0" defTabSz="914126"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dirty="0">
                <a:ln>
                  <a:noFill/>
                </a:ln>
                <a:solidFill>
                  <a:prstClr val="black"/>
                </a:solidFill>
                <a:effectLst/>
                <a:uLnTx/>
                <a:uFillTx/>
                <a:latin typeface="Arial"/>
              </a:endParaRPr>
            </a:p>
          </p:txBody>
        </p:sp>
        <p:sp>
          <p:nvSpPr>
            <p:cNvPr id="909" name="Freeform 41">
              <a:extLst>
                <a:ext uri="{FF2B5EF4-FFF2-40B4-BE49-F238E27FC236}">
                  <a16:creationId xmlns:a16="http://schemas.microsoft.com/office/drawing/2014/main" id="{24A06AEE-ACF0-4CB6-88D4-3C1C612660EE}"/>
                </a:ext>
              </a:extLst>
            </p:cNvPr>
            <p:cNvSpPr>
              <a:spLocks/>
            </p:cNvSpPr>
            <p:nvPr/>
          </p:nvSpPr>
          <p:spPr bwMode="auto">
            <a:xfrm>
              <a:off x="6866771" y="3689064"/>
              <a:ext cx="36475" cy="0"/>
            </a:xfrm>
            <a:custGeom>
              <a:avLst/>
              <a:gdLst>
                <a:gd name="T0" fmla="*/ 0 w 16"/>
                <a:gd name="T1" fmla="*/ 16 w 16"/>
                <a:gd name="T2" fmla="*/ 0 w 16"/>
              </a:gdLst>
              <a:ahLst/>
              <a:cxnLst>
                <a:cxn ang="0">
                  <a:pos x="T0" y="0"/>
                </a:cxn>
                <a:cxn ang="0">
                  <a:pos x="T1" y="0"/>
                </a:cxn>
                <a:cxn ang="0">
                  <a:pos x="T2" y="0"/>
                </a:cxn>
              </a:cxnLst>
              <a:rect l="0" t="0" r="r" b="b"/>
              <a:pathLst>
                <a:path w="16">
                  <a:moveTo>
                    <a:pt x="0" y="0"/>
                  </a:moveTo>
                  <a:lnTo>
                    <a:pt x="16"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defTabSz="914126"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dirty="0">
                <a:ln>
                  <a:noFill/>
                </a:ln>
                <a:solidFill>
                  <a:prstClr val="black"/>
                </a:solidFill>
                <a:effectLst/>
                <a:uLnTx/>
                <a:uFillTx/>
                <a:latin typeface="Arial"/>
              </a:endParaRPr>
            </a:p>
          </p:txBody>
        </p:sp>
        <p:sp>
          <p:nvSpPr>
            <p:cNvPr id="910" name="Line 42">
              <a:extLst>
                <a:ext uri="{FF2B5EF4-FFF2-40B4-BE49-F238E27FC236}">
                  <a16:creationId xmlns:a16="http://schemas.microsoft.com/office/drawing/2014/main" id="{5166591B-F5C9-40FB-8A9A-52730861E64C}"/>
                </a:ext>
              </a:extLst>
            </p:cNvPr>
            <p:cNvSpPr>
              <a:spLocks noChangeShapeType="1"/>
            </p:cNvSpPr>
            <p:nvPr/>
          </p:nvSpPr>
          <p:spPr bwMode="auto">
            <a:xfrm>
              <a:off x="6866771" y="3723809"/>
              <a:ext cx="36475" cy="0"/>
            </a:xfrm>
            <a:prstGeom prst="line">
              <a:avLst/>
            </a:prstGeom>
            <a:noFill/>
            <a:ln w="12700" cap="sq">
              <a:solidFill>
                <a:sysClr val="windowText" lastClr="000000"/>
              </a:solidFill>
              <a:prstDash val="solid"/>
              <a:bevel/>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marL="0" marR="0" lvl="0" indent="0" defTabSz="914126"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dirty="0">
                <a:ln>
                  <a:noFill/>
                </a:ln>
                <a:solidFill>
                  <a:prstClr val="black"/>
                </a:solidFill>
                <a:effectLst/>
                <a:uLnTx/>
                <a:uFillTx/>
                <a:latin typeface="Arial"/>
              </a:endParaRPr>
            </a:p>
          </p:txBody>
        </p:sp>
        <p:sp>
          <p:nvSpPr>
            <p:cNvPr id="911" name="Freeform 43">
              <a:extLst>
                <a:ext uri="{FF2B5EF4-FFF2-40B4-BE49-F238E27FC236}">
                  <a16:creationId xmlns:a16="http://schemas.microsoft.com/office/drawing/2014/main" id="{FA014902-EC93-4C2F-B119-A69EFAB2BAC1}"/>
                </a:ext>
              </a:extLst>
            </p:cNvPr>
            <p:cNvSpPr>
              <a:spLocks/>
            </p:cNvSpPr>
            <p:nvPr/>
          </p:nvSpPr>
          <p:spPr bwMode="auto">
            <a:xfrm>
              <a:off x="6866771" y="3987902"/>
              <a:ext cx="36475" cy="0"/>
            </a:xfrm>
            <a:custGeom>
              <a:avLst/>
              <a:gdLst>
                <a:gd name="T0" fmla="*/ 0 w 16"/>
                <a:gd name="T1" fmla="*/ 16 w 16"/>
                <a:gd name="T2" fmla="*/ 0 w 16"/>
              </a:gdLst>
              <a:ahLst/>
              <a:cxnLst>
                <a:cxn ang="0">
                  <a:pos x="T0" y="0"/>
                </a:cxn>
                <a:cxn ang="0">
                  <a:pos x="T1" y="0"/>
                </a:cxn>
                <a:cxn ang="0">
                  <a:pos x="T2" y="0"/>
                </a:cxn>
              </a:cxnLst>
              <a:rect l="0" t="0" r="r" b="b"/>
              <a:pathLst>
                <a:path w="16">
                  <a:moveTo>
                    <a:pt x="0" y="0"/>
                  </a:moveTo>
                  <a:lnTo>
                    <a:pt x="16"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defTabSz="914126"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dirty="0">
                <a:ln>
                  <a:noFill/>
                </a:ln>
                <a:solidFill>
                  <a:prstClr val="black"/>
                </a:solidFill>
                <a:effectLst/>
                <a:uLnTx/>
                <a:uFillTx/>
                <a:latin typeface="Arial"/>
              </a:endParaRPr>
            </a:p>
          </p:txBody>
        </p:sp>
        <p:sp>
          <p:nvSpPr>
            <p:cNvPr id="912" name="Line 44">
              <a:extLst>
                <a:ext uri="{FF2B5EF4-FFF2-40B4-BE49-F238E27FC236}">
                  <a16:creationId xmlns:a16="http://schemas.microsoft.com/office/drawing/2014/main" id="{412B3183-84B3-4698-A8DF-77236101E33D}"/>
                </a:ext>
              </a:extLst>
            </p:cNvPr>
            <p:cNvSpPr>
              <a:spLocks noChangeShapeType="1"/>
            </p:cNvSpPr>
            <p:nvPr/>
          </p:nvSpPr>
          <p:spPr bwMode="auto">
            <a:xfrm>
              <a:off x="6866771" y="3987902"/>
              <a:ext cx="36475" cy="0"/>
            </a:xfrm>
            <a:prstGeom prst="line">
              <a:avLst/>
            </a:prstGeom>
            <a:noFill/>
            <a:ln w="12700" cap="sq">
              <a:solidFill>
                <a:sysClr val="windowText" lastClr="000000"/>
              </a:solidFill>
              <a:prstDash val="solid"/>
              <a:bevel/>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marL="0" marR="0" lvl="0" indent="0" defTabSz="914126"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dirty="0">
                <a:ln>
                  <a:noFill/>
                </a:ln>
                <a:solidFill>
                  <a:prstClr val="black"/>
                </a:solidFill>
                <a:effectLst/>
                <a:uLnTx/>
                <a:uFillTx/>
                <a:latin typeface="Arial"/>
              </a:endParaRPr>
            </a:p>
          </p:txBody>
        </p:sp>
        <p:sp>
          <p:nvSpPr>
            <p:cNvPr id="913" name="Freeform 45">
              <a:extLst>
                <a:ext uri="{FF2B5EF4-FFF2-40B4-BE49-F238E27FC236}">
                  <a16:creationId xmlns:a16="http://schemas.microsoft.com/office/drawing/2014/main" id="{51F822F7-1867-42DF-9945-B0ED2092CF3C}"/>
                </a:ext>
              </a:extLst>
            </p:cNvPr>
            <p:cNvSpPr>
              <a:spLocks/>
            </p:cNvSpPr>
            <p:nvPr/>
          </p:nvSpPr>
          <p:spPr bwMode="auto">
            <a:xfrm>
              <a:off x="6885008" y="3730762"/>
              <a:ext cx="0" cy="257140"/>
            </a:xfrm>
            <a:custGeom>
              <a:avLst/>
              <a:gdLst>
                <a:gd name="T0" fmla="*/ 0 h 111"/>
                <a:gd name="T1" fmla="*/ 111 h 111"/>
                <a:gd name="T2" fmla="*/ 0 h 111"/>
              </a:gdLst>
              <a:ahLst/>
              <a:cxnLst>
                <a:cxn ang="0">
                  <a:pos x="0" y="T0"/>
                </a:cxn>
                <a:cxn ang="0">
                  <a:pos x="0" y="T1"/>
                </a:cxn>
                <a:cxn ang="0">
                  <a:pos x="0" y="T2"/>
                </a:cxn>
              </a:cxnLst>
              <a:rect l="0" t="0" r="r" b="b"/>
              <a:pathLst>
                <a:path h="111">
                  <a:moveTo>
                    <a:pt x="0" y="0"/>
                  </a:moveTo>
                  <a:lnTo>
                    <a:pt x="0" y="11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defTabSz="914126"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dirty="0">
                <a:ln>
                  <a:noFill/>
                </a:ln>
                <a:solidFill>
                  <a:prstClr val="black"/>
                </a:solidFill>
                <a:effectLst/>
                <a:uLnTx/>
                <a:uFillTx/>
                <a:latin typeface="Arial"/>
              </a:endParaRPr>
            </a:p>
          </p:txBody>
        </p:sp>
        <p:sp>
          <p:nvSpPr>
            <p:cNvPr id="914" name="Line 46">
              <a:extLst>
                <a:ext uri="{FF2B5EF4-FFF2-40B4-BE49-F238E27FC236}">
                  <a16:creationId xmlns:a16="http://schemas.microsoft.com/office/drawing/2014/main" id="{BCD0909D-A8B2-430A-9A37-0BF1AC48FC4B}"/>
                </a:ext>
              </a:extLst>
            </p:cNvPr>
            <p:cNvSpPr>
              <a:spLocks noChangeShapeType="1"/>
            </p:cNvSpPr>
            <p:nvPr/>
          </p:nvSpPr>
          <p:spPr bwMode="auto">
            <a:xfrm>
              <a:off x="6885008" y="3730762"/>
              <a:ext cx="0" cy="257140"/>
            </a:xfrm>
            <a:prstGeom prst="line">
              <a:avLst/>
            </a:prstGeom>
            <a:noFill/>
            <a:ln w="12700" cap="sq">
              <a:solidFill>
                <a:sysClr val="windowText" lastClr="000000"/>
              </a:solidFill>
              <a:prstDash val="solid"/>
              <a:bevel/>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marL="0" marR="0" lvl="0" indent="0" defTabSz="914126"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dirty="0">
                <a:ln>
                  <a:noFill/>
                </a:ln>
                <a:solidFill>
                  <a:prstClr val="black"/>
                </a:solidFill>
                <a:effectLst/>
                <a:uLnTx/>
                <a:uFillTx/>
                <a:latin typeface="Arial"/>
              </a:endParaRPr>
            </a:p>
          </p:txBody>
        </p:sp>
        <p:sp>
          <p:nvSpPr>
            <p:cNvPr id="915" name="Rectangle 47">
              <a:extLst>
                <a:ext uri="{FF2B5EF4-FFF2-40B4-BE49-F238E27FC236}">
                  <a16:creationId xmlns:a16="http://schemas.microsoft.com/office/drawing/2014/main" id="{7C9DA1F8-344E-48CA-A7AF-5D1CAB2F37D5}"/>
                </a:ext>
              </a:extLst>
            </p:cNvPr>
            <p:cNvSpPr>
              <a:spLocks noChangeArrowheads="1"/>
            </p:cNvSpPr>
            <p:nvPr/>
          </p:nvSpPr>
          <p:spPr bwMode="auto">
            <a:xfrm>
              <a:off x="7128941" y="3844274"/>
              <a:ext cx="182379" cy="199225"/>
            </a:xfrm>
            <a:prstGeom prst="rect">
              <a:avLst/>
            </a:prstGeom>
            <a:solidFill>
              <a:srgbClr val="717074"/>
            </a:solidFill>
            <a:ln>
              <a:noFill/>
            </a:ln>
          </p:spPr>
          <p:txBody>
            <a:bodyPr vert="horz" wrap="square" lIns="91416" tIns="45708" rIns="91416" bIns="45708" numCol="1" anchor="t" anchorCtr="0" compatLnSpc="1">
              <a:prstTxWarp prst="textNoShape">
                <a:avLst/>
              </a:prstTxWarp>
            </a:bodyPr>
            <a:lstStyle/>
            <a:p>
              <a:pPr marL="0" marR="0" lvl="0" indent="0" defTabSz="914126"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dirty="0">
                <a:ln>
                  <a:noFill/>
                </a:ln>
                <a:solidFill>
                  <a:prstClr val="black"/>
                </a:solidFill>
                <a:effectLst/>
                <a:uLnTx/>
                <a:uFillTx/>
                <a:latin typeface="Arial"/>
              </a:endParaRPr>
            </a:p>
          </p:txBody>
        </p:sp>
        <p:sp>
          <p:nvSpPr>
            <p:cNvPr id="916" name="Freeform 48">
              <a:extLst>
                <a:ext uri="{FF2B5EF4-FFF2-40B4-BE49-F238E27FC236}">
                  <a16:creationId xmlns:a16="http://schemas.microsoft.com/office/drawing/2014/main" id="{20D94CFD-D265-4D18-BD0C-243284FDCD96}"/>
                </a:ext>
              </a:extLst>
            </p:cNvPr>
            <p:cNvSpPr>
              <a:spLocks/>
            </p:cNvSpPr>
            <p:nvPr/>
          </p:nvSpPr>
          <p:spPr bwMode="auto">
            <a:xfrm>
              <a:off x="7206453" y="3587134"/>
              <a:ext cx="36475" cy="0"/>
            </a:xfrm>
            <a:custGeom>
              <a:avLst/>
              <a:gdLst>
                <a:gd name="T0" fmla="*/ 0 w 16"/>
                <a:gd name="T1" fmla="*/ 16 w 16"/>
                <a:gd name="T2" fmla="*/ 0 w 16"/>
              </a:gdLst>
              <a:ahLst/>
              <a:cxnLst>
                <a:cxn ang="0">
                  <a:pos x="T0" y="0"/>
                </a:cxn>
                <a:cxn ang="0">
                  <a:pos x="T1" y="0"/>
                </a:cxn>
                <a:cxn ang="0">
                  <a:pos x="T2" y="0"/>
                </a:cxn>
              </a:cxnLst>
              <a:rect l="0" t="0" r="r" b="b"/>
              <a:pathLst>
                <a:path w="16">
                  <a:moveTo>
                    <a:pt x="0" y="0"/>
                  </a:moveTo>
                  <a:lnTo>
                    <a:pt x="16"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defTabSz="914126"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dirty="0">
                <a:ln>
                  <a:noFill/>
                </a:ln>
                <a:solidFill>
                  <a:prstClr val="black"/>
                </a:solidFill>
                <a:effectLst/>
                <a:uLnTx/>
                <a:uFillTx/>
                <a:latin typeface="Arial"/>
              </a:endParaRPr>
            </a:p>
          </p:txBody>
        </p:sp>
        <p:sp>
          <p:nvSpPr>
            <p:cNvPr id="917" name="Line 49">
              <a:extLst>
                <a:ext uri="{FF2B5EF4-FFF2-40B4-BE49-F238E27FC236}">
                  <a16:creationId xmlns:a16="http://schemas.microsoft.com/office/drawing/2014/main" id="{1600BA4A-3A58-4FE3-A671-3364EEE2CAB2}"/>
                </a:ext>
              </a:extLst>
            </p:cNvPr>
            <p:cNvSpPr>
              <a:spLocks noChangeShapeType="1"/>
            </p:cNvSpPr>
            <p:nvPr/>
          </p:nvSpPr>
          <p:spPr bwMode="auto">
            <a:xfrm>
              <a:off x="7206453" y="3587134"/>
              <a:ext cx="36475" cy="0"/>
            </a:xfrm>
            <a:prstGeom prst="line">
              <a:avLst/>
            </a:prstGeom>
            <a:noFill/>
            <a:ln w="12700" cap="sq">
              <a:solidFill>
                <a:sysClr val="windowText" lastClr="000000"/>
              </a:solidFill>
              <a:prstDash val="solid"/>
              <a:bevel/>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marL="0" marR="0" lvl="0" indent="0" defTabSz="914126"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dirty="0">
                <a:ln>
                  <a:noFill/>
                </a:ln>
                <a:solidFill>
                  <a:prstClr val="black"/>
                </a:solidFill>
                <a:effectLst/>
                <a:uLnTx/>
                <a:uFillTx/>
                <a:latin typeface="Arial"/>
              </a:endParaRPr>
            </a:p>
          </p:txBody>
        </p:sp>
        <p:sp>
          <p:nvSpPr>
            <p:cNvPr id="918" name="Freeform 50">
              <a:extLst>
                <a:ext uri="{FF2B5EF4-FFF2-40B4-BE49-F238E27FC236}">
                  <a16:creationId xmlns:a16="http://schemas.microsoft.com/office/drawing/2014/main" id="{446F17B9-6BB7-4872-BC2E-CC07C668E3BE}"/>
                </a:ext>
              </a:extLst>
            </p:cNvPr>
            <p:cNvSpPr>
              <a:spLocks/>
            </p:cNvSpPr>
            <p:nvPr/>
          </p:nvSpPr>
          <p:spPr bwMode="auto">
            <a:xfrm>
              <a:off x="7206453" y="4099096"/>
              <a:ext cx="36475" cy="0"/>
            </a:xfrm>
            <a:custGeom>
              <a:avLst/>
              <a:gdLst>
                <a:gd name="T0" fmla="*/ 0 w 16"/>
                <a:gd name="T1" fmla="*/ 16 w 16"/>
                <a:gd name="T2" fmla="*/ 0 w 16"/>
              </a:gdLst>
              <a:ahLst/>
              <a:cxnLst>
                <a:cxn ang="0">
                  <a:pos x="T0" y="0"/>
                </a:cxn>
                <a:cxn ang="0">
                  <a:pos x="T1" y="0"/>
                </a:cxn>
                <a:cxn ang="0">
                  <a:pos x="T2" y="0"/>
                </a:cxn>
              </a:cxnLst>
              <a:rect l="0" t="0" r="r" b="b"/>
              <a:pathLst>
                <a:path w="16">
                  <a:moveTo>
                    <a:pt x="0" y="0"/>
                  </a:moveTo>
                  <a:lnTo>
                    <a:pt x="16"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defTabSz="914126"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dirty="0">
                <a:ln>
                  <a:noFill/>
                </a:ln>
                <a:solidFill>
                  <a:prstClr val="black"/>
                </a:solidFill>
                <a:effectLst/>
                <a:uLnTx/>
                <a:uFillTx/>
                <a:latin typeface="Arial"/>
              </a:endParaRPr>
            </a:p>
          </p:txBody>
        </p:sp>
        <p:sp>
          <p:nvSpPr>
            <p:cNvPr id="919" name="Line 51">
              <a:extLst>
                <a:ext uri="{FF2B5EF4-FFF2-40B4-BE49-F238E27FC236}">
                  <a16:creationId xmlns:a16="http://schemas.microsoft.com/office/drawing/2014/main" id="{7DA49C8C-C0D2-4CF5-844B-936CAB17C9C4}"/>
                </a:ext>
              </a:extLst>
            </p:cNvPr>
            <p:cNvSpPr>
              <a:spLocks noChangeShapeType="1"/>
            </p:cNvSpPr>
            <p:nvPr/>
          </p:nvSpPr>
          <p:spPr bwMode="auto">
            <a:xfrm>
              <a:off x="7206453" y="4099096"/>
              <a:ext cx="36475" cy="0"/>
            </a:xfrm>
            <a:prstGeom prst="line">
              <a:avLst/>
            </a:prstGeom>
            <a:noFill/>
            <a:ln w="12700" cap="sq">
              <a:solidFill>
                <a:sysClr val="windowText" lastClr="000000"/>
              </a:solidFill>
              <a:prstDash val="solid"/>
              <a:bevel/>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marL="0" marR="0" lvl="0" indent="0" defTabSz="914126"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dirty="0">
                <a:ln>
                  <a:noFill/>
                </a:ln>
                <a:solidFill>
                  <a:prstClr val="black"/>
                </a:solidFill>
                <a:effectLst/>
                <a:uLnTx/>
                <a:uFillTx/>
                <a:latin typeface="Arial"/>
              </a:endParaRPr>
            </a:p>
          </p:txBody>
        </p:sp>
        <p:sp>
          <p:nvSpPr>
            <p:cNvPr id="920" name="Freeform 52">
              <a:extLst>
                <a:ext uri="{FF2B5EF4-FFF2-40B4-BE49-F238E27FC236}">
                  <a16:creationId xmlns:a16="http://schemas.microsoft.com/office/drawing/2014/main" id="{E51848F1-8C7F-4FBC-86ED-28F6A2A747A5}"/>
                </a:ext>
              </a:extLst>
            </p:cNvPr>
            <p:cNvSpPr>
              <a:spLocks/>
            </p:cNvSpPr>
            <p:nvPr/>
          </p:nvSpPr>
          <p:spPr bwMode="auto">
            <a:xfrm>
              <a:off x="7224691" y="3587134"/>
              <a:ext cx="0" cy="507329"/>
            </a:xfrm>
            <a:custGeom>
              <a:avLst/>
              <a:gdLst>
                <a:gd name="T0" fmla="*/ 0 h 219"/>
                <a:gd name="T1" fmla="*/ 219 h 219"/>
                <a:gd name="T2" fmla="*/ 0 h 219"/>
              </a:gdLst>
              <a:ahLst/>
              <a:cxnLst>
                <a:cxn ang="0">
                  <a:pos x="0" y="T0"/>
                </a:cxn>
                <a:cxn ang="0">
                  <a:pos x="0" y="T1"/>
                </a:cxn>
                <a:cxn ang="0">
                  <a:pos x="0" y="T2"/>
                </a:cxn>
              </a:cxnLst>
              <a:rect l="0" t="0" r="r" b="b"/>
              <a:pathLst>
                <a:path h="219">
                  <a:moveTo>
                    <a:pt x="0" y="0"/>
                  </a:moveTo>
                  <a:lnTo>
                    <a:pt x="0" y="21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defTabSz="914126"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dirty="0">
                <a:ln>
                  <a:noFill/>
                </a:ln>
                <a:solidFill>
                  <a:prstClr val="black"/>
                </a:solidFill>
                <a:effectLst/>
                <a:uLnTx/>
                <a:uFillTx/>
                <a:latin typeface="Arial"/>
              </a:endParaRPr>
            </a:p>
          </p:txBody>
        </p:sp>
        <p:sp>
          <p:nvSpPr>
            <p:cNvPr id="921" name="Line 53">
              <a:extLst>
                <a:ext uri="{FF2B5EF4-FFF2-40B4-BE49-F238E27FC236}">
                  <a16:creationId xmlns:a16="http://schemas.microsoft.com/office/drawing/2014/main" id="{3C8AAD53-39E0-4C35-B81D-2241BD60E90D}"/>
                </a:ext>
              </a:extLst>
            </p:cNvPr>
            <p:cNvSpPr>
              <a:spLocks noChangeShapeType="1"/>
            </p:cNvSpPr>
            <p:nvPr/>
          </p:nvSpPr>
          <p:spPr bwMode="auto">
            <a:xfrm>
              <a:off x="7224691" y="3587134"/>
              <a:ext cx="0" cy="507329"/>
            </a:xfrm>
            <a:prstGeom prst="line">
              <a:avLst/>
            </a:prstGeom>
            <a:noFill/>
            <a:ln w="12700" cap="sq">
              <a:solidFill>
                <a:sysClr val="windowText" lastClr="000000"/>
              </a:solidFill>
              <a:prstDash val="solid"/>
              <a:bevel/>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marL="0" marR="0" lvl="0" indent="0" defTabSz="914126"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dirty="0">
                <a:ln>
                  <a:noFill/>
                </a:ln>
                <a:solidFill>
                  <a:prstClr val="black"/>
                </a:solidFill>
                <a:effectLst/>
                <a:uLnTx/>
                <a:uFillTx/>
                <a:latin typeface="Arial"/>
              </a:endParaRPr>
            </a:p>
          </p:txBody>
        </p:sp>
        <p:sp>
          <p:nvSpPr>
            <p:cNvPr id="922" name="Rectangle 54">
              <a:extLst>
                <a:ext uri="{FF2B5EF4-FFF2-40B4-BE49-F238E27FC236}">
                  <a16:creationId xmlns:a16="http://schemas.microsoft.com/office/drawing/2014/main" id="{87F3A077-782E-42BE-9090-3594EF13952F}"/>
                </a:ext>
              </a:extLst>
            </p:cNvPr>
            <p:cNvSpPr>
              <a:spLocks noChangeArrowheads="1"/>
            </p:cNvSpPr>
            <p:nvPr/>
          </p:nvSpPr>
          <p:spPr bwMode="auto">
            <a:xfrm>
              <a:off x="7311321" y="4043499"/>
              <a:ext cx="186940" cy="50965"/>
            </a:xfrm>
            <a:prstGeom prst="rect">
              <a:avLst/>
            </a:prstGeom>
            <a:solidFill>
              <a:srgbClr val="CC0000"/>
            </a:solidFill>
            <a:ln>
              <a:noFill/>
            </a:ln>
          </p:spPr>
          <p:txBody>
            <a:bodyPr vert="horz" wrap="square" lIns="91416" tIns="45708" rIns="91416" bIns="45708" numCol="1" anchor="t" anchorCtr="0" compatLnSpc="1">
              <a:prstTxWarp prst="textNoShape">
                <a:avLst/>
              </a:prstTxWarp>
            </a:bodyPr>
            <a:lstStyle/>
            <a:p>
              <a:pPr marL="0" marR="0" lvl="0" indent="0" defTabSz="914126"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dirty="0">
                <a:ln>
                  <a:noFill/>
                </a:ln>
                <a:solidFill>
                  <a:prstClr val="black"/>
                </a:solidFill>
                <a:effectLst/>
                <a:uLnTx/>
                <a:uFillTx/>
                <a:latin typeface="Arial"/>
              </a:endParaRPr>
            </a:p>
          </p:txBody>
        </p:sp>
        <p:sp>
          <p:nvSpPr>
            <p:cNvPr id="923" name="Freeform 55">
              <a:extLst>
                <a:ext uri="{FF2B5EF4-FFF2-40B4-BE49-F238E27FC236}">
                  <a16:creationId xmlns:a16="http://schemas.microsoft.com/office/drawing/2014/main" id="{0C38BD59-336F-4C88-ACE6-5D514E8DE56C}"/>
                </a:ext>
              </a:extLst>
            </p:cNvPr>
            <p:cNvSpPr>
              <a:spLocks/>
            </p:cNvSpPr>
            <p:nvPr/>
          </p:nvSpPr>
          <p:spPr bwMode="auto">
            <a:xfrm>
              <a:off x="7388832" y="3818792"/>
              <a:ext cx="36475" cy="0"/>
            </a:xfrm>
            <a:custGeom>
              <a:avLst/>
              <a:gdLst>
                <a:gd name="T0" fmla="*/ 0 w 16"/>
                <a:gd name="T1" fmla="*/ 16 w 16"/>
                <a:gd name="T2" fmla="*/ 0 w 16"/>
              </a:gdLst>
              <a:ahLst/>
              <a:cxnLst>
                <a:cxn ang="0">
                  <a:pos x="T0" y="0"/>
                </a:cxn>
                <a:cxn ang="0">
                  <a:pos x="T1" y="0"/>
                </a:cxn>
                <a:cxn ang="0">
                  <a:pos x="T2" y="0"/>
                </a:cxn>
              </a:cxnLst>
              <a:rect l="0" t="0" r="r" b="b"/>
              <a:pathLst>
                <a:path w="16">
                  <a:moveTo>
                    <a:pt x="0" y="0"/>
                  </a:moveTo>
                  <a:lnTo>
                    <a:pt x="16"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defTabSz="914126"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dirty="0">
                <a:ln>
                  <a:noFill/>
                </a:ln>
                <a:solidFill>
                  <a:prstClr val="black"/>
                </a:solidFill>
                <a:effectLst/>
                <a:uLnTx/>
                <a:uFillTx/>
                <a:latin typeface="Arial"/>
              </a:endParaRPr>
            </a:p>
          </p:txBody>
        </p:sp>
        <p:sp>
          <p:nvSpPr>
            <p:cNvPr id="924" name="Line 56">
              <a:extLst>
                <a:ext uri="{FF2B5EF4-FFF2-40B4-BE49-F238E27FC236}">
                  <a16:creationId xmlns:a16="http://schemas.microsoft.com/office/drawing/2014/main" id="{494D47D9-E2A3-4ED3-8DFA-6644BA8AFE24}"/>
                </a:ext>
              </a:extLst>
            </p:cNvPr>
            <p:cNvSpPr>
              <a:spLocks noChangeShapeType="1"/>
            </p:cNvSpPr>
            <p:nvPr/>
          </p:nvSpPr>
          <p:spPr bwMode="auto">
            <a:xfrm>
              <a:off x="7388832" y="3818792"/>
              <a:ext cx="36475" cy="0"/>
            </a:xfrm>
            <a:prstGeom prst="line">
              <a:avLst/>
            </a:prstGeom>
            <a:noFill/>
            <a:ln w="12700" cap="sq">
              <a:solidFill>
                <a:sysClr val="windowText" lastClr="000000"/>
              </a:solidFill>
              <a:prstDash val="solid"/>
              <a:bevel/>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marL="0" marR="0" lvl="0" indent="0" defTabSz="914126"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dirty="0">
                <a:ln>
                  <a:noFill/>
                </a:ln>
                <a:solidFill>
                  <a:prstClr val="black"/>
                </a:solidFill>
                <a:effectLst/>
                <a:uLnTx/>
                <a:uFillTx/>
                <a:latin typeface="Arial"/>
              </a:endParaRPr>
            </a:p>
          </p:txBody>
        </p:sp>
        <p:sp>
          <p:nvSpPr>
            <p:cNvPr id="925" name="Freeform 57">
              <a:extLst>
                <a:ext uri="{FF2B5EF4-FFF2-40B4-BE49-F238E27FC236}">
                  <a16:creationId xmlns:a16="http://schemas.microsoft.com/office/drawing/2014/main" id="{156327DC-6B4D-41E5-B73F-6AB50CC899CE}"/>
                </a:ext>
              </a:extLst>
            </p:cNvPr>
            <p:cNvSpPr>
              <a:spLocks/>
            </p:cNvSpPr>
            <p:nvPr/>
          </p:nvSpPr>
          <p:spPr bwMode="auto">
            <a:xfrm>
              <a:off x="7388832" y="4351604"/>
              <a:ext cx="36475" cy="0"/>
            </a:xfrm>
            <a:custGeom>
              <a:avLst/>
              <a:gdLst>
                <a:gd name="T0" fmla="*/ 0 w 16"/>
                <a:gd name="T1" fmla="*/ 16 w 16"/>
                <a:gd name="T2" fmla="*/ 0 w 16"/>
              </a:gdLst>
              <a:ahLst/>
              <a:cxnLst>
                <a:cxn ang="0">
                  <a:pos x="T0" y="0"/>
                </a:cxn>
                <a:cxn ang="0">
                  <a:pos x="T1" y="0"/>
                </a:cxn>
                <a:cxn ang="0">
                  <a:pos x="T2" y="0"/>
                </a:cxn>
              </a:cxnLst>
              <a:rect l="0" t="0" r="r" b="b"/>
              <a:pathLst>
                <a:path w="16">
                  <a:moveTo>
                    <a:pt x="0" y="0"/>
                  </a:moveTo>
                  <a:lnTo>
                    <a:pt x="16"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defTabSz="914126"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dirty="0">
                <a:ln>
                  <a:noFill/>
                </a:ln>
                <a:solidFill>
                  <a:prstClr val="black"/>
                </a:solidFill>
                <a:effectLst/>
                <a:uLnTx/>
                <a:uFillTx/>
                <a:latin typeface="Arial"/>
              </a:endParaRPr>
            </a:p>
          </p:txBody>
        </p:sp>
        <p:sp>
          <p:nvSpPr>
            <p:cNvPr id="926" name="Line 58">
              <a:extLst>
                <a:ext uri="{FF2B5EF4-FFF2-40B4-BE49-F238E27FC236}">
                  <a16:creationId xmlns:a16="http://schemas.microsoft.com/office/drawing/2014/main" id="{AB7881C6-5738-41FE-8651-5EF088E60B11}"/>
                </a:ext>
              </a:extLst>
            </p:cNvPr>
            <p:cNvSpPr>
              <a:spLocks noChangeShapeType="1"/>
            </p:cNvSpPr>
            <p:nvPr/>
          </p:nvSpPr>
          <p:spPr bwMode="auto">
            <a:xfrm>
              <a:off x="7388832" y="4351604"/>
              <a:ext cx="36475" cy="0"/>
            </a:xfrm>
            <a:prstGeom prst="line">
              <a:avLst/>
            </a:prstGeom>
            <a:noFill/>
            <a:ln w="12700" cap="sq">
              <a:solidFill>
                <a:sysClr val="windowText" lastClr="000000"/>
              </a:solidFill>
              <a:prstDash val="solid"/>
              <a:bevel/>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marL="0" marR="0" lvl="0" indent="0" defTabSz="914126"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dirty="0">
                <a:ln>
                  <a:noFill/>
                </a:ln>
                <a:solidFill>
                  <a:prstClr val="black"/>
                </a:solidFill>
                <a:effectLst/>
                <a:uLnTx/>
                <a:uFillTx/>
                <a:latin typeface="Arial"/>
              </a:endParaRPr>
            </a:p>
          </p:txBody>
        </p:sp>
        <p:sp>
          <p:nvSpPr>
            <p:cNvPr id="927" name="Freeform 59">
              <a:extLst>
                <a:ext uri="{FF2B5EF4-FFF2-40B4-BE49-F238E27FC236}">
                  <a16:creationId xmlns:a16="http://schemas.microsoft.com/office/drawing/2014/main" id="{EA3041F6-0F0D-40B1-996B-53B450ECDA48}"/>
                </a:ext>
              </a:extLst>
            </p:cNvPr>
            <p:cNvSpPr>
              <a:spLocks/>
            </p:cNvSpPr>
            <p:nvPr/>
          </p:nvSpPr>
          <p:spPr bwMode="auto">
            <a:xfrm>
              <a:off x="7407071" y="3818792"/>
              <a:ext cx="0" cy="532813"/>
            </a:xfrm>
            <a:custGeom>
              <a:avLst/>
              <a:gdLst>
                <a:gd name="T0" fmla="*/ 0 h 230"/>
                <a:gd name="T1" fmla="*/ 230 h 230"/>
                <a:gd name="T2" fmla="*/ 0 h 230"/>
              </a:gdLst>
              <a:ahLst/>
              <a:cxnLst>
                <a:cxn ang="0">
                  <a:pos x="0" y="T0"/>
                </a:cxn>
                <a:cxn ang="0">
                  <a:pos x="0" y="T1"/>
                </a:cxn>
                <a:cxn ang="0">
                  <a:pos x="0" y="T2"/>
                </a:cxn>
              </a:cxnLst>
              <a:rect l="0" t="0" r="r" b="b"/>
              <a:pathLst>
                <a:path h="230">
                  <a:moveTo>
                    <a:pt x="0" y="0"/>
                  </a:moveTo>
                  <a:lnTo>
                    <a:pt x="0" y="23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defTabSz="914126"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dirty="0">
                <a:ln>
                  <a:noFill/>
                </a:ln>
                <a:solidFill>
                  <a:prstClr val="black"/>
                </a:solidFill>
                <a:effectLst/>
                <a:uLnTx/>
                <a:uFillTx/>
                <a:latin typeface="Arial"/>
              </a:endParaRPr>
            </a:p>
          </p:txBody>
        </p:sp>
        <p:sp>
          <p:nvSpPr>
            <p:cNvPr id="928" name="Line 60">
              <a:extLst>
                <a:ext uri="{FF2B5EF4-FFF2-40B4-BE49-F238E27FC236}">
                  <a16:creationId xmlns:a16="http://schemas.microsoft.com/office/drawing/2014/main" id="{27BAAADA-D044-47D2-A774-BC7E4C2D5852}"/>
                </a:ext>
              </a:extLst>
            </p:cNvPr>
            <p:cNvSpPr>
              <a:spLocks noChangeShapeType="1"/>
            </p:cNvSpPr>
            <p:nvPr/>
          </p:nvSpPr>
          <p:spPr bwMode="auto">
            <a:xfrm>
              <a:off x="7407071" y="3818792"/>
              <a:ext cx="0" cy="532813"/>
            </a:xfrm>
            <a:prstGeom prst="line">
              <a:avLst/>
            </a:prstGeom>
            <a:noFill/>
            <a:ln w="12700" cap="sq">
              <a:solidFill>
                <a:sysClr val="windowText" lastClr="000000"/>
              </a:solidFill>
              <a:prstDash val="solid"/>
              <a:bevel/>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marL="0" marR="0" lvl="0" indent="0" defTabSz="914126"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dirty="0">
                <a:ln>
                  <a:noFill/>
                </a:ln>
                <a:solidFill>
                  <a:prstClr val="black"/>
                </a:solidFill>
                <a:effectLst/>
                <a:uLnTx/>
                <a:uFillTx/>
                <a:latin typeface="Arial"/>
              </a:endParaRPr>
            </a:p>
          </p:txBody>
        </p:sp>
        <p:sp>
          <p:nvSpPr>
            <p:cNvPr id="929" name="Rectangle 61">
              <a:extLst>
                <a:ext uri="{FF2B5EF4-FFF2-40B4-BE49-F238E27FC236}">
                  <a16:creationId xmlns:a16="http://schemas.microsoft.com/office/drawing/2014/main" id="{8E732B68-5B44-4A75-9ADC-89A12064706D}"/>
                </a:ext>
              </a:extLst>
            </p:cNvPr>
            <p:cNvSpPr>
              <a:spLocks noChangeArrowheads="1"/>
            </p:cNvSpPr>
            <p:nvPr/>
          </p:nvSpPr>
          <p:spPr bwMode="auto">
            <a:xfrm>
              <a:off x="7651002" y="3992536"/>
              <a:ext cx="186940" cy="50965"/>
            </a:xfrm>
            <a:prstGeom prst="rect">
              <a:avLst/>
            </a:prstGeom>
            <a:solidFill>
              <a:srgbClr val="717074"/>
            </a:solidFill>
            <a:ln>
              <a:noFill/>
            </a:ln>
          </p:spPr>
          <p:txBody>
            <a:bodyPr vert="horz" wrap="square" lIns="91416" tIns="45708" rIns="91416" bIns="45708" numCol="1" anchor="t" anchorCtr="0" compatLnSpc="1">
              <a:prstTxWarp prst="textNoShape">
                <a:avLst/>
              </a:prstTxWarp>
            </a:bodyPr>
            <a:lstStyle/>
            <a:p>
              <a:pPr marL="0" marR="0" lvl="0" indent="0" defTabSz="914126"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dirty="0">
                <a:ln>
                  <a:noFill/>
                </a:ln>
                <a:solidFill>
                  <a:prstClr val="black"/>
                </a:solidFill>
                <a:effectLst/>
                <a:uLnTx/>
                <a:uFillTx/>
                <a:latin typeface="Arial"/>
              </a:endParaRPr>
            </a:p>
          </p:txBody>
        </p:sp>
        <p:sp>
          <p:nvSpPr>
            <p:cNvPr id="930" name="Freeform 62">
              <a:extLst>
                <a:ext uri="{FF2B5EF4-FFF2-40B4-BE49-F238E27FC236}">
                  <a16:creationId xmlns:a16="http://schemas.microsoft.com/office/drawing/2014/main" id="{16134284-D195-408B-9A5C-0D46D806DC4F}"/>
                </a:ext>
              </a:extLst>
            </p:cNvPr>
            <p:cNvSpPr>
              <a:spLocks/>
            </p:cNvSpPr>
            <p:nvPr/>
          </p:nvSpPr>
          <p:spPr bwMode="auto">
            <a:xfrm>
              <a:off x="7728513" y="3862807"/>
              <a:ext cx="36475" cy="0"/>
            </a:xfrm>
            <a:custGeom>
              <a:avLst/>
              <a:gdLst>
                <a:gd name="T0" fmla="*/ 0 w 16"/>
                <a:gd name="T1" fmla="*/ 16 w 16"/>
                <a:gd name="T2" fmla="*/ 0 w 16"/>
              </a:gdLst>
              <a:ahLst/>
              <a:cxnLst>
                <a:cxn ang="0">
                  <a:pos x="T0" y="0"/>
                </a:cxn>
                <a:cxn ang="0">
                  <a:pos x="T1" y="0"/>
                </a:cxn>
                <a:cxn ang="0">
                  <a:pos x="T2" y="0"/>
                </a:cxn>
              </a:cxnLst>
              <a:rect l="0" t="0" r="r" b="b"/>
              <a:pathLst>
                <a:path w="16">
                  <a:moveTo>
                    <a:pt x="0" y="0"/>
                  </a:moveTo>
                  <a:lnTo>
                    <a:pt x="16"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defTabSz="914126"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dirty="0">
                <a:ln>
                  <a:noFill/>
                </a:ln>
                <a:solidFill>
                  <a:prstClr val="black"/>
                </a:solidFill>
                <a:effectLst/>
                <a:uLnTx/>
                <a:uFillTx/>
                <a:latin typeface="Arial"/>
              </a:endParaRPr>
            </a:p>
          </p:txBody>
        </p:sp>
        <p:sp>
          <p:nvSpPr>
            <p:cNvPr id="931" name="Line 63">
              <a:extLst>
                <a:ext uri="{FF2B5EF4-FFF2-40B4-BE49-F238E27FC236}">
                  <a16:creationId xmlns:a16="http://schemas.microsoft.com/office/drawing/2014/main" id="{3BAB232A-BEFB-4F0C-BD9C-DEA8190FBEAD}"/>
                </a:ext>
              </a:extLst>
            </p:cNvPr>
            <p:cNvSpPr>
              <a:spLocks noChangeShapeType="1"/>
            </p:cNvSpPr>
            <p:nvPr/>
          </p:nvSpPr>
          <p:spPr bwMode="auto">
            <a:xfrm>
              <a:off x="7728513" y="3862807"/>
              <a:ext cx="36475" cy="0"/>
            </a:xfrm>
            <a:prstGeom prst="line">
              <a:avLst/>
            </a:prstGeom>
            <a:noFill/>
            <a:ln w="12700" cap="sq">
              <a:solidFill>
                <a:sysClr val="windowText" lastClr="000000"/>
              </a:solidFill>
              <a:prstDash val="solid"/>
              <a:bevel/>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marL="0" marR="0" lvl="0" indent="0" defTabSz="914126"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dirty="0">
                <a:ln>
                  <a:noFill/>
                </a:ln>
                <a:solidFill>
                  <a:prstClr val="black"/>
                </a:solidFill>
                <a:effectLst/>
                <a:uLnTx/>
                <a:uFillTx/>
                <a:latin typeface="Arial"/>
              </a:endParaRPr>
            </a:p>
          </p:txBody>
        </p:sp>
        <p:sp>
          <p:nvSpPr>
            <p:cNvPr id="932" name="Freeform 64">
              <a:extLst>
                <a:ext uri="{FF2B5EF4-FFF2-40B4-BE49-F238E27FC236}">
                  <a16:creationId xmlns:a16="http://schemas.microsoft.com/office/drawing/2014/main" id="{36C423E9-88C4-4CFC-8A35-8F4F1EC9A57A}"/>
                </a:ext>
              </a:extLst>
            </p:cNvPr>
            <p:cNvSpPr>
              <a:spLocks/>
            </p:cNvSpPr>
            <p:nvPr/>
          </p:nvSpPr>
          <p:spPr bwMode="auto">
            <a:xfrm>
              <a:off x="7728513" y="4131530"/>
              <a:ext cx="36475" cy="0"/>
            </a:xfrm>
            <a:custGeom>
              <a:avLst/>
              <a:gdLst>
                <a:gd name="T0" fmla="*/ 0 w 16"/>
                <a:gd name="T1" fmla="*/ 16 w 16"/>
                <a:gd name="T2" fmla="*/ 0 w 16"/>
              </a:gdLst>
              <a:ahLst/>
              <a:cxnLst>
                <a:cxn ang="0">
                  <a:pos x="T0" y="0"/>
                </a:cxn>
                <a:cxn ang="0">
                  <a:pos x="T1" y="0"/>
                </a:cxn>
                <a:cxn ang="0">
                  <a:pos x="T2" y="0"/>
                </a:cxn>
              </a:cxnLst>
              <a:rect l="0" t="0" r="r" b="b"/>
              <a:pathLst>
                <a:path w="16">
                  <a:moveTo>
                    <a:pt x="0" y="0"/>
                  </a:moveTo>
                  <a:lnTo>
                    <a:pt x="16"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defTabSz="914126"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dirty="0">
                <a:ln>
                  <a:noFill/>
                </a:ln>
                <a:solidFill>
                  <a:prstClr val="black"/>
                </a:solidFill>
                <a:effectLst/>
                <a:uLnTx/>
                <a:uFillTx/>
                <a:latin typeface="Arial"/>
              </a:endParaRPr>
            </a:p>
          </p:txBody>
        </p:sp>
        <p:sp>
          <p:nvSpPr>
            <p:cNvPr id="933" name="Line 65">
              <a:extLst>
                <a:ext uri="{FF2B5EF4-FFF2-40B4-BE49-F238E27FC236}">
                  <a16:creationId xmlns:a16="http://schemas.microsoft.com/office/drawing/2014/main" id="{685CEB7A-A904-49AB-AA78-2DC0CA0BAE8B}"/>
                </a:ext>
              </a:extLst>
            </p:cNvPr>
            <p:cNvSpPr>
              <a:spLocks noChangeShapeType="1"/>
            </p:cNvSpPr>
            <p:nvPr/>
          </p:nvSpPr>
          <p:spPr bwMode="auto">
            <a:xfrm>
              <a:off x="7728513" y="4131530"/>
              <a:ext cx="36475" cy="0"/>
            </a:xfrm>
            <a:prstGeom prst="line">
              <a:avLst/>
            </a:prstGeom>
            <a:noFill/>
            <a:ln w="12700" cap="sq">
              <a:solidFill>
                <a:sysClr val="windowText" lastClr="000000"/>
              </a:solidFill>
              <a:prstDash val="solid"/>
              <a:bevel/>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marL="0" marR="0" lvl="0" indent="0" defTabSz="914126"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dirty="0">
                <a:ln>
                  <a:noFill/>
                </a:ln>
                <a:solidFill>
                  <a:prstClr val="black"/>
                </a:solidFill>
                <a:effectLst/>
                <a:uLnTx/>
                <a:uFillTx/>
                <a:latin typeface="Arial"/>
              </a:endParaRPr>
            </a:p>
          </p:txBody>
        </p:sp>
        <p:sp>
          <p:nvSpPr>
            <p:cNvPr id="934" name="Freeform 66">
              <a:extLst>
                <a:ext uri="{FF2B5EF4-FFF2-40B4-BE49-F238E27FC236}">
                  <a16:creationId xmlns:a16="http://schemas.microsoft.com/office/drawing/2014/main" id="{A4D09508-9A37-4013-8270-979F09B09803}"/>
                </a:ext>
              </a:extLst>
            </p:cNvPr>
            <p:cNvSpPr>
              <a:spLocks/>
            </p:cNvSpPr>
            <p:nvPr/>
          </p:nvSpPr>
          <p:spPr bwMode="auto">
            <a:xfrm>
              <a:off x="7746751" y="3862807"/>
              <a:ext cx="0" cy="268722"/>
            </a:xfrm>
            <a:custGeom>
              <a:avLst/>
              <a:gdLst>
                <a:gd name="T0" fmla="*/ 0 h 116"/>
                <a:gd name="T1" fmla="*/ 116 h 116"/>
                <a:gd name="T2" fmla="*/ 0 h 116"/>
              </a:gdLst>
              <a:ahLst/>
              <a:cxnLst>
                <a:cxn ang="0">
                  <a:pos x="0" y="T0"/>
                </a:cxn>
                <a:cxn ang="0">
                  <a:pos x="0" y="T1"/>
                </a:cxn>
                <a:cxn ang="0">
                  <a:pos x="0" y="T2"/>
                </a:cxn>
              </a:cxnLst>
              <a:rect l="0" t="0" r="r" b="b"/>
              <a:pathLst>
                <a:path h="116">
                  <a:moveTo>
                    <a:pt x="0" y="0"/>
                  </a:moveTo>
                  <a:lnTo>
                    <a:pt x="0" y="11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defTabSz="914126"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dirty="0">
                <a:ln>
                  <a:noFill/>
                </a:ln>
                <a:solidFill>
                  <a:prstClr val="black"/>
                </a:solidFill>
                <a:effectLst/>
                <a:uLnTx/>
                <a:uFillTx/>
                <a:latin typeface="Arial"/>
              </a:endParaRPr>
            </a:p>
          </p:txBody>
        </p:sp>
        <p:sp>
          <p:nvSpPr>
            <p:cNvPr id="935" name="Line 67">
              <a:extLst>
                <a:ext uri="{FF2B5EF4-FFF2-40B4-BE49-F238E27FC236}">
                  <a16:creationId xmlns:a16="http://schemas.microsoft.com/office/drawing/2014/main" id="{73042632-CE05-4BFC-BE8B-5261B473A826}"/>
                </a:ext>
              </a:extLst>
            </p:cNvPr>
            <p:cNvSpPr>
              <a:spLocks noChangeShapeType="1"/>
            </p:cNvSpPr>
            <p:nvPr/>
          </p:nvSpPr>
          <p:spPr bwMode="auto">
            <a:xfrm>
              <a:off x="7746751" y="3862807"/>
              <a:ext cx="0" cy="268722"/>
            </a:xfrm>
            <a:prstGeom prst="line">
              <a:avLst/>
            </a:prstGeom>
            <a:noFill/>
            <a:ln w="12700" cap="sq">
              <a:solidFill>
                <a:sysClr val="windowText" lastClr="000000"/>
              </a:solidFill>
              <a:prstDash val="solid"/>
              <a:bevel/>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marL="0" marR="0" lvl="0" indent="0" defTabSz="914126"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dirty="0">
                <a:ln>
                  <a:noFill/>
                </a:ln>
                <a:solidFill>
                  <a:prstClr val="black"/>
                </a:solidFill>
                <a:effectLst/>
                <a:uLnTx/>
                <a:uFillTx/>
                <a:latin typeface="Arial"/>
              </a:endParaRPr>
            </a:p>
          </p:txBody>
        </p:sp>
        <p:sp>
          <p:nvSpPr>
            <p:cNvPr id="936" name="Rectangle 68">
              <a:extLst>
                <a:ext uri="{FF2B5EF4-FFF2-40B4-BE49-F238E27FC236}">
                  <a16:creationId xmlns:a16="http://schemas.microsoft.com/office/drawing/2014/main" id="{D6A76C7C-FD62-4E27-A906-22F025615E61}"/>
                </a:ext>
              </a:extLst>
            </p:cNvPr>
            <p:cNvSpPr>
              <a:spLocks noChangeArrowheads="1"/>
            </p:cNvSpPr>
            <p:nvPr/>
          </p:nvSpPr>
          <p:spPr bwMode="auto">
            <a:xfrm>
              <a:off x="7837941" y="4043499"/>
              <a:ext cx="180099" cy="13899"/>
            </a:xfrm>
            <a:prstGeom prst="rect">
              <a:avLst/>
            </a:prstGeom>
            <a:solidFill>
              <a:srgbClr val="CC0000"/>
            </a:solidFill>
            <a:ln>
              <a:noFill/>
            </a:ln>
          </p:spPr>
          <p:txBody>
            <a:bodyPr vert="horz" wrap="square" lIns="91416" tIns="45708" rIns="91416" bIns="45708" numCol="1" anchor="t" anchorCtr="0" compatLnSpc="1">
              <a:prstTxWarp prst="textNoShape">
                <a:avLst/>
              </a:prstTxWarp>
            </a:bodyPr>
            <a:lstStyle/>
            <a:p>
              <a:pPr marL="0" marR="0" lvl="0" indent="0" defTabSz="914126"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dirty="0">
                <a:ln>
                  <a:noFill/>
                </a:ln>
                <a:solidFill>
                  <a:prstClr val="black"/>
                </a:solidFill>
                <a:effectLst/>
                <a:uLnTx/>
                <a:uFillTx/>
                <a:latin typeface="Arial"/>
              </a:endParaRPr>
            </a:p>
          </p:txBody>
        </p:sp>
        <p:sp>
          <p:nvSpPr>
            <p:cNvPr id="937" name="Freeform 69">
              <a:extLst>
                <a:ext uri="{FF2B5EF4-FFF2-40B4-BE49-F238E27FC236}">
                  <a16:creationId xmlns:a16="http://schemas.microsoft.com/office/drawing/2014/main" id="{3628ADE2-70BA-4FE9-A4B4-DDE9CDB66ACC}"/>
                </a:ext>
              </a:extLst>
            </p:cNvPr>
            <p:cNvSpPr>
              <a:spLocks/>
            </p:cNvSpPr>
            <p:nvPr/>
          </p:nvSpPr>
          <p:spPr bwMode="auto">
            <a:xfrm>
              <a:off x="7910892" y="3941571"/>
              <a:ext cx="36475" cy="0"/>
            </a:xfrm>
            <a:custGeom>
              <a:avLst/>
              <a:gdLst>
                <a:gd name="T0" fmla="*/ 0 w 16"/>
                <a:gd name="T1" fmla="*/ 16 w 16"/>
                <a:gd name="T2" fmla="*/ 0 w 16"/>
              </a:gdLst>
              <a:ahLst/>
              <a:cxnLst>
                <a:cxn ang="0">
                  <a:pos x="T0" y="0"/>
                </a:cxn>
                <a:cxn ang="0">
                  <a:pos x="T1" y="0"/>
                </a:cxn>
                <a:cxn ang="0">
                  <a:pos x="T2" y="0"/>
                </a:cxn>
              </a:cxnLst>
              <a:rect l="0" t="0" r="r" b="b"/>
              <a:pathLst>
                <a:path w="16">
                  <a:moveTo>
                    <a:pt x="0" y="0"/>
                  </a:moveTo>
                  <a:lnTo>
                    <a:pt x="16"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defTabSz="914126"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dirty="0">
                <a:ln>
                  <a:noFill/>
                </a:ln>
                <a:solidFill>
                  <a:prstClr val="black"/>
                </a:solidFill>
                <a:effectLst/>
                <a:uLnTx/>
                <a:uFillTx/>
                <a:latin typeface="Arial"/>
              </a:endParaRPr>
            </a:p>
          </p:txBody>
        </p:sp>
        <p:sp>
          <p:nvSpPr>
            <p:cNvPr id="938" name="Line 70">
              <a:extLst>
                <a:ext uri="{FF2B5EF4-FFF2-40B4-BE49-F238E27FC236}">
                  <a16:creationId xmlns:a16="http://schemas.microsoft.com/office/drawing/2014/main" id="{51A0C971-58B0-4A78-A74C-EF37E764EFC5}"/>
                </a:ext>
              </a:extLst>
            </p:cNvPr>
            <p:cNvSpPr>
              <a:spLocks noChangeShapeType="1"/>
            </p:cNvSpPr>
            <p:nvPr/>
          </p:nvSpPr>
          <p:spPr bwMode="auto">
            <a:xfrm>
              <a:off x="7910892" y="3941571"/>
              <a:ext cx="36475" cy="0"/>
            </a:xfrm>
            <a:prstGeom prst="line">
              <a:avLst/>
            </a:prstGeom>
            <a:noFill/>
            <a:ln w="12700" cap="sq">
              <a:solidFill>
                <a:sysClr val="windowText" lastClr="000000"/>
              </a:solidFill>
              <a:prstDash val="solid"/>
              <a:bevel/>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marL="0" marR="0" lvl="0" indent="0" defTabSz="914126"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dirty="0">
                <a:ln>
                  <a:noFill/>
                </a:ln>
                <a:solidFill>
                  <a:prstClr val="black"/>
                </a:solidFill>
                <a:effectLst/>
                <a:uLnTx/>
                <a:uFillTx/>
                <a:latin typeface="Arial"/>
              </a:endParaRPr>
            </a:p>
          </p:txBody>
        </p:sp>
        <p:sp>
          <p:nvSpPr>
            <p:cNvPr id="939" name="Freeform 71">
              <a:extLst>
                <a:ext uri="{FF2B5EF4-FFF2-40B4-BE49-F238E27FC236}">
                  <a16:creationId xmlns:a16="http://schemas.microsoft.com/office/drawing/2014/main" id="{5D682E8C-4D90-4B0E-9773-BF747D028967}"/>
                </a:ext>
              </a:extLst>
            </p:cNvPr>
            <p:cNvSpPr>
              <a:spLocks/>
            </p:cNvSpPr>
            <p:nvPr/>
          </p:nvSpPr>
          <p:spPr bwMode="auto">
            <a:xfrm>
              <a:off x="7910892" y="4173228"/>
              <a:ext cx="36475" cy="0"/>
            </a:xfrm>
            <a:custGeom>
              <a:avLst/>
              <a:gdLst>
                <a:gd name="T0" fmla="*/ 0 w 16"/>
                <a:gd name="T1" fmla="*/ 16 w 16"/>
                <a:gd name="T2" fmla="*/ 0 w 16"/>
              </a:gdLst>
              <a:ahLst/>
              <a:cxnLst>
                <a:cxn ang="0">
                  <a:pos x="T0" y="0"/>
                </a:cxn>
                <a:cxn ang="0">
                  <a:pos x="T1" y="0"/>
                </a:cxn>
                <a:cxn ang="0">
                  <a:pos x="T2" y="0"/>
                </a:cxn>
              </a:cxnLst>
              <a:rect l="0" t="0" r="r" b="b"/>
              <a:pathLst>
                <a:path w="16">
                  <a:moveTo>
                    <a:pt x="0" y="0"/>
                  </a:moveTo>
                  <a:lnTo>
                    <a:pt x="16"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defTabSz="914126"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dirty="0">
                <a:ln>
                  <a:noFill/>
                </a:ln>
                <a:solidFill>
                  <a:prstClr val="black"/>
                </a:solidFill>
                <a:effectLst/>
                <a:uLnTx/>
                <a:uFillTx/>
                <a:latin typeface="Arial"/>
              </a:endParaRPr>
            </a:p>
          </p:txBody>
        </p:sp>
        <p:sp>
          <p:nvSpPr>
            <p:cNvPr id="940" name="Line 72">
              <a:extLst>
                <a:ext uri="{FF2B5EF4-FFF2-40B4-BE49-F238E27FC236}">
                  <a16:creationId xmlns:a16="http://schemas.microsoft.com/office/drawing/2014/main" id="{B0D6FFDC-AAA8-4C66-B7A1-247D6327B8E4}"/>
                </a:ext>
              </a:extLst>
            </p:cNvPr>
            <p:cNvSpPr>
              <a:spLocks noChangeShapeType="1"/>
            </p:cNvSpPr>
            <p:nvPr/>
          </p:nvSpPr>
          <p:spPr bwMode="auto">
            <a:xfrm>
              <a:off x="7910892" y="4173228"/>
              <a:ext cx="36475" cy="0"/>
            </a:xfrm>
            <a:prstGeom prst="line">
              <a:avLst/>
            </a:prstGeom>
            <a:noFill/>
            <a:ln w="12700" cap="sq">
              <a:solidFill>
                <a:sysClr val="windowText" lastClr="000000"/>
              </a:solidFill>
              <a:prstDash val="solid"/>
              <a:bevel/>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marL="0" marR="0" lvl="0" indent="0" defTabSz="914126"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dirty="0">
                <a:ln>
                  <a:noFill/>
                </a:ln>
                <a:solidFill>
                  <a:prstClr val="black"/>
                </a:solidFill>
                <a:effectLst/>
                <a:uLnTx/>
                <a:uFillTx/>
                <a:latin typeface="Arial"/>
              </a:endParaRPr>
            </a:p>
          </p:txBody>
        </p:sp>
        <p:sp>
          <p:nvSpPr>
            <p:cNvPr id="941" name="Freeform 73">
              <a:extLst>
                <a:ext uri="{FF2B5EF4-FFF2-40B4-BE49-F238E27FC236}">
                  <a16:creationId xmlns:a16="http://schemas.microsoft.com/office/drawing/2014/main" id="{3ADEC4D9-AF64-4B45-9682-4B183BEEA85F}"/>
                </a:ext>
              </a:extLst>
            </p:cNvPr>
            <p:cNvSpPr>
              <a:spLocks/>
            </p:cNvSpPr>
            <p:nvPr/>
          </p:nvSpPr>
          <p:spPr bwMode="auto">
            <a:xfrm>
              <a:off x="7929130" y="3941571"/>
              <a:ext cx="0" cy="227024"/>
            </a:xfrm>
            <a:custGeom>
              <a:avLst/>
              <a:gdLst>
                <a:gd name="T0" fmla="*/ 0 h 98"/>
                <a:gd name="T1" fmla="*/ 98 h 98"/>
                <a:gd name="T2" fmla="*/ 0 h 98"/>
              </a:gdLst>
              <a:ahLst/>
              <a:cxnLst>
                <a:cxn ang="0">
                  <a:pos x="0" y="T0"/>
                </a:cxn>
                <a:cxn ang="0">
                  <a:pos x="0" y="T1"/>
                </a:cxn>
                <a:cxn ang="0">
                  <a:pos x="0" y="T2"/>
                </a:cxn>
              </a:cxnLst>
              <a:rect l="0" t="0" r="r" b="b"/>
              <a:pathLst>
                <a:path h="98">
                  <a:moveTo>
                    <a:pt x="0" y="0"/>
                  </a:moveTo>
                  <a:lnTo>
                    <a:pt x="0" y="9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defTabSz="914126"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dirty="0">
                <a:ln>
                  <a:noFill/>
                </a:ln>
                <a:solidFill>
                  <a:prstClr val="black"/>
                </a:solidFill>
                <a:effectLst/>
                <a:uLnTx/>
                <a:uFillTx/>
                <a:latin typeface="Arial"/>
              </a:endParaRPr>
            </a:p>
          </p:txBody>
        </p:sp>
        <p:sp>
          <p:nvSpPr>
            <p:cNvPr id="942" name="Line 74">
              <a:extLst>
                <a:ext uri="{FF2B5EF4-FFF2-40B4-BE49-F238E27FC236}">
                  <a16:creationId xmlns:a16="http://schemas.microsoft.com/office/drawing/2014/main" id="{6C6CB759-9B72-49F1-B9D3-C3FB5AE3D891}"/>
                </a:ext>
              </a:extLst>
            </p:cNvPr>
            <p:cNvSpPr>
              <a:spLocks noChangeShapeType="1"/>
            </p:cNvSpPr>
            <p:nvPr/>
          </p:nvSpPr>
          <p:spPr bwMode="auto">
            <a:xfrm>
              <a:off x="7929130" y="3941571"/>
              <a:ext cx="0" cy="227024"/>
            </a:xfrm>
            <a:prstGeom prst="line">
              <a:avLst/>
            </a:prstGeom>
            <a:noFill/>
            <a:ln w="12700" cap="sq">
              <a:solidFill>
                <a:sysClr val="windowText" lastClr="000000"/>
              </a:solidFill>
              <a:prstDash val="solid"/>
              <a:bevel/>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marL="0" marR="0" lvl="0" indent="0" defTabSz="914126"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dirty="0">
                <a:ln>
                  <a:noFill/>
                </a:ln>
                <a:solidFill>
                  <a:prstClr val="black"/>
                </a:solidFill>
                <a:effectLst/>
                <a:uLnTx/>
                <a:uFillTx/>
                <a:latin typeface="Arial"/>
              </a:endParaRPr>
            </a:p>
          </p:txBody>
        </p:sp>
      </p:grpSp>
      <p:grpSp>
        <p:nvGrpSpPr>
          <p:cNvPr id="947" name="Group 448">
            <a:extLst>
              <a:ext uri="{FF2B5EF4-FFF2-40B4-BE49-F238E27FC236}">
                <a16:creationId xmlns:a16="http://schemas.microsoft.com/office/drawing/2014/main" id="{FD6F0CAB-D10D-4F6A-A495-03EA60CDA920}"/>
              </a:ext>
            </a:extLst>
          </p:cNvPr>
          <p:cNvGrpSpPr/>
          <p:nvPr/>
        </p:nvGrpSpPr>
        <p:grpSpPr>
          <a:xfrm>
            <a:off x="8758814" y="3320350"/>
            <a:ext cx="2733252" cy="1579019"/>
            <a:chOff x="8244911" y="3320322"/>
            <a:chExt cx="2733964" cy="1579430"/>
          </a:xfrm>
        </p:grpSpPr>
        <p:sp>
          <p:nvSpPr>
            <p:cNvPr id="948" name="Freeform: Shape 449">
              <a:extLst>
                <a:ext uri="{FF2B5EF4-FFF2-40B4-BE49-F238E27FC236}">
                  <a16:creationId xmlns:a16="http://schemas.microsoft.com/office/drawing/2014/main" id="{7DD85020-E825-4620-BB67-6C6C87AD09CA}"/>
                </a:ext>
              </a:extLst>
            </p:cNvPr>
            <p:cNvSpPr/>
            <p:nvPr/>
          </p:nvSpPr>
          <p:spPr>
            <a:xfrm>
              <a:off x="8306973" y="3469981"/>
              <a:ext cx="2637027" cy="1136019"/>
            </a:xfrm>
            <a:custGeom>
              <a:avLst/>
              <a:gdLst>
                <a:gd name="connsiteX0" fmla="*/ 0 w 1454566"/>
                <a:gd name="connsiteY0" fmla="*/ 0 h 1878227"/>
                <a:gd name="connsiteX1" fmla="*/ 0 w 1454566"/>
                <a:gd name="connsiteY1" fmla="*/ 1878227 h 1878227"/>
                <a:gd name="connsiteX2" fmla="*/ 1454566 w 1454566"/>
                <a:gd name="connsiteY2" fmla="*/ 1878227 h 1878227"/>
              </a:gdLst>
              <a:ahLst/>
              <a:cxnLst>
                <a:cxn ang="0">
                  <a:pos x="connsiteX0" y="connsiteY0"/>
                </a:cxn>
                <a:cxn ang="0">
                  <a:pos x="connsiteX1" y="connsiteY1"/>
                </a:cxn>
                <a:cxn ang="0">
                  <a:pos x="connsiteX2" y="connsiteY2"/>
                </a:cxn>
              </a:cxnLst>
              <a:rect l="l" t="t" r="r" b="b"/>
              <a:pathLst>
                <a:path w="1454566" h="1878227">
                  <a:moveTo>
                    <a:pt x="0" y="0"/>
                  </a:moveTo>
                  <a:lnTo>
                    <a:pt x="0" y="1878227"/>
                  </a:lnTo>
                  <a:lnTo>
                    <a:pt x="1454566" y="1878227"/>
                  </a:lnTo>
                </a:path>
              </a:pathLst>
            </a:custGeom>
            <a:noFill/>
            <a:ln w="9525" cap="sq" cmpd="sng" algn="ctr">
              <a:solidFill>
                <a:srgbClr val="868686"/>
              </a:solidFill>
              <a:prstDash val="solid"/>
              <a:miter lim="800000"/>
            </a:ln>
            <a:effectLst/>
          </p:spPr>
          <p:txBody>
            <a:bodyPr rtlCol="0" anchor="ctr"/>
            <a:lstStyle/>
            <a:p>
              <a:pPr marL="0" marR="0" lvl="0" indent="0" algn="ctr" defTabSz="914126"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dirty="0">
                <a:ln>
                  <a:noFill/>
                </a:ln>
                <a:solidFill>
                  <a:prstClr val="white"/>
                </a:solidFill>
                <a:effectLst/>
                <a:uLnTx/>
                <a:uFillTx/>
                <a:latin typeface="Arial"/>
                <a:ea typeface="+mn-ea"/>
                <a:cs typeface="+mn-cs"/>
              </a:endParaRPr>
            </a:p>
          </p:txBody>
        </p:sp>
        <p:cxnSp>
          <p:nvCxnSpPr>
            <p:cNvPr id="949" name="Straight Connector 450">
              <a:extLst>
                <a:ext uri="{FF2B5EF4-FFF2-40B4-BE49-F238E27FC236}">
                  <a16:creationId xmlns:a16="http://schemas.microsoft.com/office/drawing/2014/main" id="{8A969B4D-84DD-4E3B-9CF0-AA400125CB4A}"/>
                </a:ext>
              </a:extLst>
            </p:cNvPr>
            <p:cNvCxnSpPr/>
            <p:nvPr/>
          </p:nvCxnSpPr>
          <p:spPr>
            <a:xfrm>
              <a:off x="8244911" y="4323824"/>
              <a:ext cx="62038" cy="0"/>
            </a:xfrm>
            <a:prstGeom prst="line">
              <a:avLst/>
            </a:prstGeom>
            <a:noFill/>
            <a:ln w="9525" cap="flat" cmpd="sng" algn="ctr">
              <a:solidFill>
                <a:srgbClr val="868686"/>
              </a:solidFill>
              <a:prstDash val="solid"/>
              <a:miter lim="800000"/>
            </a:ln>
            <a:effectLst/>
          </p:spPr>
        </p:cxnSp>
        <p:cxnSp>
          <p:nvCxnSpPr>
            <p:cNvPr id="950" name="Straight Connector 451">
              <a:extLst>
                <a:ext uri="{FF2B5EF4-FFF2-40B4-BE49-F238E27FC236}">
                  <a16:creationId xmlns:a16="http://schemas.microsoft.com/office/drawing/2014/main" id="{8CD92090-9C7E-47D9-BFC5-E1755C0DA5C5}"/>
                </a:ext>
              </a:extLst>
            </p:cNvPr>
            <p:cNvCxnSpPr/>
            <p:nvPr/>
          </p:nvCxnSpPr>
          <p:spPr>
            <a:xfrm>
              <a:off x="8244911" y="4606001"/>
              <a:ext cx="62038" cy="0"/>
            </a:xfrm>
            <a:prstGeom prst="line">
              <a:avLst/>
            </a:prstGeom>
            <a:noFill/>
            <a:ln w="9525" cap="flat" cmpd="sng" algn="ctr">
              <a:solidFill>
                <a:srgbClr val="868686"/>
              </a:solidFill>
              <a:prstDash val="solid"/>
              <a:miter lim="800000"/>
            </a:ln>
            <a:effectLst/>
          </p:spPr>
        </p:cxnSp>
        <p:cxnSp>
          <p:nvCxnSpPr>
            <p:cNvPr id="951" name="Straight Connector 452">
              <a:extLst>
                <a:ext uri="{FF2B5EF4-FFF2-40B4-BE49-F238E27FC236}">
                  <a16:creationId xmlns:a16="http://schemas.microsoft.com/office/drawing/2014/main" id="{BA72BA1D-B7C3-4292-B12B-5DACD1B3AFE6}"/>
                </a:ext>
              </a:extLst>
            </p:cNvPr>
            <p:cNvCxnSpPr>
              <a:cxnSpLocks/>
            </p:cNvCxnSpPr>
            <p:nvPr/>
          </p:nvCxnSpPr>
          <p:spPr>
            <a:xfrm rot="5400000">
              <a:off x="8493421" y="4636983"/>
              <a:ext cx="63225" cy="0"/>
            </a:xfrm>
            <a:prstGeom prst="line">
              <a:avLst/>
            </a:prstGeom>
            <a:noFill/>
            <a:ln w="9525" cap="flat" cmpd="sng" algn="ctr">
              <a:solidFill>
                <a:srgbClr val="868686"/>
              </a:solidFill>
              <a:prstDash val="solid"/>
              <a:miter lim="800000"/>
            </a:ln>
            <a:effectLst/>
          </p:spPr>
        </p:cxnSp>
        <p:sp>
          <p:nvSpPr>
            <p:cNvPr id="952" name="TextBox 453">
              <a:extLst>
                <a:ext uri="{FF2B5EF4-FFF2-40B4-BE49-F238E27FC236}">
                  <a16:creationId xmlns:a16="http://schemas.microsoft.com/office/drawing/2014/main" id="{7018D8AD-A22E-4EDA-AD34-606A8467BAE9}"/>
                </a:ext>
              </a:extLst>
            </p:cNvPr>
            <p:cNvSpPr txBox="1"/>
            <p:nvPr/>
          </p:nvSpPr>
          <p:spPr>
            <a:xfrm>
              <a:off x="8319981" y="4678095"/>
              <a:ext cx="403957" cy="221599"/>
            </a:xfrm>
            <a:prstGeom prst="rect">
              <a:avLst/>
            </a:prstGeom>
            <a:noFill/>
          </p:spPr>
          <p:txBody>
            <a:bodyPr wrap="none" lIns="0" tIns="0" rIns="0" bIns="0" rtlCol="0">
              <a:spAutoFit/>
            </a:bodyPr>
            <a:lstStyle/>
            <a:p>
              <a:pPr marL="0" marR="0" lvl="0" indent="0" algn="ctr" defTabSz="914126" eaLnBrk="1" fontAlgn="auto" latinLnBrk="0" hangingPunct="1">
                <a:lnSpc>
                  <a:spcPct val="9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Arial"/>
                </a:rPr>
                <a:t>TC</a:t>
              </a:r>
            </a:p>
            <a:p>
              <a:pPr marL="0" marR="0" lvl="0" indent="0" algn="ctr" defTabSz="914126" eaLnBrk="1" fontAlgn="auto" latinLnBrk="0" hangingPunct="1">
                <a:lnSpc>
                  <a:spcPct val="9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Arial"/>
                </a:rPr>
                <a:t>(mmol/L)</a:t>
              </a:r>
            </a:p>
          </p:txBody>
        </p:sp>
        <p:cxnSp>
          <p:nvCxnSpPr>
            <p:cNvPr id="953" name="Straight Connector 454">
              <a:extLst>
                <a:ext uri="{FF2B5EF4-FFF2-40B4-BE49-F238E27FC236}">
                  <a16:creationId xmlns:a16="http://schemas.microsoft.com/office/drawing/2014/main" id="{2A9D6D7E-D55C-4205-A46B-6F26748DBFA2}"/>
                </a:ext>
              </a:extLst>
            </p:cNvPr>
            <p:cNvCxnSpPr/>
            <p:nvPr/>
          </p:nvCxnSpPr>
          <p:spPr>
            <a:xfrm>
              <a:off x="8244911" y="4034875"/>
              <a:ext cx="62038" cy="0"/>
            </a:xfrm>
            <a:prstGeom prst="line">
              <a:avLst/>
            </a:prstGeom>
            <a:noFill/>
            <a:ln w="9525" cap="flat" cmpd="sng" algn="ctr">
              <a:solidFill>
                <a:srgbClr val="868686"/>
              </a:solidFill>
              <a:prstDash val="solid"/>
              <a:miter lim="800000"/>
            </a:ln>
            <a:effectLst/>
          </p:spPr>
        </p:cxnSp>
        <p:cxnSp>
          <p:nvCxnSpPr>
            <p:cNvPr id="954" name="Straight Connector 455">
              <a:extLst>
                <a:ext uri="{FF2B5EF4-FFF2-40B4-BE49-F238E27FC236}">
                  <a16:creationId xmlns:a16="http://schemas.microsoft.com/office/drawing/2014/main" id="{5F6D7142-3BB1-4721-A88E-EF90D5E01E99}"/>
                </a:ext>
              </a:extLst>
            </p:cNvPr>
            <p:cNvCxnSpPr/>
            <p:nvPr/>
          </p:nvCxnSpPr>
          <p:spPr>
            <a:xfrm>
              <a:off x="8244911" y="3755758"/>
              <a:ext cx="62038" cy="0"/>
            </a:xfrm>
            <a:prstGeom prst="line">
              <a:avLst/>
            </a:prstGeom>
            <a:noFill/>
            <a:ln w="9525" cap="flat" cmpd="sng" algn="ctr">
              <a:solidFill>
                <a:srgbClr val="868686"/>
              </a:solidFill>
              <a:prstDash val="solid"/>
              <a:miter lim="800000"/>
            </a:ln>
            <a:effectLst/>
          </p:spPr>
        </p:cxnSp>
        <p:cxnSp>
          <p:nvCxnSpPr>
            <p:cNvPr id="955" name="Straight Connector 456">
              <a:extLst>
                <a:ext uri="{FF2B5EF4-FFF2-40B4-BE49-F238E27FC236}">
                  <a16:creationId xmlns:a16="http://schemas.microsoft.com/office/drawing/2014/main" id="{1C617104-4A97-4744-A0C2-AB99F1DBC9ED}"/>
                </a:ext>
              </a:extLst>
            </p:cNvPr>
            <p:cNvCxnSpPr/>
            <p:nvPr/>
          </p:nvCxnSpPr>
          <p:spPr>
            <a:xfrm>
              <a:off x="8244911" y="3469984"/>
              <a:ext cx="62038" cy="0"/>
            </a:xfrm>
            <a:prstGeom prst="line">
              <a:avLst/>
            </a:prstGeom>
            <a:noFill/>
            <a:ln w="9525" cap="flat" cmpd="sng" algn="ctr">
              <a:solidFill>
                <a:srgbClr val="868686"/>
              </a:solidFill>
              <a:prstDash val="solid"/>
              <a:miter lim="800000"/>
            </a:ln>
            <a:effectLst/>
          </p:spPr>
        </p:cxnSp>
        <p:cxnSp>
          <p:nvCxnSpPr>
            <p:cNvPr id="956" name="Straight Connector 457">
              <a:extLst>
                <a:ext uri="{FF2B5EF4-FFF2-40B4-BE49-F238E27FC236}">
                  <a16:creationId xmlns:a16="http://schemas.microsoft.com/office/drawing/2014/main" id="{4B999DEC-D207-4231-9877-E99BDF67E767}"/>
                </a:ext>
              </a:extLst>
            </p:cNvPr>
            <p:cNvCxnSpPr>
              <a:cxnSpLocks/>
            </p:cNvCxnSpPr>
            <p:nvPr/>
          </p:nvCxnSpPr>
          <p:spPr>
            <a:xfrm rot="5400000">
              <a:off x="9074030" y="4636983"/>
              <a:ext cx="63225" cy="0"/>
            </a:xfrm>
            <a:prstGeom prst="line">
              <a:avLst/>
            </a:prstGeom>
            <a:noFill/>
            <a:ln w="9525" cap="flat" cmpd="sng" algn="ctr">
              <a:solidFill>
                <a:srgbClr val="868686"/>
              </a:solidFill>
              <a:prstDash val="solid"/>
              <a:miter lim="800000"/>
            </a:ln>
            <a:effectLst/>
          </p:spPr>
        </p:cxnSp>
        <p:sp>
          <p:nvSpPr>
            <p:cNvPr id="957" name="TextBox 458">
              <a:extLst>
                <a:ext uri="{FF2B5EF4-FFF2-40B4-BE49-F238E27FC236}">
                  <a16:creationId xmlns:a16="http://schemas.microsoft.com/office/drawing/2014/main" id="{0163160B-7AE8-4126-AC70-E736D611D06F}"/>
                </a:ext>
              </a:extLst>
            </p:cNvPr>
            <p:cNvSpPr txBox="1"/>
            <p:nvPr/>
          </p:nvSpPr>
          <p:spPr>
            <a:xfrm>
              <a:off x="8918174" y="4678095"/>
              <a:ext cx="368787" cy="221657"/>
            </a:xfrm>
            <a:prstGeom prst="rect">
              <a:avLst/>
            </a:prstGeom>
            <a:noFill/>
          </p:spPr>
          <p:txBody>
            <a:bodyPr wrap="none" lIns="0" tIns="0" rIns="0" bIns="0" rtlCol="0">
              <a:spAutoFit/>
            </a:bodyPr>
            <a:lstStyle/>
            <a:p>
              <a:pPr marL="0" marR="0" lvl="0" indent="0" algn="ctr" defTabSz="914126" eaLnBrk="1" fontAlgn="auto" latinLnBrk="0" hangingPunct="1">
                <a:lnSpc>
                  <a:spcPct val="9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Arial"/>
                </a:rPr>
                <a:t>HDL-C</a:t>
              </a:r>
            </a:p>
            <a:p>
              <a:pPr marL="0" marR="0" lvl="0" indent="0" algn="ctr" defTabSz="914126" eaLnBrk="1" fontAlgn="auto" latinLnBrk="0" hangingPunct="1">
                <a:lnSpc>
                  <a:spcPct val="9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Arial"/>
                </a:rPr>
                <a:t>(mmol/l)</a:t>
              </a:r>
            </a:p>
          </p:txBody>
        </p:sp>
        <p:cxnSp>
          <p:nvCxnSpPr>
            <p:cNvPr id="958" name="Straight Connector 459">
              <a:extLst>
                <a:ext uri="{FF2B5EF4-FFF2-40B4-BE49-F238E27FC236}">
                  <a16:creationId xmlns:a16="http://schemas.microsoft.com/office/drawing/2014/main" id="{E93C1E82-69E5-4776-BC27-CD8233197A30}"/>
                </a:ext>
              </a:extLst>
            </p:cNvPr>
            <p:cNvCxnSpPr>
              <a:cxnSpLocks/>
            </p:cNvCxnSpPr>
            <p:nvPr/>
          </p:nvCxnSpPr>
          <p:spPr>
            <a:xfrm rot="5400000">
              <a:off x="9604070" y="4636983"/>
              <a:ext cx="63225" cy="0"/>
            </a:xfrm>
            <a:prstGeom prst="line">
              <a:avLst/>
            </a:prstGeom>
            <a:noFill/>
            <a:ln w="9525" cap="flat" cmpd="sng" algn="ctr">
              <a:solidFill>
                <a:srgbClr val="868686"/>
              </a:solidFill>
              <a:prstDash val="solid"/>
              <a:miter lim="800000"/>
            </a:ln>
            <a:effectLst/>
          </p:spPr>
        </p:cxnSp>
        <p:sp>
          <p:nvSpPr>
            <p:cNvPr id="959" name="TextBox 460">
              <a:extLst>
                <a:ext uri="{FF2B5EF4-FFF2-40B4-BE49-F238E27FC236}">
                  <a16:creationId xmlns:a16="http://schemas.microsoft.com/office/drawing/2014/main" id="{144213CB-D722-4F73-AB8A-2D943BA72363}"/>
                </a:ext>
              </a:extLst>
            </p:cNvPr>
            <p:cNvSpPr txBox="1"/>
            <p:nvPr/>
          </p:nvSpPr>
          <p:spPr>
            <a:xfrm>
              <a:off x="9448215" y="4678095"/>
              <a:ext cx="368787" cy="221657"/>
            </a:xfrm>
            <a:prstGeom prst="rect">
              <a:avLst/>
            </a:prstGeom>
            <a:noFill/>
          </p:spPr>
          <p:txBody>
            <a:bodyPr wrap="none" lIns="0" tIns="0" rIns="0" bIns="0" rtlCol="0">
              <a:spAutoFit/>
            </a:bodyPr>
            <a:lstStyle/>
            <a:p>
              <a:pPr marL="0" marR="0" lvl="0" indent="0" algn="ctr" defTabSz="914126" eaLnBrk="1" fontAlgn="auto" latinLnBrk="0" hangingPunct="1">
                <a:lnSpc>
                  <a:spcPct val="9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Arial"/>
                </a:rPr>
                <a:t>LDL-C</a:t>
              </a:r>
            </a:p>
            <a:p>
              <a:pPr marL="0" marR="0" lvl="0" indent="0" algn="ctr" defTabSz="914126" eaLnBrk="1" fontAlgn="auto" latinLnBrk="0" hangingPunct="1">
                <a:lnSpc>
                  <a:spcPct val="9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Arial"/>
                </a:rPr>
                <a:t>(mmol/l)</a:t>
              </a:r>
            </a:p>
          </p:txBody>
        </p:sp>
        <p:cxnSp>
          <p:nvCxnSpPr>
            <p:cNvPr id="960" name="Straight Connector 461">
              <a:extLst>
                <a:ext uri="{FF2B5EF4-FFF2-40B4-BE49-F238E27FC236}">
                  <a16:creationId xmlns:a16="http://schemas.microsoft.com/office/drawing/2014/main" id="{37283274-731F-41FC-A0BE-1F8F3655A626}"/>
                </a:ext>
              </a:extLst>
            </p:cNvPr>
            <p:cNvCxnSpPr>
              <a:cxnSpLocks/>
            </p:cNvCxnSpPr>
            <p:nvPr/>
          </p:nvCxnSpPr>
          <p:spPr>
            <a:xfrm rot="5400000">
              <a:off x="10117013" y="4636983"/>
              <a:ext cx="63225" cy="0"/>
            </a:xfrm>
            <a:prstGeom prst="line">
              <a:avLst/>
            </a:prstGeom>
            <a:noFill/>
            <a:ln w="9525" cap="flat" cmpd="sng" algn="ctr">
              <a:solidFill>
                <a:srgbClr val="868686"/>
              </a:solidFill>
              <a:prstDash val="solid"/>
              <a:miter lim="800000"/>
            </a:ln>
            <a:effectLst/>
          </p:spPr>
        </p:cxnSp>
        <p:sp>
          <p:nvSpPr>
            <p:cNvPr id="961" name="TextBox 462">
              <a:extLst>
                <a:ext uri="{FF2B5EF4-FFF2-40B4-BE49-F238E27FC236}">
                  <a16:creationId xmlns:a16="http://schemas.microsoft.com/office/drawing/2014/main" id="{885F6F0C-657F-495E-A259-57AC02229E89}"/>
                </a:ext>
              </a:extLst>
            </p:cNvPr>
            <p:cNvSpPr txBox="1"/>
            <p:nvPr/>
          </p:nvSpPr>
          <p:spPr>
            <a:xfrm>
              <a:off x="9961159" y="4678095"/>
              <a:ext cx="368787" cy="221657"/>
            </a:xfrm>
            <a:prstGeom prst="rect">
              <a:avLst/>
            </a:prstGeom>
            <a:noFill/>
          </p:spPr>
          <p:txBody>
            <a:bodyPr wrap="none" lIns="0" tIns="0" rIns="0" bIns="0" rtlCol="0">
              <a:spAutoFit/>
            </a:bodyPr>
            <a:lstStyle/>
            <a:p>
              <a:pPr marL="0" marR="0" lvl="0" indent="0" algn="ctr" defTabSz="914126" eaLnBrk="1" fontAlgn="auto" latinLnBrk="0" hangingPunct="1">
                <a:lnSpc>
                  <a:spcPct val="9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Arial"/>
                </a:rPr>
                <a:t>TG</a:t>
              </a:r>
            </a:p>
            <a:p>
              <a:pPr marL="0" marR="0" lvl="0" indent="0" algn="ctr" defTabSz="914126" eaLnBrk="1" fontAlgn="auto" latinLnBrk="0" hangingPunct="1">
                <a:lnSpc>
                  <a:spcPct val="9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Arial"/>
                </a:rPr>
                <a:t>(mmol/l)</a:t>
              </a:r>
            </a:p>
          </p:txBody>
        </p:sp>
        <p:cxnSp>
          <p:nvCxnSpPr>
            <p:cNvPr id="962" name="Straight Connector 463">
              <a:extLst>
                <a:ext uri="{FF2B5EF4-FFF2-40B4-BE49-F238E27FC236}">
                  <a16:creationId xmlns:a16="http://schemas.microsoft.com/office/drawing/2014/main" id="{61DD2624-92C4-4B73-A414-4DF784C6477E}"/>
                </a:ext>
              </a:extLst>
            </p:cNvPr>
            <p:cNvCxnSpPr>
              <a:cxnSpLocks/>
            </p:cNvCxnSpPr>
            <p:nvPr/>
          </p:nvCxnSpPr>
          <p:spPr>
            <a:xfrm rot="5400000">
              <a:off x="10626535" y="4636983"/>
              <a:ext cx="63225" cy="0"/>
            </a:xfrm>
            <a:prstGeom prst="line">
              <a:avLst/>
            </a:prstGeom>
            <a:noFill/>
            <a:ln w="9525" cap="flat" cmpd="sng" algn="ctr">
              <a:solidFill>
                <a:srgbClr val="868686"/>
              </a:solidFill>
              <a:prstDash val="solid"/>
              <a:miter lim="800000"/>
            </a:ln>
            <a:effectLst/>
          </p:spPr>
        </p:cxnSp>
        <p:sp>
          <p:nvSpPr>
            <p:cNvPr id="963" name="TextBox 464">
              <a:extLst>
                <a:ext uri="{FF2B5EF4-FFF2-40B4-BE49-F238E27FC236}">
                  <a16:creationId xmlns:a16="http://schemas.microsoft.com/office/drawing/2014/main" id="{E0917B54-FC24-4974-878D-059A4AB6A5F3}"/>
                </a:ext>
              </a:extLst>
            </p:cNvPr>
            <p:cNvSpPr txBox="1"/>
            <p:nvPr/>
          </p:nvSpPr>
          <p:spPr>
            <a:xfrm>
              <a:off x="10485538" y="4678095"/>
              <a:ext cx="477695" cy="110800"/>
            </a:xfrm>
            <a:prstGeom prst="rect">
              <a:avLst/>
            </a:prstGeom>
            <a:noFill/>
          </p:spPr>
          <p:txBody>
            <a:bodyPr wrap="none" lIns="0" tIns="0" rIns="0" bIns="0" rtlCol="0">
              <a:spAutoFit/>
            </a:bodyPr>
            <a:lstStyle/>
            <a:p>
              <a:pPr marL="0" marR="0" lvl="0" indent="0" algn="ctr" defTabSz="914126" eaLnBrk="1" fontAlgn="auto" latinLnBrk="0" hangingPunct="1">
                <a:lnSpc>
                  <a:spcPct val="9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Arial"/>
                </a:rPr>
                <a:t>TC:HDL-C</a:t>
              </a:r>
            </a:p>
          </p:txBody>
        </p:sp>
        <p:sp>
          <p:nvSpPr>
            <p:cNvPr id="964" name="TextBox 465">
              <a:extLst>
                <a:ext uri="{FF2B5EF4-FFF2-40B4-BE49-F238E27FC236}">
                  <a16:creationId xmlns:a16="http://schemas.microsoft.com/office/drawing/2014/main" id="{F9A58394-A02C-4BA8-8B87-F00D9369DAB0}"/>
                </a:ext>
              </a:extLst>
            </p:cNvPr>
            <p:cNvSpPr txBox="1"/>
            <p:nvPr/>
          </p:nvSpPr>
          <p:spPr>
            <a:xfrm>
              <a:off x="8390164" y="3758403"/>
              <a:ext cx="144270" cy="110800"/>
            </a:xfrm>
            <a:prstGeom prst="rect">
              <a:avLst/>
            </a:prstGeom>
            <a:noFill/>
          </p:spPr>
          <p:txBody>
            <a:bodyPr wrap="none" lIns="0" tIns="0" rIns="0" bIns="0" rtlCol="0">
              <a:spAutoFit/>
            </a:bodyPr>
            <a:lstStyle/>
            <a:p>
              <a:pPr marL="0" marR="0" lvl="0" indent="0" algn="ctr" defTabSz="914126" eaLnBrk="1" fontAlgn="auto" latinLnBrk="0" hangingPunct="1">
                <a:lnSpc>
                  <a:spcPct val="9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Arial"/>
                </a:rPr>
                <a:t>1.6</a:t>
              </a:r>
            </a:p>
          </p:txBody>
        </p:sp>
        <p:sp>
          <p:nvSpPr>
            <p:cNvPr id="965" name="TextBox 466">
              <a:extLst>
                <a:ext uri="{FF2B5EF4-FFF2-40B4-BE49-F238E27FC236}">
                  <a16:creationId xmlns:a16="http://schemas.microsoft.com/office/drawing/2014/main" id="{52BF5066-EEF4-49E7-A7F1-436FD07D5574}"/>
                </a:ext>
              </a:extLst>
            </p:cNvPr>
            <p:cNvSpPr txBox="1"/>
            <p:nvPr/>
          </p:nvSpPr>
          <p:spPr>
            <a:xfrm>
              <a:off x="8563798" y="4216802"/>
              <a:ext cx="177934" cy="110800"/>
            </a:xfrm>
            <a:prstGeom prst="rect">
              <a:avLst/>
            </a:prstGeom>
            <a:noFill/>
          </p:spPr>
          <p:txBody>
            <a:bodyPr wrap="none" lIns="0" tIns="0" rIns="0" bIns="0" rtlCol="0">
              <a:spAutoFit/>
            </a:bodyPr>
            <a:lstStyle/>
            <a:p>
              <a:pPr marL="0" marR="0" lvl="0" indent="0" algn="ctr" defTabSz="914126" eaLnBrk="1" fontAlgn="auto" latinLnBrk="0" hangingPunct="1">
                <a:lnSpc>
                  <a:spcPct val="9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Arial"/>
                </a:rPr>
                <a:t>-2.4</a:t>
              </a:r>
            </a:p>
          </p:txBody>
        </p:sp>
        <p:sp>
          <p:nvSpPr>
            <p:cNvPr id="966" name="TextBox 467">
              <a:extLst>
                <a:ext uri="{FF2B5EF4-FFF2-40B4-BE49-F238E27FC236}">
                  <a16:creationId xmlns:a16="http://schemas.microsoft.com/office/drawing/2014/main" id="{BD393BA8-4D85-4FDB-AE61-33BFD3AFD17B}"/>
                </a:ext>
              </a:extLst>
            </p:cNvPr>
            <p:cNvSpPr txBox="1"/>
            <p:nvPr/>
          </p:nvSpPr>
          <p:spPr>
            <a:xfrm>
              <a:off x="8904508" y="4210102"/>
              <a:ext cx="177934" cy="110800"/>
            </a:xfrm>
            <a:prstGeom prst="rect">
              <a:avLst/>
            </a:prstGeom>
            <a:noFill/>
          </p:spPr>
          <p:txBody>
            <a:bodyPr wrap="none" lIns="0" tIns="0" rIns="0" bIns="0" rtlCol="0">
              <a:spAutoFit/>
            </a:bodyPr>
            <a:lstStyle/>
            <a:p>
              <a:pPr marL="0" marR="0" lvl="0" indent="0" algn="ctr" defTabSz="914126" eaLnBrk="1" fontAlgn="auto" latinLnBrk="0" hangingPunct="1">
                <a:lnSpc>
                  <a:spcPct val="9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Arial"/>
                </a:rPr>
                <a:t>-1.3</a:t>
              </a:r>
            </a:p>
          </p:txBody>
        </p:sp>
        <p:sp>
          <p:nvSpPr>
            <p:cNvPr id="967" name="TextBox 468">
              <a:extLst>
                <a:ext uri="{FF2B5EF4-FFF2-40B4-BE49-F238E27FC236}">
                  <a16:creationId xmlns:a16="http://schemas.microsoft.com/office/drawing/2014/main" id="{28AEDA5A-C9E7-44F0-8995-CB03CBFF5E1D}"/>
                </a:ext>
              </a:extLst>
            </p:cNvPr>
            <p:cNvSpPr txBox="1"/>
            <p:nvPr/>
          </p:nvSpPr>
          <p:spPr>
            <a:xfrm>
              <a:off x="9443500" y="3662187"/>
              <a:ext cx="144270" cy="110800"/>
            </a:xfrm>
            <a:prstGeom prst="rect">
              <a:avLst/>
            </a:prstGeom>
            <a:noFill/>
          </p:spPr>
          <p:txBody>
            <a:bodyPr wrap="none" lIns="0" tIns="0" rIns="0" bIns="0" rtlCol="0">
              <a:spAutoFit/>
            </a:bodyPr>
            <a:lstStyle/>
            <a:p>
              <a:pPr marL="0" marR="0" lvl="0" indent="0" algn="ctr" defTabSz="914126" eaLnBrk="1" fontAlgn="auto" latinLnBrk="0" hangingPunct="1">
                <a:lnSpc>
                  <a:spcPct val="9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Arial"/>
                </a:rPr>
                <a:t>4.7</a:t>
              </a:r>
            </a:p>
          </p:txBody>
        </p:sp>
        <p:sp>
          <p:nvSpPr>
            <p:cNvPr id="968" name="TextBox 469">
              <a:extLst>
                <a:ext uri="{FF2B5EF4-FFF2-40B4-BE49-F238E27FC236}">
                  <a16:creationId xmlns:a16="http://schemas.microsoft.com/office/drawing/2014/main" id="{18359656-2D93-4D87-A7FA-B7CC494E0CE2}"/>
                </a:ext>
              </a:extLst>
            </p:cNvPr>
            <p:cNvSpPr txBox="1"/>
            <p:nvPr/>
          </p:nvSpPr>
          <p:spPr>
            <a:xfrm>
              <a:off x="9618292" y="3797968"/>
              <a:ext cx="144270" cy="110800"/>
            </a:xfrm>
            <a:prstGeom prst="rect">
              <a:avLst/>
            </a:prstGeom>
            <a:noFill/>
          </p:spPr>
          <p:txBody>
            <a:bodyPr wrap="none" lIns="0" tIns="0" rIns="0" bIns="0" rtlCol="0">
              <a:spAutoFit/>
            </a:bodyPr>
            <a:lstStyle/>
            <a:p>
              <a:pPr marL="0" marR="0" lvl="0" indent="0" algn="ctr" defTabSz="914126" eaLnBrk="1" fontAlgn="auto" latinLnBrk="0" hangingPunct="1">
                <a:lnSpc>
                  <a:spcPct val="9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Arial"/>
                </a:rPr>
                <a:t>0.2</a:t>
              </a:r>
            </a:p>
          </p:txBody>
        </p:sp>
        <p:sp>
          <p:nvSpPr>
            <p:cNvPr id="969" name="TextBox 470">
              <a:extLst>
                <a:ext uri="{FF2B5EF4-FFF2-40B4-BE49-F238E27FC236}">
                  <a16:creationId xmlns:a16="http://schemas.microsoft.com/office/drawing/2014/main" id="{C9F73E38-DF7F-4AB6-BDFD-6796A8808DA9}"/>
                </a:ext>
              </a:extLst>
            </p:cNvPr>
            <p:cNvSpPr txBox="1"/>
            <p:nvPr/>
          </p:nvSpPr>
          <p:spPr>
            <a:xfrm>
              <a:off x="10263748" y="4403911"/>
              <a:ext cx="235642" cy="110800"/>
            </a:xfrm>
            <a:prstGeom prst="rect">
              <a:avLst/>
            </a:prstGeom>
            <a:noFill/>
          </p:spPr>
          <p:txBody>
            <a:bodyPr wrap="none" lIns="0" tIns="0" rIns="0" bIns="0" rtlCol="0">
              <a:spAutoFit/>
            </a:bodyPr>
            <a:lstStyle/>
            <a:p>
              <a:pPr marL="0" marR="0" lvl="0" indent="0" algn="ctr" defTabSz="914126" eaLnBrk="1" fontAlgn="auto" latinLnBrk="0" hangingPunct="1">
                <a:lnSpc>
                  <a:spcPct val="9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Arial"/>
                </a:rPr>
                <a:t>-12.3</a:t>
              </a:r>
            </a:p>
          </p:txBody>
        </p:sp>
        <p:sp>
          <p:nvSpPr>
            <p:cNvPr id="970" name="TextBox 471">
              <a:extLst>
                <a:ext uri="{FF2B5EF4-FFF2-40B4-BE49-F238E27FC236}">
                  <a16:creationId xmlns:a16="http://schemas.microsoft.com/office/drawing/2014/main" id="{9329D633-D050-41B1-98A8-561E5284C497}"/>
                </a:ext>
              </a:extLst>
            </p:cNvPr>
            <p:cNvSpPr txBox="1"/>
            <p:nvPr/>
          </p:nvSpPr>
          <p:spPr>
            <a:xfrm>
              <a:off x="10657663" y="4195406"/>
              <a:ext cx="177934" cy="110800"/>
            </a:xfrm>
            <a:prstGeom prst="rect">
              <a:avLst/>
            </a:prstGeom>
            <a:noFill/>
          </p:spPr>
          <p:txBody>
            <a:bodyPr wrap="none" lIns="0" tIns="0" rIns="0" bIns="0" rtlCol="0">
              <a:spAutoFit/>
            </a:bodyPr>
            <a:lstStyle/>
            <a:p>
              <a:pPr marL="0" marR="0" lvl="0" indent="0" algn="ctr" defTabSz="914126" eaLnBrk="1" fontAlgn="auto" latinLnBrk="0" hangingPunct="1">
                <a:lnSpc>
                  <a:spcPct val="9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Arial"/>
                </a:rPr>
                <a:t>-0.7</a:t>
              </a:r>
            </a:p>
          </p:txBody>
        </p:sp>
        <p:sp>
          <p:nvSpPr>
            <p:cNvPr id="971" name="TextBox 472">
              <a:extLst>
                <a:ext uri="{FF2B5EF4-FFF2-40B4-BE49-F238E27FC236}">
                  <a16:creationId xmlns:a16="http://schemas.microsoft.com/office/drawing/2014/main" id="{E7C3F2A2-542C-4F0E-B454-6FDD93B18EDC}"/>
                </a:ext>
              </a:extLst>
            </p:cNvPr>
            <p:cNvSpPr txBox="1"/>
            <p:nvPr/>
          </p:nvSpPr>
          <p:spPr>
            <a:xfrm>
              <a:off x="10485368" y="3700800"/>
              <a:ext cx="144270" cy="110800"/>
            </a:xfrm>
            <a:prstGeom prst="rect">
              <a:avLst/>
            </a:prstGeom>
            <a:noFill/>
          </p:spPr>
          <p:txBody>
            <a:bodyPr wrap="none" lIns="0" tIns="0" rIns="0" bIns="0" rtlCol="0">
              <a:spAutoFit/>
            </a:bodyPr>
            <a:lstStyle/>
            <a:p>
              <a:pPr marL="0" marR="0" lvl="0" indent="0" algn="ctr" defTabSz="914126" eaLnBrk="1" fontAlgn="auto" latinLnBrk="0" hangingPunct="1">
                <a:lnSpc>
                  <a:spcPct val="9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Arial"/>
                </a:rPr>
                <a:t>3.9</a:t>
              </a:r>
            </a:p>
          </p:txBody>
        </p:sp>
        <p:sp>
          <p:nvSpPr>
            <p:cNvPr id="972" name="Right Bracket 473">
              <a:extLst>
                <a:ext uri="{FF2B5EF4-FFF2-40B4-BE49-F238E27FC236}">
                  <a16:creationId xmlns:a16="http://schemas.microsoft.com/office/drawing/2014/main" id="{6285DC25-C095-454E-9281-7C7BBE072B20}"/>
                </a:ext>
              </a:extLst>
            </p:cNvPr>
            <p:cNvSpPr/>
            <p:nvPr/>
          </p:nvSpPr>
          <p:spPr>
            <a:xfrm rot="16200000">
              <a:off x="8525866" y="3485304"/>
              <a:ext cx="74830" cy="247103"/>
            </a:xfrm>
            <a:prstGeom prst="rightBracket">
              <a:avLst/>
            </a:prstGeom>
            <a:noFill/>
            <a:ln w="9525" cap="sq" cmpd="sng" algn="ctr">
              <a:solidFill>
                <a:srgbClr val="868686"/>
              </a:solidFill>
              <a:prstDash val="solid"/>
              <a:miter lim="800000"/>
            </a:ln>
            <a:effectLst/>
          </p:spPr>
          <p:txBody>
            <a:bodyPr rtlCol="0" anchor="ctr"/>
            <a:lstStyle/>
            <a:p>
              <a:pPr marL="0" marR="0" lvl="0" indent="0" algn="ctr" defTabSz="914126"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dirty="0">
                <a:ln>
                  <a:noFill/>
                </a:ln>
                <a:solidFill>
                  <a:prstClr val="white"/>
                </a:solidFill>
                <a:effectLst/>
                <a:uLnTx/>
                <a:uFillTx/>
                <a:latin typeface="Arial"/>
                <a:ea typeface="+mn-ea"/>
                <a:cs typeface="+mn-cs"/>
              </a:endParaRPr>
            </a:p>
          </p:txBody>
        </p:sp>
        <p:sp>
          <p:nvSpPr>
            <p:cNvPr id="973" name="TextBox 474">
              <a:extLst>
                <a:ext uri="{FF2B5EF4-FFF2-40B4-BE49-F238E27FC236}">
                  <a16:creationId xmlns:a16="http://schemas.microsoft.com/office/drawing/2014/main" id="{337E21FA-8079-4556-8C4E-086E1AE452ED}"/>
                </a:ext>
              </a:extLst>
            </p:cNvPr>
            <p:cNvSpPr txBox="1"/>
            <p:nvPr/>
          </p:nvSpPr>
          <p:spPr>
            <a:xfrm>
              <a:off x="8364203" y="3320322"/>
              <a:ext cx="413576" cy="221599"/>
            </a:xfrm>
            <a:prstGeom prst="rect">
              <a:avLst/>
            </a:prstGeom>
            <a:noFill/>
          </p:spPr>
          <p:txBody>
            <a:bodyPr wrap="none" lIns="0" tIns="0" rIns="0" bIns="0" rtlCol="0">
              <a:spAutoFit/>
            </a:bodyPr>
            <a:lstStyle/>
            <a:p>
              <a:pPr marL="0" marR="0" lvl="0" indent="0" algn="ctr" defTabSz="914126" eaLnBrk="1" fontAlgn="auto" latinLnBrk="0" hangingPunct="1">
                <a:lnSpc>
                  <a:spcPct val="9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Arial"/>
                </a:rPr>
                <a:t>4.2</a:t>
              </a:r>
              <a:br>
                <a:rPr kumimoji="0" lang="en-US" sz="800" b="0" i="0" u="none" strike="noStrike" kern="0" cap="none" spc="0" normalizeH="0" baseline="0" noProof="0" dirty="0">
                  <a:ln>
                    <a:noFill/>
                  </a:ln>
                  <a:solidFill>
                    <a:prstClr val="black"/>
                  </a:solidFill>
                  <a:effectLst/>
                  <a:uLnTx/>
                  <a:uFillTx/>
                  <a:latin typeface="Arial"/>
                </a:rPr>
              </a:br>
              <a:r>
                <a:rPr kumimoji="0" lang="en-US" sz="800" b="0" i="0" u="none" strike="noStrike" kern="0" cap="none" spc="0" normalizeH="0" baseline="0" noProof="0" dirty="0">
                  <a:ln>
                    <a:noFill/>
                  </a:ln>
                  <a:solidFill>
                    <a:prstClr val="black"/>
                  </a:solidFill>
                  <a:effectLst/>
                  <a:uLnTx/>
                  <a:uFillTx/>
                  <a:latin typeface="Arial"/>
                </a:rPr>
                <a:t>(0.2, 8.3)</a:t>
              </a:r>
            </a:p>
          </p:txBody>
        </p:sp>
        <p:sp>
          <p:nvSpPr>
            <p:cNvPr id="974" name="Right Bracket 475">
              <a:extLst>
                <a:ext uri="{FF2B5EF4-FFF2-40B4-BE49-F238E27FC236}">
                  <a16:creationId xmlns:a16="http://schemas.microsoft.com/office/drawing/2014/main" id="{825E99CA-71B2-46E7-A2CA-109F6ACAF27F}"/>
                </a:ext>
              </a:extLst>
            </p:cNvPr>
            <p:cNvSpPr/>
            <p:nvPr/>
          </p:nvSpPr>
          <p:spPr>
            <a:xfrm rot="16200000">
              <a:off x="9073003" y="3485304"/>
              <a:ext cx="74830" cy="247103"/>
            </a:xfrm>
            <a:prstGeom prst="rightBracket">
              <a:avLst/>
            </a:prstGeom>
            <a:noFill/>
            <a:ln w="9525" cap="sq" cmpd="sng" algn="ctr">
              <a:solidFill>
                <a:srgbClr val="868686"/>
              </a:solidFill>
              <a:prstDash val="solid"/>
              <a:miter lim="800000"/>
            </a:ln>
            <a:effectLst/>
          </p:spPr>
          <p:txBody>
            <a:bodyPr rtlCol="0" anchor="ctr"/>
            <a:lstStyle/>
            <a:p>
              <a:pPr marL="0" marR="0" lvl="0" indent="0" algn="ctr" defTabSz="914126"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dirty="0">
                <a:ln>
                  <a:noFill/>
                </a:ln>
                <a:solidFill>
                  <a:prstClr val="white"/>
                </a:solidFill>
                <a:effectLst/>
                <a:uLnTx/>
                <a:uFillTx/>
                <a:latin typeface="Arial"/>
                <a:ea typeface="+mn-ea"/>
                <a:cs typeface="+mn-cs"/>
              </a:endParaRPr>
            </a:p>
          </p:txBody>
        </p:sp>
        <p:sp>
          <p:nvSpPr>
            <p:cNvPr id="975" name="TextBox 476">
              <a:extLst>
                <a:ext uri="{FF2B5EF4-FFF2-40B4-BE49-F238E27FC236}">
                  <a16:creationId xmlns:a16="http://schemas.microsoft.com/office/drawing/2014/main" id="{BD2EFC9B-DFDE-45C8-B075-82CAEECA05BA}"/>
                </a:ext>
              </a:extLst>
            </p:cNvPr>
            <p:cNvSpPr txBox="1"/>
            <p:nvPr/>
          </p:nvSpPr>
          <p:spPr>
            <a:xfrm>
              <a:off x="8833568" y="3320322"/>
              <a:ext cx="447238" cy="221599"/>
            </a:xfrm>
            <a:prstGeom prst="rect">
              <a:avLst/>
            </a:prstGeom>
            <a:noFill/>
          </p:spPr>
          <p:txBody>
            <a:bodyPr wrap="none" lIns="0" tIns="0" rIns="0" bIns="0" rtlCol="0">
              <a:spAutoFit/>
            </a:bodyPr>
            <a:lstStyle/>
            <a:p>
              <a:pPr marL="0" marR="0" lvl="0" indent="0" algn="ctr" defTabSz="914126" eaLnBrk="1" fontAlgn="auto" latinLnBrk="0" hangingPunct="1">
                <a:lnSpc>
                  <a:spcPct val="9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Arial"/>
                </a:rPr>
                <a:t>0.3</a:t>
              </a:r>
              <a:br>
                <a:rPr kumimoji="0" lang="en-US" sz="800" b="0" i="0" u="none" strike="noStrike" kern="0" cap="none" spc="0" normalizeH="0" baseline="0" noProof="0" dirty="0">
                  <a:ln>
                    <a:noFill/>
                  </a:ln>
                  <a:solidFill>
                    <a:prstClr val="black"/>
                  </a:solidFill>
                  <a:effectLst/>
                  <a:uLnTx/>
                  <a:uFillTx/>
                  <a:latin typeface="Arial"/>
                </a:rPr>
              </a:br>
              <a:r>
                <a:rPr kumimoji="0" lang="en-US" sz="800" b="0" i="0" u="none" strike="noStrike" kern="0" cap="none" spc="0" normalizeH="0" baseline="0" noProof="0" dirty="0">
                  <a:ln>
                    <a:noFill/>
                  </a:ln>
                  <a:solidFill>
                    <a:prstClr val="black"/>
                  </a:solidFill>
                  <a:effectLst/>
                  <a:uLnTx/>
                  <a:uFillTx/>
                  <a:latin typeface="Arial"/>
                </a:rPr>
                <a:t>(-4.8, 5.6)</a:t>
              </a:r>
            </a:p>
          </p:txBody>
        </p:sp>
        <p:sp>
          <p:nvSpPr>
            <p:cNvPr id="976" name="TextBox 477">
              <a:extLst>
                <a:ext uri="{FF2B5EF4-FFF2-40B4-BE49-F238E27FC236}">
                  <a16:creationId xmlns:a16="http://schemas.microsoft.com/office/drawing/2014/main" id="{65A48C1F-6794-44F8-88FC-34675B7908C7}"/>
                </a:ext>
              </a:extLst>
            </p:cNvPr>
            <p:cNvSpPr txBox="1"/>
            <p:nvPr/>
          </p:nvSpPr>
          <p:spPr>
            <a:xfrm>
              <a:off x="9120429" y="4210102"/>
              <a:ext cx="177934" cy="110800"/>
            </a:xfrm>
            <a:prstGeom prst="rect">
              <a:avLst/>
            </a:prstGeom>
            <a:noFill/>
          </p:spPr>
          <p:txBody>
            <a:bodyPr wrap="none" lIns="0" tIns="0" rIns="0" bIns="0" rtlCol="0">
              <a:spAutoFit/>
            </a:bodyPr>
            <a:lstStyle/>
            <a:p>
              <a:pPr marL="0" marR="0" lvl="0" indent="0" algn="ctr" defTabSz="914126" eaLnBrk="1" fontAlgn="auto" latinLnBrk="0" hangingPunct="1">
                <a:lnSpc>
                  <a:spcPct val="9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Arial"/>
                </a:rPr>
                <a:t>-1.6</a:t>
              </a:r>
            </a:p>
          </p:txBody>
        </p:sp>
        <p:sp>
          <p:nvSpPr>
            <p:cNvPr id="977" name="TextBox 478">
              <a:extLst>
                <a:ext uri="{FF2B5EF4-FFF2-40B4-BE49-F238E27FC236}">
                  <a16:creationId xmlns:a16="http://schemas.microsoft.com/office/drawing/2014/main" id="{D2BB9625-7754-4B90-8DB2-637CF938A57E}"/>
                </a:ext>
              </a:extLst>
            </p:cNvPr>
            <p:cNvSpPr txBox="1"/>
            <p:nvPr/>
          </p:nvSpPr>
          <p:spPr>
            <a:xfrm>
              <a:off x="9955243" y="4345986"/>
              <a:ext cx="177934" cy="110800"/>
            </a:xfrm>
            <a:prstGeom prst="rect">
              <a:avLst/>
            </a:prstGeom>
            <a:noFill/>
          </p:spPr>
          <p:txBody>
            <a:bodyPr wrap="none" lIns="0" tIns="0" rIns="0" bIns="0" rtlCol="0">
              <a:spAutoFit/>
            </a:bodyPr>
            <a:lstStyle/>
            <a:p>
              <a:pPr marL="0" marR="0" lvl="0" indent="0" algn="ctr" defTabSz="914126" eaLnBrk="1" fontAlgn="auto" latinLnBrk="0" hangingPunct="1">
                <a:lnSpc>
                  <a:spcPct val="9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Arial"/>
                </a:rPr>
                <a:t>-2.8</a:t>
              </a:r>
            </a:p>
          </p:txBody>
        </p:sp>
        <p:sp>
          <p:nvSpPr>
            <p:cNvPr id="978" name="Right Bracket 479">
              <a:extLst>
                <a:ext uri="{FF2B5EF4-FFF2-40B4-BE49-F238E27FC236}">
                  <a16:creationId xmlns:a16="http://schemas.microsoft.com/office/drawing/2014/main" id="{F03CC94E-D282-42FB-83BA-AC13B49C07FB}"/>
                </a:ext>
              </a:extLst>
            </p:cNvPr>
            <p:cNvSpPr/>
            <p:nvPr/>
          </p:nvSpPr>
          <p:spPr>
            <a:xfrm rot="16200000">
              <a:off x="9577727" y="3485304"/>
              <a:ext cx="74830" cy="247103"/>
            </a:xfrm>
            <a:prstGeom prst="rightBracket">
              <a:avLst/>
            </a:prstGeom>
            <a:noFill/>
            <a:ln w="9525" cap="sq" cmpd="sng" algn="ctr">
              <a:solidFill>
                <a:srgbClr val="868686"/>
              </a:solidFill>
              <a:prstDash val="solid"/>
              <a:miter lim="800000"/>
            </a:ln>
            <a:effectLst/>
          </p:spPr>
          <p:txBody>
            <a:bodyPr rtlCol="0" anchor="ctr"/>
            <a:lstStyle/>
            <a:p>
              <a:pPr marL="0" marR="0" lvl="0" indent="0" algn="ctr" defTabSz="914126"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dirty="0">
                <a:ln>
                  <a:noFill/>
                </a:ln>
                <a:solidFill>
                  <a:prstClr val="white"/>
                </a:solidFill>
                <a:effectLst/>
                <a:uLnTx/>
                <a:uFillTx/>
                <a:latin typeface="Arial"/>
                <a:ea typeface="+mn-ea"/>
                <a:cs typeface="+mn-cs"/>
              </a:endParaRPr>
            </a:p>
          </p:txBody>
        </p:sp>
        <p:sp>
          <p:nvSpPr>
            <p:cNvPr id="979" name="TextBox 480">
              <a:extLst>
                <a:ext uri="{FF2B5EF4-FFF2-40B4-BE49-F238E27FC236}">
                  <a16:creationId xmlns:a16="http://schemas.microsoft.com/office/drawing/2014/main" id="{71AA8B3F-5AB7-4449-816B-04577B999AAC}"/>
                </a:ext>
              </a:extLst>
            </p:cNvPr>
            <p:cNvSpPr txBox="1"/>
            <p:nvPr/>
          </p:nvSpPr>
          <p:spPr>
            <a:xfrm>
              <a:off x="9340402" y="3320322"/>
              <a:ext cx="504946" cy="221599"/>
            </a:xfrm>
            <a:prstGeom prst="rect">
              <a:avLst/>
            </a:prstGeom>
            <a:noFill/>
          </p:spPr>
          <p:txBody>
            <a:bodyPr wrap="none" lIns="0" tIns="0" rIns="0" bIns="0" rtlCol="0">
              <a:spAutoFit/>
            </a:bodyPr>
            <a:lstStyle/>
            <a:p>
              <a:pPr marL="0" marR="0" lvl="0" indent="0" algn="ctr" defTabSz="914126" eaLnBrk="1" fontAlgn="auto" latinLnBrk="0" hangingPunct="1">
                <a:lnSpc>
                  <a:spcPct val="9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Arial"/>
                </a:rPr>
                <a:t>4.5</a:t>
              </a:r>
              <a:br>
                <a:rPr kumimoji="0" lang="en-US" sz="800" b="0" i="0" u="none" strike="noStrike" kern="0" cap="none" spc="0" normalizeH="0" baseline="0" noProof="0" dirty="0">
                  <a:ln>
                    <a:noFill/>
                  </a:ln>
                  <a:solidFill>
                    <a:prstClr val="black"/>
                  </a:solidFill>
                  <a:effectLst/>
                  <a:uLnTx/>
                  <a:uFillTx/>
                  <a:latin typeface="Arial"/>
                </a:rPr>
              </a:br>
              <a:r>
                <a:rPr kumimoji="0" lang="en-US" sz="800" b="0" i="0" u="none" strike="noStrike" kern="0" cap="none" spc="0" normalizeH="0" baseline="0" noProof="0" dirty="0">
                  <a:ln>
                    <a:noFill/>
                  </a:ln>
                  <a:solidFill>
                    <a:prstClr val="black"/>
                  </a:solidFill>
                  <a:effectLst/>
                  <a:uLnTx/>
                  <a:uFillTx/>
                  <a:latin typeface="Arial"/>
                </a:rPr>
                <a:t>(-1.0, 10.3)</a:t>
              </a:r>
            </a:p>
          </p:txBody>
        </p:sp>
        <p:sp>
          <p:nvSpPr>
            <p:cNvPr id="980" name="Right Bracket 481">
              <a:extLst>
                <a:ext uri="{FF2B5EF4-FFF2-40B4-BE49-F238E27FC236}">
                  <a16:creationId xmlns:a16="http://schemas.microsoft.com/office/drawing/2014/main" id="{233C1593-FFB0-424A-B0BB-200EBE8CC840}"/>
                </a:ext>
              </a:extLst>
            </p:cNvPr>
            <p:cNvSpPr/>
            <p:nvPr/>
          </p:nvSpPr>
          <p:spPr>
            <a:xfrm rot="16200000">
              <a:off x="10116668" y="3485304"/>
              <a:ext cx="74830" cy="247103"/>
            </a:xfrm>
            <a:prstGeom prst="rightBracket">
              <a:avLst/>
            </a:prstGeom>
            <a:noFill/>
            <a:ln w="9525" cap="sq" cmpd="sng" algn="ctr">
              <a:solidFill>
                <a:srgbClr val="868686"/>
              </a:solidFill>
              <a:prstDash val="solid"/>
              <a:miter lim="800000"/>
            </a:ln>
            <a:effectLst/>
          </p:spPr>
          <p:txBody>
            <a:bodyPr rtlCol="0" anchor="ctr"/>
            <a:lstStyle/>
            <a:p>
              <a:pPr marL="0" marR="0" lvl="0" indent="0" algn="ctr" defTabSz="914126"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dirty="0">
                <a:ln>
                  <a:noFill/>
                </a:ln>
                <a:solidFill>
                  <a:prstClr val="white"/>
                </a:solidFill>
                <a:effectLst/>
                <a:uLnTx/>
                <a:uFillTx/>
                <a:latin typeface="Arial"/>
                <a:ea typeface="+mn-ea"/>
                <a:cs typeface="+mn-cs"/>
              </a:endParaRPr>
            </a:p>
          </p:txBody>
        </p:sp>
        <p:sp>
          <p:nvSpPr>
            <p:cNvPr id="981" name="TextBox 482">
              <a:extLst>
                <a:ext uri="{FF2B5EF4-FFF2-40B4-BE49-F238E27FC236}">
                  <a16:creationId xmlns:a16="http://schemas.microsoft.com/office/drawing/2014/main" id="{629F23A4-8EC6-437E-A6E3-AFDF233D7079}"/>
                </a:ext>
              </a:extLst>
            </p:cNvPr>
            <p:cNvSpPr txBox="1"/>
            <p:nvPr/>
          </p:nvSpPr>
          <p:spPr>
            <a:xfrm>
              <a:off x="9907163" y="3320322"/>
              <a:ext cx="504946" cy="221599"/>
            </a:xfrm>
            <a:prstGeom prst="rect">
              <a:avLst/>
            </a:prstGeom>
            <a:noFill/>
          </p:spPr>
          <p:txBody>
            <a:bodyPr wrap="none" lIns="0" tIns="0" rIns="0" bIns="0" rtlCol="0">
              <a:spAutoFit/>
            </a:bodyPr>
            <a:lstStyle/>
            <a:p>
              <a:pPr marL="0" marR="0" lvl="0" indent="0" algn="ctr" defTabSz="914126" eaLnBrk="1" fontAlgn="auto" latinLnBrk="0" hangingPunct="1">
                <a:lnSpc>
                  <a:spcPct val="9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Arial"/>
                </a:rPr>
                <a:t>10.8</a:t>
              </a:r>
              <a:br>
                <a:rPr kumimoji="0" lang="en-US" sz="800" b="0" i="0" u="none" strike="noStrike" kern="0" cap="none" spc="0" normalizeH="0" baseline="0" noProof="0" dirty="0">
                  <a:ln>
                    <a:noFill/>
                  </a:ln>
                  <a:solidFill>
                    <a:prstClr val="black"/>
                  </a:solidFill>
                  <a:effectLst/>
                  <a:uLnTx/>
                  <a:uFillTx/>
                  <a:latin typeface="Arial"/>
                </a:rPr>
              </a:br>
              <a:r>
                <a:rPr kumimoji="0" lang="en-US" sz="800" b="0" i="0" u="none" strike="noStrike" kern="0" cap="none" spc="0" normalizeH="0" baseline="0" noProof="0" dirty="0">
                  <a:ln>
                    <a:noFill/>
                  </a:ln>
                  <a:solidFill>
                    <a:prstClr val="black"/>
                  </a:solidFill>
                  <a:effectLst/>
                  <a:uLnTx/>
                  <a:uFillTx/>
                  <a:latin typeface="Arial"/>
                </a:rPr>
                <a:t>(-1.0, 24.0)</a:t>
              </a:r>
            </a:p>
          </p:txBody>
        </p:sp>
        <p:sp>
          <p:nvSpPr>
            <p:cNvPr id="982" name="Right Bracket 483">
              <a:extLst>
                <a:ext uri="{FF2B5EF4-FFF2-40B4-BE49-F238E27FC236}">
                  <a16:creationId xmlns:a16="http://schemas.microsoft.com/office/drawing/2014/main" id="{46583D40-93C5-4F4D-9D38-99F401A308EC}"/>
                </a:ext>
              </a:extLst>
            </p:cNvPr>
            <p:cNvSpPr/>
            <p:nvPr/>
          </p:nvSpPr>
          <p:spPr>
            <a:xfrm rot="16200000">
              <a:off x="10681270" y="3485304"/>
              <a:ext cx="74830" cy="247103"/>
            </a:xfrm>
            <a:prstGeom prst="rightBracket">
              <a:avLst/>
            </a:prstGeom>
            <a:noFill/>
            <a:ln w="9525" cap="sq" cmpd="sng" algn="ctr">
              <a:solidFill>
                <a:srgbClr val="868686"/>
              </a:solidFill>
              <a:prstDash val="solid"/>
              <a:miter lim="800000"/>
            </a:ln>
            <a:effectLst/>
          </p:spPr>
          <p:txBody>
            <a:bodyPr rtlCol="0" anchor="ctr"/>
            <a:lstStyle/>
            <a:p>
              <a:pPr marL="0" marR="0" lvl="0" indent="0" algn="ctr" defTabSz="914126"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dirty="0">
                <a:ln>
                  <a:noFill/>
                </a:ln>
                <a:solidFill>
                  <a:prstClr val="white"/>
                </a:solidFill>
                <a:effectLst/>
                <a:uLnTx/>
                <a:uFillTx/>
                <a:latin typeface="Arial"/>
                <a:ea typeface="+mn-ea"/>
                <a:cs typeface="+mn-cs"/>
              </a:endParaRPr>
            </a:p>
          </p:txBody>
        </p:sp>
        <p:sp>
          <p:nvSpPr>
            <p:cNvPr id="983" name="TextBox 484">
              <a:extLst>
                <a:ext uri="{FF2B5EF4-FFF2-40B4-BE49-F238E27FC236}">
                  <a16:creationId xmlns:a16="http://schemas.microsoft.com/office/drawing/2014/main" id="{DF89D0A6-C0D2-491D-ABE5-0B5A0C16B687}"/>
                </a:ext>
              </a:extLst>
            </p:cNvPr>
            <p:cNvSpPr txBox="1"/>
            <p:nvPr/>
          </p:nvSpPr>
          <p:spPr>
            <a:xfrm>
              <a:off x="10473929" y="3320322"/>
              <a:ext cx="504946" cy="221599"/>
            </a:xfrm>
            <a:prstGeom prst="rect">
              <a:avLst/>
            </a:prstGeom>
            <a:noFill/>
          </p:spPr>
          <p:txBody>
            <a:bodyPr wrap="none" lIns="0" tIns="0" rIns="0" bIns="0" rtlCol="0">
              <a:spAutoFit/>
            </a:bodyPr>
            <a:lstStyle/>
            <a:p>
              <a:pPr marL="0" marR="0" lvl="0" indent="0" algn="ctr" defTabSz="914126" eaLnBrk="1" fontAlgn="auto" latinLnBrk="0" hangingPunct="1">
                <a:lnSpc>
                  <a:spcPct val="9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Arial"/>
                </a:rPr>
                <a:t>4.7</a:t>
              </a:r>
              <a:br>
                <a:rPr kumimoji="0" lang="en-US" sz="800" b="0" i="0" u="none" strike="noStrike" kern="0" cap="none" spc="0" normalizeH="0" baseline="0" noProof="0" dirty="0">
                  <a:ln>
                    <a:noFill/>
                  </a:ln>
                  <a:solidFill>
                    <a:prstClr val="black"/>
                  </a:solidFill>
                  <a:effectLst/>
                  <a:uLnTx/>
                  <a:uFillTx/>
                  <a:latin typeface="Arial"/>
                </a:rPr>
              </a:br>
              <a:r>
                <a:rPr kumimoji="0" lang="en-US" sz="800" b="0" i="0" u="none" strike="noStrike" kern="0" cap="none" spc="0" normalizeH="0" baseline="0" noProof="0" dirty="0">
                  <a:ln>
                    <a:noFill/>
                  </a:ln>
                  <a:solidFill>
                    <a:prstClr val="black"/>
                  </a:solidFill>
                  <a:effectLst/>
                  <a:uLnTx/>
                  <a:uFillTx/>
                  <a:latin typeface="Arial"/>
                </a:rPr>
                <a:t>(-0.7, 10.3)</a:t>
              </a:r>
            </a:p>
          </p:txBody>
        </p:sp>
        <p:sp>
          <p:nvSpPr>
            <p:cNvPr id="984" name="Rectangle 75">
              <a:extLst>
                <a:ext uri="{FF2B5EF4-FFF2-40B4-BE49-F238E27FC236}">
                  <a16:creationId xmlns:a16="http://schemas.microsoft.com/office/drawing/2014/main" id="{896B6D2F-C138-4CE0-9AF1-D7B7B82A314C}"/>
                </a:ext>
              </a:extLst>
            </p:cNvPr>
            <p:cNvSpPr>
              <a:spLocks noChangeArrowheads="1"/>
            </p:cNvSpPr>
            <p:nvPr/>
          </p:nvSpPr>
          <p:spPr bwMode="auto">
            <a:xfrm>
              <a:off x="8378041" y="3987379"/>
              <a:ext cx="180099" cy="51114"/>
            </a:xfrm>
            <a:prstGeom prst="rect">
              <a:avLst/>
            </a:prstGeom>
            <a:solidFill>
              <a:srgbClr val="E2E2E2">
                <a:lumMod val="75000"/>
              </a:srgbClr>
            </a:solidFill>
            <a:ln>
              <a:noFill/>
            </a:ln>
          </p:spPr>
          <p:txBody>
            <a:bodyPr vert="horz" wrap="square" lIns="91416" tIns="45708" rIns="91416" bIns="45708" numCol="1" anchor="t" anchorCtr="0" compatLnSpc="1">
              <a:prstTxWarp prst="textNoShape">
                <a:avLst/>
              </a:prstTxWarp>
            </a:bodyPr>
            <a:lstStyle/>
            <a:p>
              <a:pPr marL="0" marR="0" lvl="0" indent="0" defTabSz="914126"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dirty="0">
                <a:ln>
                  <a:noFill/>
                </a:ln>
                <a:solidFill>
                  <a:prstClr val="black"/>
                </a:solidFill>
                <a:effectLst/>
                <a:uLnTx/>
                <a:uFillTx/>
                <a:latin typeface="Arial"/>
              </a:endParaRPr>
            </a:p>
          </p:txBody>
        </p:sp>
        <p:sp>
          <p:nvSpPr>
            <p:cNvPr id="985" name="Freeform 76">
              <a:extLst>
                <a:ext uri="{FF2B5EF4-FFF2-40B4-BE49-F238E27FC236}">
                  <a16:creationId xmlns:a16="http://schemas.microsoft.com/office/drawing/2014/main" id="{81797061-AE87-4A4A-BB0E-F6A15328A8D0}"/>
                </a:ext>
              </a:extLst>
            </p:cNvPr>
            <p:cNvSpPr>
              <a:spLocks/>
            </p:cNvSpPr>
            <p:nvPr/>
          </p:nvSpPr>
          <p:spPr bwMode="auto">
            <a:xfrm>
              <a:off x="8448713" y="3913031"/>
              <a:ext cx="36475" cy="0"/>
            </a:xfrm>
            <a:custGeom>
              <a:avLst/>
              <a:gdLst>
                <a:gd name="T0" fmla="*/ 0 w 16"/>
                <a:gd name="T1" fmla="*/ 16 w 16"/>
                <a:gd name="T2" fmla="*/ 0 w 16"/>
              </a:gdLst>
              <a:ahLst/>
              <a:cxnLst>
                <a:cxn ang="0">
                  <a:pos x="T0" y="0"/>
                </a:cxn>
                <a:cxn ang="0">
                  <a:pos x="T1" y="0"/>
                </a:cxn>
                <a:cxn ang="0">
                  <a:pos x="T2" y="0"/>
                </a:cxn>
              </a:cxnLst>
              <a:rect l="0" t="0" r="r" b="b"/>
              <a:pathLst>
                <a:path w="16">
                  <a:moveTo>
                    <a:pt x="0" y="0"/>
                  </a:moveTo>
                  <a:lnTo>
                    <a:pt x="16"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defTabSz="914126"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dirty="0">
                <a:ln>
                  <a:noFill/>
                </a:ln>
                <a:solidFill>
                  <a:prstClr val="black"/>
                </a:solidFill>
                <a:effectLst/>
                <a:uLnTx/>
                <a:uFillTx/>
                <a:latin typeface="Arial"/>
              </a:endParaRPr>
            </a:p>
          </p:txBody>
        </p:sp>
        <p:sp>
          <p:nvSpPr>
            <p:cNvPr id="986" name="Line 77">
              <a:extLst>
                <a:ext uri="{FF2B5EF4-FFF2-40B4-BE49-F238E27FC236}">
                  <a16:creationId xmlns:a16="http://schemas.microsoft.com/office/drawing/2014/main" id="{6CE2BADB-42ED-4A3F-BF7B-EAB3EC5394FC}"/>
                </a:ext>
              </a:extLst>
            </p:cNvPr>
            <p:cNvSpPr>
              <a:spLocks noChangeShapeType="1"/>
            </p:cNvSpPr>
            <p:nvPr/>
          </p:nvSpPr>
          <p:spPr bwMode="auto">
            <a:xfrm>
              <a:off x="8448713" y="3913031"/>
              <a:ext cx="36475" cy="0"/>
            </a:xfrm>
            <a:prstGeom prst="line">
              <a:avLst/>
            </a:prstGeom>
            <a:noFill/>
            <a:ln w="12700" cap="sq">
              <a:solidFill>
                <a:sysClr val="windowText" lastClr="000000"/>
              </a:solidFill>
              <a:prstDash val="solid"/>
              <a:bevel/>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marL="0" marR="0" lvl="0" indent="0" defTabSz="914126"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dirty="0">
                <a:ln>
                  <a:noFill/>
                </a:ln>
                <a:solidFill>
                  <a:prstClr val="black"/>
                </a:solidFill>
                <a:effectLst/>
                <a:uLnTx/>
                <a:uFillTx/>
                <a:latin typeface="Arial"/>
              </a:endParaRPr>
            </a:p>
          </p:txBody>
        </p:sp>
        <p:sp>
          <p:nvSpPr>
            <p:cNvPr id="987" name="Freeform 78">
              <a:extLst>
                <a:ext uri="{FF2B5EF4-FFF2-40B4-BE49-F238E27FC236}">
                  <a16:creationId xmlns:a16="http://schemas.microsoft.com/office/drawing/2014/main" id="{926E2183-437E-4366-A0C2-E8FB4CE99264}"/>
                </a:ext>
              </a:extLst>
            </p:cNvPr>
            <p:cNvSpPr>
              <a:spLocks/>
            </p:cNvSpPr>
            <p:nvPr/>
          </p:nvSpPr>
          <p:spPr bwMode="auto">
            <a:xfrm>
              <a:off x="8448713" y="4094254"/>
              <a:ext cx="36475" cy="0"/>
            </a:xfrm>
            <a:custGeom>
              <a:avLst/>
              <a:gdLst>
                <a:gd name="T0" fmla="*/ 0 w 16"/>
                <a:gd name="T1" fmla="*/ 16 w 16"/>
                <a:gd name="T2" fmla="*/ 0 w 16"/>
              </a:gdLst>
              <a:ahLst/>
              <a:cxnLst>
                <a:cxn ang="0">
                  <a:pos x="T0" y="0"/>
                </a:cxn>
                <a:cxn ang="0">
                  <a:pos x="T1" y="0"/>
                </a:cxn>
                <a:cxn ang="0">
                  <a:pos x="T2" y="0"/>
                </a:cxn>
              </a:cxnLst>
              <a:rect l="0" t="0" r="r" b="b"/>
              <a:pathLst>
                <a:path w="16">
                  <a:moveTo>
                    <a:pt x="0" y="0"/>
                  </a:moveTo>
                  <a:lnTo>
                    <a:pt x="16"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defTabSz="914126"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dirty="0">
                <a:ln>
                  <a:noFill/>
                </a:ln>
                <a:solidFill>
                  <a:prstClr val="black"/>
                </a:solidFill>
                <a:effectLst/>
                <a:uLnTx/>
                <a:uFillTx/>
                <a:latin typeface="Arial"/>
              </a:endParaRPr>
            </a:p>
          </p:txBody>
        </p:sp>
        <p:sp>
          <p:nvSpPr>
            <p:cNvPr id="988" name="Line 79">
              <a:extLst>
                <a:ext uri="{FF2B5EF4-FFF2-40B4-BE49-F238E27FC236}">
                  <a16:creationId xmlns:a16="http://schemas.microsoft.com/office/drawing/2014/main" id="{86B27B0C-9BF5-4D37-8F98-B243C3451905}"/>
                </a:ext>
              </a:extLst>
            </p:cNvPr>
            <p:cNvSpPr>
              <a:spLocks noChangeShapeType="1"/>
            </p:cNvSpPr>
            <p:nvPr/>
          </p:nvSpPr>
          <p:spPr bwMode="auto">
            <a:xfrm>
              <a:off x="8448713" y="4094254"/>
              <a:ext cx="36475" cy="0"/>
            </a:xfrm>
            <a:prstGeom prst="line">
              <a:avLst/>
            </a:prstGeom>
            <a:noFill/>
            <a:ln w="12700" cap="sq">
              <a:solidFill>
                <a:sysClr val="windowText" lastClr="000000"/>
              </a:solidFill>
              <a:prstDash val="solid"/>
              <a:bevel/>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marL="0" marR="0" lvl="0" indent="0" defTabSz="914126"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dirty="0">
                <a:ln>
                  <a:noFill/>
                </a:ln>
                <a:solidFill>
                  <a:prstClr val="black"/>
                </a:solidFill>
                <a:effectLst/>
                <a:uLnTx/>
                <a:uFillTx/>
                <a:latin typeface="Arial"/>
              </a:endParaRPr>
            </a:p>
          </p:txBody>
        </p:sp>
        <p:sp>
          <p:nvSpPr>
            <p:cNvPr id="989" name="Freeform 80">
              <a:extLst>
                <a:ext uri="{FF2B5EF4-FFF2-40B4-BE49-F238E27FC236}">
                  <a16:creationId xmlns:a16="http://schemas.microsoft.com/office/drawing/2014/main" id="{6A41F9DA-B27D-4DC4-BF96-426BE6A7035A}"/>
                </a:ext>
              </a:extLst>
            </p:cNvPr>
            <p:cNvSpPr>
              <a:spLocks/>
            </p:cNvSpPr>
            <p:nvPr/>
          </p:nvSpPr>
          <p:spPr bwMode="auto">
            <a:xfrm>
              <a:off x="8466952" y="3913031"/>
              <a:ext cx="0" cy="181222"/>
            </a:xfrm>
            <a:custGeom>
              <a:avLst/>
              <a:gdLst>
                <a:gd name="T0" fmla="*/ 0 h 78"/>
                <a:gd name="T1" fmla="*/ 78 h 78"/>
                <a:gd name="T2" fmla="*/ 0 h 78"/>
              </a:gdLst>
              <a:ahLst/>
              <a:cxnLst>
                <a:cxn ang="0">
                  <a:pos x="0" y="T0"/>
                </a:cxn>
                <a:cxn ang="0">
                  <a:pos x="0" y="T1"/>
                </a:cxn>
                <a:cxn ang="0">
                  <a:pos x="0" y="T2"/>
                </a:cxn>
              </a:cxnLst>
              <a:rect l="0" t="0" r="r" b="b"/>
              <a:pathLst>
                <a:path h="78">
                  <a:moveTo>
                    <a:pt x="0" y="0"/>
                  </a:moveTo>
                  <a:lnTo>
                    <a:pt x="0" y="7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defTabSz="914126"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dirty="0">
                <a:ln>
                  <a:noFill/>
                </a:ln>
                <a:solidFill>
                  <a:prstClr val="black"/>
                </a:solidFill>
                <a:effectLst/>
                <a:uLnTx/>
                <a:uFillTx/>
                <a:latin typeface="Arial"/>
              </a:endParaRPr>
            </a:p>
          </p:txBody>
        </p:sp>
        <p:sp>
          <p:nvSpPr>
            <p:cNvPr id="990" name="Line 81">
              <a:extLst>
                <a:ext uri="{FF2B5EF4-FFF2-40B4-BE49-F238E27FC236}">
                  <a16:creationId xmlns:a16="http://schemas.microsoft.com/office/drawing/2014/main" id="{39530AA9-A849-4605-85B8-F9779D116457}"/>
                </a:ext>
              </a:extLst>
            </p:cNvPr>
            <p:cNvSpPr>
              <a:spLocks noChangeShapeType="1"/>
            </p:cNvSpPr>
            <p:nvPr/>
          </p:nvSpPr>
          <p:spPr bwMode="auto">
            <a:xfrm>
              <a:off x="8466952" y="3913031"/>
              <a:ext cx="0" cy="181222"/>
            </a:xfrm>
            <a:prstGeom prst="line">
              <a:avLst/>
            </a:prstGeom>
            <a:noFill/>
            <a:ln w="12700" cap="sq">
              <a:solidFill>
                <a:sysClr val="windowText" lastClr="000000"/>
              </a:solidFill>
              <a:prstDash val="solid"/>
              <a:bevel/>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marL="0" marR="0" lvl="0" indent="0" defTabSz="914126"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dirty="0">
                <a:ln>
                  <a:noFill/>
                </a:ln>
                <a:solidFill>
                  <a:prstClr val="black"/>
                </a:solidFill>
                <a:effectLst/>
                <a:uLnTx/>
                <a:uFillTx/>
                <a:latin typeface="Arial"/>
              </a:endParaRPr>
            </a:p>
          </p:txBody>
        </p:sp>
        <p:sp>
          <p:nvSpPr>
            <p:cNvPr id="991" name="Rectangle 82">
              <a:extLst>
                <a:ext uri="{FF2B5EF4-FFF2-40B4-BE49-F238E27FC236}">
                  <a16:creationId xmlns:a16="http://schemas.microsoft.com/office/drawing/2014/main" id="{2F0F036F-50E3-4A35-8A4A-4FBAFA7B6C9B}"/>
                </a:ext>
              </a:extLst>
            </p:cNvPr>
            <p:cNvSpPr>
              <a:spLocks noChangeArrowheads="1"/>
            </p:cNvSpPr>
            <p:nvPr/>
          </p:nvSpPr>
          <p:spPr bwMode="auto">
            <a:xfrm>
              <a:off x="8558141" y="4043141"/>
              <a:ext cx="182379" cy="69701"/>
            </a:xfrm>
            <a:prstGeom prst="rect">
              <a:avLst/>
            </a:prstGeom>
            <a:solidFill>
              <a:srgbClr val="CC0000">
                <a:lumMod val="40000"/>
                <a:lumOff val="60000"/>
              </a:srgbClr>
            </a:solidFill>
            <a:ln>
              <a:noFill/>
            </a:ln>
          </p:spPr>
          <p:txBody>
            <a:bodyPr vert="horz" wrap="square" lIns="91416" tIns="45708" rIns="91416" bIns="45708" numCol="1" anchor="t" anchorCtr="0" compatLnSpc="1">
              <a:prstTxWarp prst="textNoShape">
                <a:avLst/>
              </a:prstTxWarp>
            </a:bodyPr>
            <a:lstStyle/>
            <a:p>
              <a:pPr marL="0" marR="0" lvl="0" indent="0" defTabSz="914126"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dirty="0">
                <a:ln>
                  <a:noFill/>
                </a:ln>
                <a:solidFill>
                  <a:prstClr val="black"/>
                </a:solidFill>
                <a:effectLst/>
                <a:uLnTx/>
                <a:uFillTx/>
                <a:latin typeface="Arial"/>
              </a:endParaRPr>
            </a:p>
          </p:txBody>
        </p:sp>
        <p:sp>
          <p:nvSpPr>
            <p:cNvPr id="992" name="Freeform 83">
              <a:extLst>
                <a:ext uri="{FF2B5EF4-FFF2-40B4-BE49-F238E27FC236}">
                  <a16:creationId xmlns:a16="http://schemas.microsoft.com/office/drawing/2014/main" id="{946501A2-EA23-416A-8EA6-1D5DFED5CD3E}"/>
                </a:ext>
              </a:extLst>
            </p:cNvPr>
            <p:cNvSpPr>
              <a:spLocks/>
            </p:cNvSpPr>
            <p:nvPr/>
          </p:nvSpPr>
          <p:spPr bwMode="auto">
            <a:xfrm>
              <a:off x="8635652" y="4033846"/>
              <a:ext cx="36475" cy="0"/>
            </a:xfrm>
            <a:custGeom>
              <a:avLst/>
              <a:gdLst>
                <a:gd name="T0" fmla="*/ 0 w 16"/>
                <a:gd name="T1" fmla="*/ 16 w 16"/>
                <a:gd name="T2" fmla="*/ 0 w 16"/>
              </a:gdLst>
              <a:ahLst/>
              <a:cxnLst>
                <a:cxn ang="0">
                  <a:pos x="T0" y="0"/>
                </a:cxn>
                <a:cxn ang="0">
                  <a:pos x="T1" y="0"/>
                </a:cxn>
                <a:cxn ang="0">
                  <a:pos x="T2" y="0"/>
                </a:cxn>
              </a:cxnLst>
              <a:rect l="0" t="0" r="r" b="b"/>
              <a:pathLst>
                <a:path w="16">
                  <a:moveTo>
                    <a:pt x="0" y="0"/>
                  </a:moveTo>
                  <a:lnTo>
                    <a:pt x="16"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defTabSz="914126"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dirty="0">
                <a:ln>
                  <a:noFill/>
                </a:ln>
                <a:solidFill>
                  <a:prstClr val="black"/>
                </a:solidFill>
                <a:effectLst/>
                <a:uLnTx/>
                <a:uFillTx/>
                <a:latin typeface="Arial"/>
              </a:endParaRPr>
            </a:p>
          </p:txBody>
        </p:sp>
        <p:sp>
          <p:nvSpPr>
            <p:cNvPr id="993" name="Line 84">
              <a:extLst>
                <a:ext uri="{FF2B5EF4-FFF2-40B4-BE49-F238E27FC236}">
                  <a16:creationId xmlns:a16="http://schemas.microsoft.com/office/drawing/2014/main" id="{23BC035F-5273-4CE4-8733-E00113D84FA2}"/>
                </a:ext>
              </a:extLst>
            </p:cNvPr>
            <p:cNvSpPr>
              <a:spLocks noChangeShapeType="1"/>
            </p:cNvSpPr>
            <p:nvPr/>
          </p:nvSpPr>
          <p:spPr bwMode="auto">
            <a:xfrm>
              <a:off x="8635652" y="4033846"/>
              <a:ext cx="36475" cy="0"/>
            </a:xfrm>
            <a:prstGeom prst="line">
              <a:avLst/>
            </a:prstGeom>
            <a:noFill/>
            <a:ln w="12700" cap="sq">
              <a:solidFill>
                <a:sysClr val="windowText" lastClr="000000"/>
              </a:solidFill>
              <a:prstDash val="solid"/>
              <a:bevel/>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marL="0" marR="0" lvl="0" indent="0" defTabSz="914126"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dirty="0">
                <a:ln>
                  <a:noFill/>
                </a:ln>
                <a:solidFill>
                  <a:prstClr val="black"/>
                </a:solidFill>
                <a:effectLst/>
                <a:uLnTx/>
                <a:uFillTx/>
                <a:latin typeface="Arial"/>
              </a:endParaRPr>
            </a:p>
          </p:txBody>
        </p:sp>
        <p:sp>
          <p:nvSpPr>
            <p:cNvPr id="994" name="Freeform 85">
              <a:extLst>
                <a:ext uri="{FF2B5EF4-FFF2-40B4-BE49-F238E27FC236}">
                  <a16:creationId xmlns:a16="http://schemas.microsoft.com/office/drawing/2014/main" id="{E84EFB41-212D-40CA-AC57-FF946BC3DAF2}"/>
                </a:ext>
              </a:extLst>
            </p:cNvPr>
            <p:cNvSpPr>
              <a:spLocks/>
            </p:cNvSpPr>
            <p:nvPr/>
          </p:nvSpPr>
          <p:spPr bwMode="auto">
            <a:xfrm>
              <a:off x="8635652" y="4187189"/>
              <a:ext cx="36475" cy="0"/>
            </a:xfrm>
            <a:custGeom>
              <a:avLst/>
              <a:gdLst>
                <a:gd name="T0" fmla="*/ 0 w 16"/>
                <a:gd name="T1" fmla="*/ 16 w 16"/>
                <a:gd name="T2" fmla="*/ 0 w 16"/>
              </a:gdLst>
              <a:ahLst/>
              <a:cxnLst>
                <a:cxn ang="0">
                  <a:pos x="T0" y="0"/>
                </a:cxn>
                <a:cxn ang="0">
                  <a:pos x="T1" y="0"/>
                </a:cxn>
                <a:cxn ang="0">
                  <a:pos x="T2" y="0"/>
                </a:cxn>
              </a:cxnLst>
              <a:rect l="0" t="0" r="r" b="b"/>
              <a:pathLst>
                <a:path w="16">
                  <a:moveTo>
                    <a:pt x="0" y="0"/>
                  </a:moveTo>
                  <a:lnTo>
                    <a:pt x="16"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defTabSz="914126"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dirty="0">
                <a:ln>
                  <a:noFill/>
                </a:ln>
                <a:solidFill>
                  <a:prstClr val="black"/>
                </a:solidFill>
                <a:effectLst/>
                <a:uLnTx/>
                <a:uFillTx/>
                <a:latin typeface="Arial"/>
              </a:endParaRPr>
            </a:p>
          </p:txBody>
        </p:sp>
        <p:sp>
          <p:nvSpPr>
            <p:cNvPr id="995" name="Line 86">
              <a:extLst>
                <a:ext uri="{FF2B5EF4-FFF2-40B4-BE49-F238E27FC236}">
                  <a16:creationId xmlns:a16="http://schemas.microsoft.com/office/drawing/2014/main" id="{8DCB7486-92A1-4606-AEF4-9B8A10F7CAB6}"/>
                </a:ext>
              </a:extLst>
            </p:cNvPr>
            <p:cNvSpPr>
              <a:spLocks noChangeShapeType="1"/>
            </p:cNvSpPr>
            <p:nvPr/>
          </p:nvSpPr>
          <p:spPr bwMode="auto">
            <a:xfrm>
              <a:off x="8635652" y="4187189"/>
              <a:ext cx="36475" cy="0"/>
            </a:xfrm>
            <a:prstGeom prst="line">
              <a:avLst/>
            </a:prstGeom>
            <a:noFill/>
            <a:ln w="12700" cap="sq">
              <a:solidFill>
                <a:sysClr val="windowText" lastClr="000000"/>
              </a:solidFill>
              <a:prstDash val="solid"/>
              <a:bevel/>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marL="0" marR="0" lvl="0" indent="0" defTabSz="914126"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dirty="0">
                <a:ln>
                  <a:noFill/>
                </a:ln>
                <a:solidFill>
                  <a:prstClr val="black"/>
                </a:solidFill>
                <a:effectLst/>
                <a:uLnTx/>
                <a:uFillTx/>
                <a:latin typeface="Arial"/>
              </a:endParaRPr>
            </a:p>
          </p:txBody>
        </p:sp>
        <p:sp>
          <p:nvSpPr>
            <p:cNvPr id="996" name="Freeform 87">
              <a:extLst>
                <a:ext uri="{FF2B5EF4-FFF2-40B4-BE49-F238E27FC236}">
                  <a16:creationId xmlns:a16="http://schemas.microsoft.com/office/drawing/2014/main" id="{34888287-FC62-4B8F-A2C0-C1BD07513157}"/>
                </a:ext>
              </a:extLst>
            </p:cNvPr>
            <p:cNvSpPr>
              <a:spLocks/>
            </p:cNvSpPr>
            <p:nvPr/>
          </p:nvSpPr>
          <p:spPr bwMode="auto">
            <a:xfrm>
              <a:off x="8653890" y="4033846"/>
              <a:ext cx="0" cy="153342"/>
            </a:xfrm>
            <a:custGeom>
              <a:avLst/>
              <a:gdLst>
                <a:gd name="T0" fmla="*/ 0 h 66"/>
                <a:gd name="T1" fmla="*/ 66 h 66"/>
                <a:gd name="T2" fmla="*/ 0 h 66"/>
              </a:gdLst>
              <a:ahLst/>
              <a:cxnLst>
                <a:cxn ang="0">
                  <a:pos x="0" y="T0"/>
                </a:cxn>
                <a:cxn ang="0">
                  <a:pos x="0" y="T1"/>
                </a:cxn>
                <a:cxn ang="0">
                  <a:pos x="0" y="T2"/>
                </a:cxn>
              </a:cxnLst>
              <a:rect l="0" t="0" r="r" b="b"/>
              <a:pathLst>
                <a:path h="66">
                  <a:moveTo>
                    <a:pt x="0" y="0"/>
                  </a:moveTo>
                  <a:lnTo>
                    <a:pt x="0" y="6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defTabSz="914126"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dirty="0">
                <a:ln>
                  <a:noFill/>
                </a:ln>
                <a:solidFill>
                  <a:prstClr val="black"/>
                </a:solidFill>
                <a:effectLst/>
                <a:uLnTx/>
                <a:uFillTx/>
                <a:latin typeface="Arial"/>
              </a:endParaRPr>
            </a:p>
          </p:txBody>
        </p:sp>
        <p:sp>
          <p:nvSpPr>
            <p:cNvPr id="997" name="Line 88">
              <a:extLst>
                <a:ext uri="{FF2B5EF4-FFF2-40B4-BE49-F238E27FC236}">
                  <a16:creationId xmlns:a16="http://schemas.microsoft.com/office/drawing/2014/main" id="{75EDF4A0-4B92-47CA-B9D9-A68488CD8FCC}"/>
                </a:ext>
              </a:extLst>
            </p:cNvPr>
            <p:cNvSpPr>
              <a:spLocks noChangeShapeType="1"/>
            </p:cNvSpPr>
            <p:nvPr/>
          </p:nvSpPr>
          <p:spPr bwMode="auto">
            <a:xfrm>
              <a:off x="8653890" y="4033846"/>
              <a:ext cx="0" cy="153342"/>
            </a:xfrm>
            <a:prstGeom prst="line">
              <a:avLst/>
            </a:prstGeom>
            <a:noFill/>
            <a:ln w="12700" cap="sq">
              <a:solidFill>
                <a:sysClr val="windowText" lastClr="000000"/>
              </a:solidFill>
              <a:prstDash val="solid"/>
              <a:bevel/>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marL="0" marR="0" lvl="0" indent="0" defTabSz="914126"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dirty="0">
                <a:ln>
                  <a:noFill/>
                </a:ln>
                <a:solidFill>
                  <a:prstClr val="black"/>
                </a:solidFill>
                <a:effectLst/>
                <a:uLnTx/>
                <a:uFillTx/>
                <a:latin typeface="Arial"/>
              </a:endParaRPr>
            </a:p>
          </p:txBody>
        </p:sp>
        <p:sp>
          <p:nvSpPr>
            <p:cNvPr id="998" name="Rectangle 89">
              <a:extLst>
                <a:ext uri="{FF2B5EF4-FFF2-40B4-BE49-F238E27FC236}">
                  <a16:creationId xmlns:a16="http://schemas.microsoft.com/office/drawing/2014/main" id="{109C57FD-770A-473C-B539-70282600214A}"/>
                </a:ext>
              </a:extLst>
            </p:cNvPr>
            <p:cNvSpPr>
              <a:spLocks noChangeArrowheads="1"/>
            </p:cNvSpPr>
            <p:nvPr/>
          </p:nvSpPr>
          <p:spPr bwMode="auto">
            <a:xfrm>
              <a:off x="8897823" y="4038493"/>
              <a:ext cx="182379" cy="46467"/>
            </a:xfrm>
            <a:prstGeom prst="rect">
              <a:avLst/>
            </a:prstGeom>
            <a:solidFill>
              <a:srgbClr val="E2E2E2">
                <a:lumMod val="75000"/>
              </a:srgbClr>
            </a:solidFill>
            <a:ln>
              <a:noFill/>
            </a:ln>
          </p:spPr>
          <p:txBody>
            <a:bodyPr vert="horz" wrap="square" lIns="91416" tIns="45708" rIns="91416" bIns="45708" numCol="1" anchor="t" anchorCtr="0" compatLnSpc="1">
              <a:prstTxWarp prst="textNoShape">
                <a:avLst/>
              </a:prstTxWarp>
            </a:bodyPr>
            <a:lstStyle/>
            <a:p>
              <a:pPr marL="0" marR="0" lvl="0" indent="0" defTabSz="914126"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dirty="0">
                <a:ln>
                  <a:noFill/>
                </a:ln>
                <a:solidFill>
                  <a:prstClr val="black"/>
                </a:solidFill>
                <a:effectLst/>
                <a:uLnTx/>
                <a:uFillTx/>
                <a:latin typeface="Arial"/>
              </a:endParaRPr>
            </a:p>
          </p:txBody>
        </p:sp>
        <p:sp>
          <p:nvSpPr>
            <p:cNvPr id="999" name="Freeform 90">
              <a:extLst>
                <a:ext uri="{FF2B5EF4-FFF2-40B4-BE49-F238E27FC236}">
                  <a16:creationId xmlns:a16="http://schemas.microsoft.com/office/drawing/2014/main" id="{E362FCCA-96C7-4CB9-924F-6F2741F6F635}"/>
                </a:ext>
              </a:extLst>
            </p:cNvPr>
            <p:cNvSpPr>
              <a:spLocks/>
            </p:cNvSpPr>
            <p:nvPr/>
          </p:nvSpPr>
          <p:spPr bwMode="auto">
            <a:xfrm>
              <a:off x="8970774" y="3966470"/>
              <a:ext cx="36475" cy="0"/>
            </a:xfrm>
            <a:custGeom>
              <a:avLst/>
              <a:gdLst>
                <a:gd name="T0" fmla="*/ 0 w 16"/>
                <a:gd name="T1" fmla="*/ 16 w 16"/>
                <a:gd name="T2" fmla="*/ 0 w 16"/>
              </a:gdLst>
              <a:ahLst/>
              <a:cxnLst>
                <a:cxn ang="0">
                  <a:pos x="T0" y="0"/>
                </a:cxn>
                <a:cxn ang="0">
                  <a:pos x="T1" y="0"/>
                </a:cxn>
                <a:cxn ang="0">
                  <a:pos x="T2" y="0"/>
                </a:cxn>
              </a:cxnLst>
              <a:rect l="0" t="0" r="r" b="b"/>
              <a:pathLst>
                <a:path w="16">
                  <a:moveTo>
                    <a:pt x="0" y="0"/>
                  </a:moveTo>
                  <a:lnTo>
                    <a:pt x="16"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defTabSz="914126"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dirty="0">
                <a:ln>
                  <a:noFill/>
                </a:ln>
                <a:solidFill>
                  <a:prstClr val="black"/>
                </a:solidFill>
                <a:effectLst/>
                <a:uLnTx/>
                <a:uFillTx/>
                <a:latin typeface="Arial"/>
              </a:endParaRPr>
            </a:p>
          </p:txBody>
        </p:sp>
        <p:sp>
          <p:nvSpPr>
            <p:cNvPr id="1000" name="Line 91">
              <a:extLst>
                <a:ext uri="{FF2B5EF4-FFF2-40B4-BE49-F238E27FC236}">
                  <a16:creationId xmlns:a16="http://schemas.microsoft.com/office/drawing/2014/main" id="{8E8903FA-C4FC-404B-AE47-F3C1D75A9B46}"/>
                </a:ext>
              </a:extLst>
            </p:cNvPr>
            <p:cNvSpPr>
              <a:spLocks noChangeShapeType="1"/>
            </p:cNvSpPr>
            <p:nvPr/>
          </p:nvSpPr>
          <p:spPr bwMode="auto">
            <a:xfrm>
              <a:off x="8970774" y="3966470"/>
              <a:ext cx="36475" cy="0"/>
            </a:xfrm>
            <a:prstGeom prst="line">
              <a:avLst/>
            </a:prstGeom>
            <a:noFill/>
            <a:ln w="12700" cap="sq">
              <a:solidFill>
                <a:sysClr val="windowText" lastClr="000000"/>
              </a:solidFill>
              <a:prstDash val="solid"/>
              <a:bevel/>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marL="0" marR="0" lvl="0" indent="0" defTabSz="914126"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dirty="0">
                <a:ln>
                  <a:noFill/>
                </a:ln>
                <a:solidFill>
                  <a:prstClr val="black"/>
                </a:solidFill>
                <a:effectLst/>
                <a:uLnTx/>
                <a:uFillTx/>
                <a:latin typeface="Arial"/>
              </a:endParaRPr>
            </a:p>
          </p:txBody>
        </p:sp>
        <p:sp>
          <p:nvSpPr>
            <p:cNvPr id="1001" name="Freeform 92">
              <a:extLst>
                <a:ext uri="{FF2B5EF4-FFF2-40B4-BE49-F238E27FC236}">
                  <a16:creationId xmlns:a16="http://schemas.microsoft.com/office/drawing/2014/main" id="{C3EFE823-FDD8-42AD-9385-C6072EF08538}"/>
                </a:ext>
              </a:extLst>
            </p:cNvPr>
            <p:cNvSpPr>
              <a:spLocks/>
            </p:cNvSpPr>
            <p:nvPr/>
          </p:nvSpPr>
          <p:spPr bwMode="auto">
            <a:xfrm>
              <a:off x="8970774" y="4187189"/>
              <a:ext cx="36475" cy="0"/>
            </a:xfrm>
            <a:custGeom>
              <a:avLst/>
              <a:gdLst>
                <a:gd name="T0" fmla="*/ 0 w 16"/>
                <a:gd name="T1" fmla="*/ 16 w 16"/>
                <a:gd name="T2" fmla="*/ 0 w 16"/>
              </a:gdLst>
              <a:ahLst/>
              <a:cxnLst>
                <a:cxn ang="0">
                  <a:pos x="T0" y="0"/>
                </a:cxn>
                <a:cxn ang="0">
                  <a:pos x="T1" y="0"/>
                </a:cxn>
                <a:cxn ang="0">
                  <a:pos x="T2" y="0"/>
                </a:cxn>
              </a:cxnLst>
              <a:rect l="0" t="0" r="r" b="b"/>
              <a:pathLst>
                <a:path w="16">
                  <a:moveTo>
                    <a:pt x="0" y="0"/>
                  </a:moveTo>
                  <a:lnTo>
                    <a:pt x="16"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defTabSz="914126"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dirty="0">
                <a:ln>
                  <a:noFill/>
                </a:ln>
                <a:solidFill>
                  <a:prstClr val="black"/>
                </a:solidFill>
                <a:effectLst/>
                <a:uLnTx/>
                <a:uFillTx/>
                <a:latin typeface="Arial"/>
              </a:endParaRPr>
            </a:p>
          </p:txBody>
        </p:sp>
        <p:sp>
          <p:nvSpPr>
            <p:cNvPr id="1002" name="Line 93">
              <a:extLst>
                <a:ext uri="{FF2B5EF4-FFF2-40B4-BE49-F238E27FC236}">
                  <a16:creationId xmlns:a16="http://schemas.microsoft.com/office/drawing/2014/main" id="{D8FCD120-908C-45E8-B5D5-D8B7EC630EF6}"/>
                </a:ext>
              </a:extLst>
            </p:cNvPr>
            <p:cNvSpPr>
              <a:spLocks noChangeShapeType="1"/>
            </p:cNvSpPr>
            <p:nvPr/>
          </p:nvSpPr>
          <p:spPr bwMode="auto">
            <a:xfrm>
              <a:off x="8970774" y="4187189"/>
              <a:ext cx="36475" cy="0"/>
            </a:xfrm>
            <a:prstGeom prst="line">
              <a:avLst/>
            </a:prstGeom>
            <a:noFill/>
            <a:ln w="12700" cap="sq">
              <a:solidFill>
                <a:sysClr val="windowText" lastClr="000000"/>
              </a:solidFill>
              <a:prstDash val="solid"/>
              <a:bevel/>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marL="0" marR="0" lvl="0" indent="0" defTabSz="914126"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dirty="0">
                <a:ln>
                  <a:noFill/>
                </a:ln>
                <a:solidFill>
                  <a:prstClr val="black"/>
                </a:solidFill>
                <a:effectLst/>
                <a:uLnTx/>
                <a:uFillTx/>
                <a:latin typeface="Arial"/>
              </a:endParaRPr>
            </a:p>
          </p:txBody>
        </p:sp>
        <p:sp>
          <p:nvSpPr>
            <p:cNvPr id="1003" name="Freeform 94">
              <a:extLst>
                <a:ext uri="{FF2B5EF4-FFF2-40B4-BE49-F238E27FC236}">
                  <a16:creationId xmlns:a16="http://schemas.microsoft.com/office/drawing/2014/main" id="{9B9DD115-2C65-45B1-B781-CEE69D1492A6}"/>
                </a:ext>
              </a:extLst>
            </p:cNvPr>
            <p:cNvSpPr>
              <a:spLocks/>
            </p:cNvSpPr>
            <p:nvPr/>
          </p:nvSpPr>
          <p:spPr bwMode="auto">
            <a:xfrm>
              <a:off x="8989012" y="3968791"/>
              <a:ext cx="0" cy="218397"/>
            </a:xfrm>
            <a:custGeom>
              <a:avLst/>
              <a:gdLst>
                <a:gd name="T0" fmla="*/ 0 h 94"/>
                <a:gd name="T1" fmla="*/ 94 h 94"/>
                <a:gd name="T2" fmla="*/ 0 h 94"/>
              </a:gdLst>
              <a:ahLst/>
              <a:cxnLst>
                <a:cxn ang="0">
                  <a:pos x="0" y="T0"/>
                </a:cxn>
                <a:cxn ang="0">
                  <a:pos x="0" y="T1"/>
                </a:cxn>
                <a:cxn ang="0">
                  <a:pos x="0" y="T2"/>
                </a:cxn>
              </a:cxnLst>
              <a:rect l="0" t="0" r="r" b="b"/>
              <a:pathLst>
                <a:path h="94">
                  <a:moveTo>
                    <a:pt x="0" y="0"/>
                  </a:moveTo>
                  <a:lnTo>
                    <a:pt x="0" y="9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defTabSz="914126"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dirty="0">
                <a:ln>
                  <a:noFill/>
                </a:ln>
                <a:solidFill>
                  <a:prstClr val="black"/>
                </a:solidFill>
                <a:effectLst/>
                <a:uLnTx/>
                <a:uFillTx/>
                <a:latin typeface="Arial"/>
              </a:endParaRPr>
            </a:p>
          </p:txBody>
        </p:sp>
        <p:sp>
          <p:nvSpPr>
            <p:cNvPr id="1004" name="Line 95">
              <a:extLst>
                <a:ext uri="{FF2B5EF4-FFF2-40B4-BE49-F238E27FC236}">
                  <a16:creationId xmlns:a16="http://schemas.microsoft.com/office/drawing/2014/main" id="{FD088211-69F2-47BF-9DAE-C57FCE33C086}"/>
                </a:ext>
              </a:extLst>
            </p:cNvPr>
            <p:cNvSpPr>
              <a:spLocks noChangeShapeType="1"/>
            </p:cNvSpPr>
            <p:nvPr/>
          </p:nvSpPr>
          <p:spPr bwMode="auto">
            <a:xfrm>
              <a:off x="8989012" y="3968791"/>
              <a:ext cx="0" cy="218397"/>
            </a:xfrm>
            <a:prstGeom prst="line">
              <a:avLst/>
            </a:prstGeom>
            <a:noFill/>
            <a:ln w="12700" cap="sq">
              <a:solidFill>
                <a:sysClr val="windowText" lastClr="000000"/>
              </a:solidFill>
              <a:prstDash val="solid"/>
              <a:bevel/>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marL="0" marR="0" lvl="0" indent="0" defTabSz="914126"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dirty="0">
                <a:ln>
                  <a:noFill/>
                </a:ln>
                <a:solidFill>
                  <a:prstClr val="black"/>
                </a:solidFill>
                <a:effectLst/>
                <a:uLnTx/>
                <a:uFillTx/>
                <a:latin typeface="Arial"/>
              </a:endParaRPr>
            </a:p>
          </p:txBody>
        </p:sp>
        <p:sp>
          <p:nvSpPr>
            <p:cNvPr id="1005" name="Rectangle 96">
              <a:extLst>
                <a:ext uri="{FF2B5EF4-FFF2-40B4-BE49-F238E27FC236}">
                  <a16:creationId xmlns:a16="http://schemas.microsoft.com/office/drawing/2014/main" id="{62261ED0-08C1-4189-BC40-F375263870C4}"/>
                </a:ext>
              </a:extLst>
            </p:cNvPr>
            <p:cNvSpPr>
              <a:spLocks noChangeArrowheads="1"/>
            </p:cNvSpPr>
            <p:nvPr/>
          </p:nvSpPr>
          <p:spPr bwMode="auto">
            <a:xfrm>
              <a:off x="9080202" y="4038493"/>
              <a:ext cx="182379" cy="51114"/>
            </a:xfrm>
            <a:prstGeom prst="rect">
              <a:avLst/>
            </a:prstGeom>
            <a:solidFill>
              <a:srgbClr val="CC0000">
                <a:lumMod val="40000"/>
                <a:lumOff val="60000"/>
              </a:srgbClr>
            </a:solidFill>
            <a:ln>
              <a:noFill/>
            </a:ln>
          </p:spPr>
          <p:txBody>
            <a:bodyPr vert="horz" wrap="square" lIns="91416" tIns="45708" rIns="91416" bIns="45708" numCol="1" anchor="t" anchorCtr="0" compatLnSpc="1">
              <a:prstTxWarp prst="textNoShape">
                <a:avLst/>
              </a:prstTxWarp>
            </a:bodyPr>
            <a:lstStyle/>
            <a:p>
              <a:pPr marL="0" marR="0" lvl="0" indent="0" defTabSz="914126"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dirty="0">
                <a:ln>
                  <a:noFill/>
                </a:ln>
                <a:solidFill>
                  <a:prstClr val="black"/>
                </a:solidFill>
                <a:effectLst/>
                <a:uLnTx/>
                <a:uFillTx/>
                <a:latin typeface="Arial"/>
              </a:endParaRPr>
            </a:p>
          </p:txBody>
        </p:sp>
        <p:sp>
          <p:nvSpPr>
            <p:cNvPr id="1006" name="Freeform 97">
              <a:extLst>
                <a:ext uri="{FF2B5EF4-FFF2-40B4-BE49-F238E27FC236}">
                  <a16:creationId xmlns:a16="http://schemas.microsoft.com/office/drawing/2014/main" id="{4F958543-8107-4F36-B712-440A75C4AE96}"/>
                </a:ext>
              </a:extLst>
            </p:cNvPr>
            <p:cNvSpPr>
              <a:spLocks/>
            </p:cNvSpPr>
            <p:nvPr/>
          </p:nvSpPr>
          <p:spPr bwMode="auto">
            <a:xfrm>
              <a:off x="9157713" y="3992026"/>
              <a:ext cx="36475" cy="0"/>
            </a:xfrm>
            <a:custGeom>
              <a:avLst/>
              <a:gdLst>
                <a:gd name="T0" fmla="*/ 0 w 16"/>
                <a:gd name="T1" fmla="*/ 16 w 16"/>
                <a:gd name="T2" fmla="*/ 0 w 16"/>
              </a:gdLst>
              <a:ahLst/>
              <a:cxnLst>
                <a:cxn ang="0">
                  <a:pos x="T0" y="0"/>
                </a:cxn>
                <a:cxn ang="0">
                  <a:pos x="T1" y="0"/>
                </a:cxn>
                <a:cxn ang="0">
                  <a:pos x="T2" y="0"/>
                </a:cxn>
              </a:cxnLst>
              <a:rect l="0" t="0" r="r" b="b"/>
              <a:pathLst>
                <a:path w="16">
                  <a:moveTo>
                    <a:pt x="0" y="0"/>
                  </a:moveTo>
                  <a:lnTo>
                    <a:pt x="16"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defTabSz="914126"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dirty="0">
                <a:ln>
                  <a:noFill/>
                </a:ln>
                <a:solidFill>
                  <a:prstClr val="black"/>
                </a:solidFill>
                <a:effectLst/>
                <a:uLnTx/>
                <a:uFillTx/>
                <a:latin typeface="Arial"/>
              </a:endParaRPr>
            </a:p>
          </p:txBody>
        </p:sp>
        <p:sp>
          <p:nvSpPr>
            <p:cNvPr id="1007" name="Line 98">
              <a:extLst>
                <a:ext uri="{FF2B5EF4-FFF2-40B4-BE49-F238E27FC236}">
                  <a16:creationId xmlns:a16="http://schemas.microsoft.com/office/drawing/2014/main" id="{5C271125-654E-41CB-965F-BFA7946E963F}"/>
                </a:ext>
              </a:extLst>
            </p:cNvPr>
            <p:cNvSpPr>
              <a:spLocks noChangeShapeType="1"/>
            </p:cNvSpPr>
            <p:nvPr/>
          </p:nvSpPr>
          <p:spPr bwMode="auto">
            <a:xfrm>
              <a:off x="9157713" y="3992026"/>
              <a:ext cx="36475" cy="0"/>
            </a:xfrm>
            <a:prstGeom prst="line">
              <a:avLst/>
            </a:prstGeom>
            <a:noFill/>
            <a:ln w="12700" cap="sq">
              <a:solidFill>
                <a:sysClr val="windowText" lastClr="000000"/>
              </a:solidFill>
              <a:prstDash val="solid"/>
              <a:bevel/>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marL="0" marR="0" lvl="0" indent="0" defTabSz="914126"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dirty="0">
                <a:ln>
                  <a:noFill/>
                </a:ln>
                <a:solidFill>
                  <a:prstClr val="black"/>
                </a:solidFill>
                <a:effectLst/>
                <a:uLnTx/>
                <a:uFillTx/>
                <a:latin typeface="Arial"/>
              </a:endParaRPr>
            </a:p>
          </p:txBody>
        </p:sp>
        <p:sp>
          <p:nvSpPr>
            <p:cNvPr id="1008" name="Freeform 99">
              <a:extLst>
                <a:ext uri="{FF2B5EF4-FFF2-40B4-BE49-F238E27FC236}">
                  <a16:creationId xmlns:a16="http://schemas.microsoft.com/office/drawing/2014/main" id="{A47DB371-949B-45CE-9C6E-A558A2B16AE7}"/>
                </a:ext>
              </a:extLst>
            </p:cNvPr>
            <p:cNvSpPr>
              <a:spLocks/>
            </p:cNvSpPr>
            <p:nvPr/>
          </p:nvSpPr>
          <p:spPr bwMode="auto">
            <a:xfrm>
              <a:off x="9157713" y="4182542"/>
              <a:ext cx="36475" cy="0"/>
            </a:xfrm>
            <a:custGeom>
              <a:avLst/>
              <a:gdLst>
                <a:gd name="T0" fmla="*/ 0 w 16"/>
                <a:gd name="T1" fmla="*/ 16 w 16"/>
                <a:gd name="T2" fmla="*/ 0 w 16"/>
              </a:gdLst>
              <a:ahLst/>
              <a:cxnLst>
                <a:cxn ang="0">
                  <a:pos x="T0" y="0"/>
                </a:cxn>
                <a:cxn ang="0">
                  <a:pos x="T1" y="0"/>
                </a:cxn>
                <a:cxn ang="0">
                  <a:pos x="T2" y="0"/>
                </a:cxn>
              </a:cxnLst>
              <a:rect l="0" t="0" r="r" b="b"/>
              <a:pathLst>
                <a:path w="16">
                  <a:moveTo>
                    <a:pt x="0" y="0"/>
                  </a:moveTo>
                  <a:lnTo>
                    <a:pt x="16"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defTabSz="914126"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dirty="0">
                <a:ln>
                  <a:noFill/>
                </a:ln>
                <a:solidFill>
                  <a:prstClr val="black"/>
                </a:solidFill>
                <a:effectLst/>
                <a:uLnTx/>
                <a:uFillTx/>
                <a:latin typeface="Arial"/>
              </a:endParaRPr>
            </a:p>
          </p:txBody>
        </p:sp>
        <p:sp>
          <p:nvSpPr>
            <p:cNvPr id="1009" name="Line 100">
              <a:extLst>
                <a:ext uri="{FF2B5EF4-FFF2-40B4-BE49-F238E27FC236}">
                  <a16:creationId xmlns:a16="http://schemas.microsoft.com/office/drawing/2014/main" id="{58A32B14-8139-41D6-A1C6-E388AC22D687}"/>
                </a:ext>
              </a:extLst>
            </p:cNvPr>
            <p:cNvSpPr>
              <a:spLocks noChangeShapeType="1"/>
            </p:cNvSpPr>
            <p:nvPr/>
          </p:nvSpPr>
          <p:spPr bwMode="auto">
            <a:xfrm>
              <a:off x="9157713" y="4182542"/>
              <a:ext cx="36475" cy="0"/>
            </a:xfrm>
            <a:prstGeom prst="line">
              <a:avLst/>
            </a:prstGeom>
            <a:noFill/>
            <a:ln w="12700" cap="sq">
              <a:solidFill>
                <a:sysClr val="windowText" lastClr="000000"/>
              </a:solidFill>
              <a:prstDash val="solid"/>
              <a:bevel/>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marL="0" marR="0" lvl="0" indent="0" defTabSz="914126"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dirty="0">
                <a:ln>
                  <a:noFill/>
                </a:ln>
                <a:solidFill>
                  <a:prstClr val="black"/>
                </a:solidFill>
                <a:effectLst/>
                <a:uLnTx/>
                <a:uFillTx/>
                <a:latin typeface="Arial"/>
              </a:endParaRPr>
            </a:p>
          </p:txBody>
        </p:sp>
        <p:sp>
          <p:nvSpPr>
            <p:cNvPr id="1010" name="Freeform 101">
              <a:extLst>
                <a:ext uri="{FF2B5EF4-FFF2-40B4-BE49-F238E27FC236}">
                  <a16:creationId xmlns:a16="http://schemas.microsoft.com/office/drawing/2014/main" id="{A6911E0C-030C-41C1-B1DE-F7BC791B32C1}"/>
                </a:ext>
              </a:extLst>
            </p:cNvPr>
            <p:cNvSpPr>
              <a:spLocks/>
            </p:cNvSpPr>
            <p:nvPr/>
          </p:nvSpPr>
          <p:spPr bwMode="auto">
            <a:xfrm>
              <a:off x="9175950" y="3992026"/>
              <a:ext cx="0" cy="190516"/>
            </a:xfrm>
            <a:custGeom>
              <a:avLst/>
              <a:gdLst>
                <a:gd name="T0" fmla="*/ 0 h 82"/>
                <a:gd name="T1" fmla="*/ 82 h 82"/>
                <a:gd name="T2" fmla="*/ 0 h 82"/>
              </a:gdLst>
              <a:ahLst/>
              <a:cxnLst>
                <a:cxn ang="0">
                  <a:pos x="0" y="T0"/>
                </a:cxn>
                <a:cxn ang="0">
                  <a:pos x="0" y="T1"/>
                </a:cxn>
                <a:cxn ang="0">
                  <a:pos x="0" y="T2"/>
                </a:cxn>
              </a:cxnLst>
              <a:rect l="0" t="0" r="r" b="b"/>
              <a:pathLst>
                <a:path h="82">
                  <a:moveTo>
                    <a:pt x="0" y="0"/>
                  </a:moveTo>
                  <a:lnTo>
                    <a:pt x="0" y="8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defTabSz="914126"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dirty="0">
                <a:ln>
                  <a:noFill/>
                </a:ln>
                <a:solidFill>
                  <a:prstClr val="black"/>
                </a:solidFill>
                <a:effectLst/>
                <a:uLnTx/>
                <a:uFillTx/>
                <a:latin typeface="Arial"/>
              </a:endParaRPr>
            </a:p>
          </p:txBody>
        </p:sp>
        <p:sp>
          <p:nvSpPr>
            <p:cNvPr id="1011" name="Line 102">
              <a:extLst>
                <a:ext uri="{FF2B5EF4-FFF2-40B4-BE49-F238E27FC236}">
                  <a16:creationId xmlns:a16="http://schemas.microsoft.com/office/drawing/2014/main" id="{2FBB6B43-8DF2-4549-9C8D-B715FD933827}"/>
                </a:ext>
              </a:extLst>
            </p:cNvPr>
            <p:cNvSpPr>
              <a:spLocks noChangeShapeType="1"/>
            </p:cNvSpPr>
            <p:nvPr/>
          </p:nvSpPr>
          <p:spPr bwMode="auto">
            <a:xfrm>
              <a:off x="9175950" y="3992026"/>
              <a:ext cx="0" cy="190516"/>
            </a:xfrm>
            <a:prstGeom prst="line">
              <a:avLst/>
            </a:prstGeom>
            <a:noFill/>
            <a:ln w="12700" cap="sq">
              <a:solidFill>
                <a:sysClr val="windowText" lastClr="000000"/>
              </a:solidFill>
              <a:prstDash val="solid"/>
              <a:bevel/>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marL="0" marR="0" lvl="0" indent="0" defTabSz="914126"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dirty="0">
                <a:ln>
                  <a:noFill/>
                </a:ln>
                <a:solidFill>
                  <a:prstClr val="black"/>
                </a:solidFill>
                <a:effectLst/>
                <a:uLnTx/>
                <a:uFillTx/>
                <a:latin typeface="Arial"/>
              </a:endParaRPr>
            </a:p>
          </p:txBody>
        </p:sp>
        <p:sp>
          <p:nvSpPr>
            <p:cNvPr id="1012" name="Rectangle 103">
              <a:extLst>
                <a:ext uri="{FF2B5EF4-FFF2-40B4-BE49-F238E27FC236}">
                  <a16:creationId xmlns:a16="http://schemas.microsoft.com/office/drawing/2014/main" id="{1BD157EA-F8D8-43C5-8EF6-AAAD374546EB}"/>
                </a:ext>
              </a:extLst>
            </p:cNvPr>
            <p:cNvSpPr>
              <a:spLocks noChangeArrowheads="1"/>
            </p:cNvSpPr>
            <p:nvPr/>
          </p:nvSpPr>
          <p:spPr bwMode="auto">
            <a:xfrm>
              <a:off x="9419885" y="3899092"/>
              <a:ext cx="182379" cy="139402"/>
            </a:xfrm>
            <a:prstGeom prst="rect">
              <a:avLst/>
            </a:prstGeom>
            <a:solidFill>
              <a:srgbClr val="E2E2E2">
                <a:lumMod val="75000"/>
              </a:srgbClr>
            </a:solidFill>
            <a:ln>
              <a:noFill/>
            </a:ln>
          </p:spPr>
          <p:txBody>
            <a:bodyPr vert="horz" wrap="square" lIns="91416" tIns="45708" rIns="91416" bIns="45708" numCol="1" anchor="t" anchorCtr="0" compatLnSpc="1">
              <a:prstTxWarp prst="textNoShape">
                <a:avLst/>
              </a:prstTxWarp>
            </a:bodyPr>
            <a:lstStyle/>
            <a:p>
              <a:pPr marL="0" marR="0" lvl="0" indent="0" defTabSz="914126"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dirty="0">
                <a:ln>
                  <a:noFill/>
                </a:ln>
                <a:solidFill>
                  <a:prstClr val="black"/>
                </a:solidFill>
                <a:effectLst/>
                <a:uLnTx/>
                <a:uFillTx/>
                <a:latin typeface="Arial"/>
              </a:endParaRPr>
            </a:p>
          </p:txBody>
        </p:sp>
        <p:sp>
          <p:nvSpPr>
            <p:cNvPr id="1013" name="Freeform 104">
              <a:extLst>
                <a:ext uri="{FF2B5EF4-FFF2-40B4-BE49-F238E27FC236}">
                  <a16:creationId xmlns:a16="http://schemas.microsoft.com/office/drawing/2014/main" id="{AC8C735D-AEB3-45FD-B745-C0538B718A4D}"/>
                </a:ext>
              </a:extLst>
            </p:cNvPr>
            <p:cNvSpPr>
              <a:spLocks/>
            </p:cNvSpPr>
            <p:nvPr/>
          </p:nvSpPr>
          <p:spPr bwMode="auto">
            <a:xfrm>
              <a:off x="9497395" y="3794539"/>
              <a:ext cx="36475" cy="0"/>
            </a:xfrm>
            <a:custGeom>
              <a:avLst/>
              <a:gdLst>
                <a:gd name="T0" fmla="*/ 0 w 16"/>
                <a:gd name="T1" fmla="*/ 16 w 16"/>
                <a:gd name="T2" fmla="*/ 0 w 16"/>
              </a:gdLst>
              <a:ahLst/>
              <a:cxnLst>
                <a:cxn ang="0">
                  <a:pos x="T0" y="0"/>
                </a:cxn>
                <a:cxn ang="0">
                  <a:pos x="T1" y="0"/>
                </a:cxn>
                <a:cxn ang="0">
                  <a:pos x="T2" y="0"/>
                </a:cxn>
              </a:cxnLst>
              <a:rect l="0" t="0" r="r" b="b"/>
              <a:pathLst>
                <a:path w="16">
                  <a:moveTo>
                    <a:pt x="0" y="0"/>
                  </a:moveTo>
                  <a:lnTo>
                    <a:pt x="16"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defTabSz="914126"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dirty="0">
                <a:ln>
                  <a:noFill/>
                </a:ln>
                <a:solidFill>
                  <a:prstClr val="black"/>
                </a:solidFill>
                <a:effectLst/>
                <a:uLnTx/>
                <a:uFillTx/>
                <a:latin typeface="Arial"/>
              </a:endParaRPr>
            </a:p>
          </p:txBody>
        </p:sp>
        <p:sp>
          <p:nvSpPr>
            <p:cNvPr id="1014" name="Line 105">
              <a:extLst>
                <a:ext uri="{FF2B5EF4-FFF2-40B4-BE49-F238E27FC236}">
                  <a16:creationId xmlns:a16="http://schemas.microsoft.com/office/drawing/2014/main" id="{EFF962C2-C6F9-431C-9DDC-707C03549158}"/>
                </a:ext>
              </a:extLst>
            </p:cNvPr>
            <p:cNvSpPr>
              <a:spLocks noChangeShapeType="1"/>
            </p:cNvSpPr>
            <p:nvPr/>
          </p:nvSpPr>
          <p:spPr bwMode="auto">
            <a:xfrm>
              <a:off x="9497395" y="3794539"/>
              <a:ext cx="36475" cy="0"/>
            </a:xfrm>
            <a:prstGeom prst="line">
              <a:avLst/>
            </a:prstGeom>
            <a:noFill/>
            <a:ln w="12700" cap="sq">
              <a:solidFill>
                <a:sysClr val="windowText" lastClr="000000"/>
              </a:solidFill>
              <a:prstDash val="solid"/>
              <a:bevel/>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marL="0" marR="0" lvl="0" indent="0" defTabSz="914126"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dirty="0">
                <a:ln>
                  <a:noFill/>
                </a:ln>
                <a:solidFill>
                  <a:prstClr val="black"/>
                </a:solidFill>
                <a:effectLst/>
                <a:uLnTx/>
                <a:uFillTx/>
                <a:latin typeface="Arial"/>
              </a:endParaRPr>
            </a:p>
          </p:txBody>
        </p:sp>
        <p:sp>
          <p:nvSpPr>
            <p:cNvPr id="1015" name="Freeform 106">
              <a:extLst>
                <a:ext uri="{FF2B5EF4-FFF2-40B4-BE49-F238E27FC236}">
                  <a16:creationId xmlns:a16="http://schemas.microsoft.com/office/drawing/2014/main" id="{449596A0-38CD-4F54-BD95-C63E28AD3831}"/>
                </a:ext>
              </a:extLst>
            </p:cNvPr>
            <p:cNvSpPr>
              <a:spLocks/>
            </p:cNvSpPr>
            <p:nvPr/>
          </p:nvSpPr>
          <p:spPr bwMode="auto">
            <a:xfrm>
              <a:off x="9497395" y="4145369"/>
              <a:ext cx="36475" cy="0"/>
            </a:xfrm>
            <a:custGeom>
              <a:avLst/>
              <a:gdLst>
                <a:gd name="T0" fmla="*/ 0 w 16"/>
                <a:gd name="T1" fmla="*/ 16 w 16"/>
                <a:gd name="T2" fmla="*/ 0 w 16"/>
              </a:gdLst>
              <a:ahLst/>
              <a:cxnLst>
                <a:cxn ang="0">
                  <a:pos x="T0" y="0"/>
                </a:cxn>
                <a:cxn ang="0">
                  <a:pos x="T1" y="0"/>
                </a:cxn>
                <a:cxn ang="0">
                  <a:pos x="T2" y="0"/>
                </a:cxn>
              </a:cxnLst>
              <a:rect l="0" t="0" r="r" b="b"/>
              <a:pathLst>
                <a:path w="16">
                  <a:moveTo>
                    <a:pt x="0" y="0"/>
                  </a:moveTo>
                  <a:lnTo>
                    <a:pt x="16"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defTabSz="914126"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dirty="0">
                <a:ln>
                  <a:noFill/>
                </a:ln>
                <a:solidFill>
                  <a:prstClr val="black"/>
                </a:solidFill>
                <a:effectLst/>
                <a:uLnTx/>
                <a:uFillTx/>
                <a:latin typeface="Arial"/>
              </a:endParaRPr>
            </a:p>
          </p:txBody>
        </p:sp>
        <p:sp>
          <p:nvSpPr>
            <p:cNvPr id="1016" name="Line 107">
              <a:extLst>
                <a:ext uri="{FF2B5EF4-FFF2-40B4-BE49-F238E27FC236}">
                  <a16:creationId xmlns:a16="http://schemas.microsoft.com/office/drawing/2014/main" id="{5A155BC9-4280-496F-8A59-55C9C703AEC2}"/>
                </a:ext>
              </a:extLst>
            </p:cNvPr>
            <p:cNvSpPr>
              <a:spLocks noChangeShapeType="1"/>
            </p:cNvSpPr>
            <p:nvPr/>
          </p:nvSpPr>
          <p:spPr bwMode="auto">
            <a:xfrm>
              <a:off x="9497395" y="4145369"/>
              <a:ext cx="36475" cy="0"/>
            </a:xfrm>
            <a:prstGeom prst="line">
              <a:avLst/>
            </a:prstGeom>
            <a:noFill/>
            <a:ln w="12700" cap="sq">
              <a:solidFill>
                <a:sysClr val="windowText" lastClr="000000"/>
              </a:solidFill>
              <a:prstDash val="solid"/>
              <a:bevel/>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marL="0" marR="0" lvl="0" indent="0" defTabSz="914126"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dirty="0">
                <a:ln>
                  <a:noFill/>
                </a:ln>
                <a:solidFill>
                  <a:prstClr val="black"/>
                </a:solidFill>
                <a:effectLst/>
                <a:uLnTx/>
                <a:uFillTx/>
                <a:latin typeface="Arial"/>
              </a:endParaRPr>
            </a:p>
          </p:txBody>
        </p:sp>
        <p:sp>
          <p:nvSpPr>
            <p:cNvPr id="1017" name="Freeform 108">
              <a:extLst>
                <a:ext uri="{FF2B5EF4-FFF2-40B4-BE49-F238E27FC236}">
                  <a16:creationId xmlns:a16="http://schemas.microsoft.com/office/drawing/2014/main" id="{B1E030EA-274E-4879-980E-B67D8AE7ADA9}"/>
                </a:ext>
              </a:extLst>
            </p:cNvPr>
            <p:cNvSpPr>
              <a:spLocks/>
            </p:cNvSpPr>
            <p:nvPr/>
          </p:nvSpPr>
          <p:spPr bwMode="auto">
            <a:xfrm>
              <a:off x="9515633" y="3794539"/>
              <a:ext cx="0" cy="350830"/>
            </a:xfrm>
            <a:custGeom>
              <a:avLst/>
              <a:gdLst>
                <a:gd name="T0" fmla="*/ 0 h 151"/>
                <a:gd name="T1" fmla="*/ 151 h 151"/>
                <a:gd name="T2" fmla="*/ 0 h 151"/>
              </a:gdLst>
              <a:ahLst/>
              <a:cxnLst>
                <a:cxn ang="0">
                  <a:pos x="0" y="T0"/>
                </a:cxn>
                <a:cxn ang="0">
                  <a:pos x="0" y="T1"/>
                </a:cxn>
                <a:cxn ang="0">
                  <a:pos x="0" y="T2"/>
                </a:cxn>
              </a:cxnLst>
              <a:rect l="0" t="0" r="r" b="b"/>
              <a:pathLst>
                <a:path h="151">
                  <a:moveTo>
                    <a:pt x="0" y="0"/>
                  </a:moveTo>
                  <a:lnTo>
                    <a:pt x="0" y="15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defTabSz="914126"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dirty="0">
                <a:ln>
                  <a:noFill/>
                </a:ln>
                <a:solidFill>
                  <a:prstClr val="black"/>
                </a:solidFill>
                <a:effectLst/>
                <a:uLnTx/>
                <a:uFillTx/>
                <a:latin typeface="Arial"/>
              </a:endParaRPr>
            </a:p>
          </p:txBody>
        </p:sp>
        <p:sp>
          <p:nvSpPr>
            <p:cNvPr id="1018" name="Line 109">
              <a:extLst>
                <a:ext uri="{FF2B5EF4-FFF2-40B4-BE49-F238E27FC236}">
                  <a16:creationId xmlns:a16="http://schemas.microsoft.com/office/drawing/2014/main" id="{B39D3702-026B-49BD-A5CC-5075D1D20AF2}"/>
                </a:ext>
              </a:extLst>
            </p:cNvPr>
            <p:cNvSpPr>
              <a:spLocks noChangeShapeType="1"/>
            </p:cNvSpPr>
            <p:nvPr/>
          </p:nvSpPr>
          <p:spPr bwMode="auto">
            <a:xfrm>
              <a:off x="9515633" y="3794539"/>
              <a:ext cx="0" cy="350830"/>
            </a:xfrm>
            <a:prstGeom prst="line">
              <a:avLst/>
            </a:prstGeom>
            <a:noFill/>
            <a:ln w="12700" cap="sq">
              <a:solidFill>
                <a:sysClr val="windowText" lastClr="000000"/>
              </a:solidFill>
              <a:prstDash val="solid"/>
              <a:bevel/>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marL="0" marR="0" lvl="0" indent="0" defTabSz="914126"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dirty="0">
                <a:ln>
                  <a:noFill/>
                </a:ln>
                <a:solidFill>
                  <a:prstClr val="black"/>
                </a:solidFill>
                <a:effectLst/>
                <a:uLnTx/>
                <a:uFillTx/>
                <a:latin typeface="Arial"/>
              </a:endParaRPr>
            </a:p>
          </p:txBody>
        </p:sp>
        <p:sp>
          <p:nvSpPr>
            <p:cNvPr id="1019" name="Rectangle 110">
              <a:extLst>
                <a:ext uri="{FF2B5EF4-FFF2-40B4-BE49-F238E27FC236}">
                  <a16:creationId xmlns:a16="http://schemas.microsoft.com/office/drawing/2014/main" id="{CDFD20DB-E9C4-434E-9B2E-25356ADB93FA}"/>
                </a:ext>
              </a:extLst>
            </p:cNvPr>
            <p:cNvSpPr>
              <a:spLocks noChangeArrowheads="1"/>
            </p:cNvSpPr>
            <p:nvPr/>
          </p:nvSpPr>
          <p:spPr bwMode="auto">
            <a:xfrm>
              <a:off x="9606822" y="4024554"/>
              <a:ext cx="180099" cy="13941"/>
            </a:xfrm>
            <a:prstGeom prst="rect">
              <a:avLst/>
            </a:prstGeom>
            <a:solidFill>
              <a:srgbClr val="CC0000">
                <a:lumMod val="40000"/>
                <a:lumOff val="60000"/>
              </a:srgbClr>
            </a:solidFill>
            <a:ln>
              <a:noFill/>
            </a:ln>
          </p:spPr>
          <p:txBody>
            <a:bodyPr vert="horz" wrap="square" lIns="91416" tIns="45708" rIns="91416" bIns="45708" numCol="1" anchor="t" anchorCtr="0" compatLnSpc="1">
              <a:prstTxWarp prst="textNoShape">
                <a:avLst/>
              </a:prstTxWarp>
            </a:bodyPr>
            <a:lstStyle/>
            <a:p>
              <a:pPr marL="0" marR="0" lvl="0" indent="0" defTabSz="914126"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dirty="0">
                <a:ln>
                  <a:noFill/>
                </a:ln>
                <a:solidFill>
                  <a:prstClr val="black"/>
                </a:solidFill>
                <a:effectLst/>
                <a:uLnTx/>
                <a:uFillTx/>
                <a:latin typeface="Arial"/>
              </a:endParaRPr>
            </a:p>
          </p:txBody>
        </p:sp>
        <p:sp>
          <p:nvSpPr>
            <p:cNvPr id="1020" name="Freeform 111">
              <a:extLst>
                <a:ext uri="{FF2B5EF4-FFF2-40B4-BE49-F238E27FC236}">
                  <a16:creationId xmlns:a16="http://schemas.microsoft.com/office/drawing/2014/main" id="{2B58123E-2908-49AB-B41C-491349B19FFA}"/>
                </a:ext>
              </a:extLst>
            </p:cNvPr>
            <p:cNvSpPr>
              <a:spLocks/>
            </p:cNvSpPr>
            <p:nvPr/>
          </p:nvSpPr>
          <p:spPr bwMode="auto">
            <a:xfrm>
              <a:off x="9679774" y="3926972"/>
              <a:ext cx="36475" cy="0"/>
            </a:xfrm>
            <a:custGeom>
              <a:avLst/>
              <a:gdLst>
                <a:gd name="T0" fmla="*/ 0 w 16"/>
                <a:gd name="T1" fmla="*/ 16 w 16"/>
                <a:gd name="T2" fmla="*/ 0 w 16"/>
              </a:gdLst>
              <a:ahLst/>
              <a:cxnLst>
                <a:cxn ang="0">
                  <a:pos x="T0" y="0"/>
                </a:cxn>
                <a:cxn ang="0">
                  <a:pos x="T1" y="0"/>
                </a:cxn>
                <a:cxn ang="0">
                  <a:pos x="T2" y="0"/>
                </a:cxn>
              </a:cxnLst>
              <a:rect l="0" t="0" r="r" b="b"/>
              <a:pathLst>
                <a:path w="16">
                  <a:moveTo>
                    <a:pt x="0" y="0"/>
                  </a:moveTo>
                  <a:lnTo>
                    <a:pt x="16"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defTabSz="914126"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dirty="0">
                <a:ln>
                  <a:noFill/>
                </a:ln>
                <a:solidFill>
                  <a:prstClr val="black"/>
                </a:solidFill>
                <a:effectLst/>
                <a:uLnTx/>
                <a:uFillTx/>
                <a:latin typeface="Arial"/>
              </a:endParaRPr>
            </a:p>
          </p:txBody>
        </p:sp>
        <p:sp>
          <p:nvSpPr>
            <p:cNvPr id="1021" name="Line 112">
              <a:extLst>
                <a:ext uri="{FF2B5EF4-FFF2-40B4-BE49-F238E27FC236}">
                  <a16:creationId xmlns:a16="http://schemas.microsoft.com/office/drawing/2014/main" id="{28594439-583F-4034-9717-83B71900932D}"/>
                </a:ext>
              </a:extLst>
            </p:cNvPr>
            <p:cNvSpPr>
              <a:spLocks noChangeShapeType="1"/>
            </p:cNvSpPr>
            <p:nvPr/>
          </p:nvSpPr>
          <p:spPr bwMode="auto">
            <a:xfrm>
              <a:off x="9679774" y="3926972"/>
              <a:ext cx="36475" cy="0"/>
            </a:xfrm>
            <a:prstGeom prst="line">
              <a:avLst/>
            </a:prstGeom>
            <a:noFill/>
            <a:ln w="12700" cap="sq">
              <a:solidFill>
                <a:sysClr val="windowText" lastClr="000000"/>
              </a:solidFill>
              <a:prstDash val="solid"/>
              <a:bevel/>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marL="0" marR="0" lvl="0" indent="0" defTabSz="914126"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dirty="0">
                <a:ln>
                  <a:noFill/>
                </a:ln>
                <a:solidFill>
                  <a:prstClr val="black"/>
                </a:solidFill>
                <a:effectLst/>
                <a:uLnTx/>
                <a:uFillTx/>
                <a:latin typeface="Arial"/>
              </a:endParaRPr>
            </a:p>
          </p:txBody>
        </p:sp>
        <p:sp>
          <p:nvSpPr>
            <p:cNvPr id="1022" name="Freeform 113">
              <a:extLst>
                <a:ext uri="{FF2B5EF4-FFF2-40B4-BE49-F238E27FC236}">
                  <a16:creationId xmlns:a16="http://schemas.microsoft.com/office/drawing/2014/main" id="{CCC5386D-6322-45A2-86C9-FEEF291EB08D}"/>
                </a:ext>
              </a:extLst>
            </p:cNvPr>
            <p:cNvSpPr>
              <a:spLocks/>
            </p:cNvSpPr>
            <p:nvPr/>
          </p:nvSpPr>
          <p:spPr bwMode="auto">
            <a:xfrm>
              <a:off x="9679774" y="4140721"/>
              <a:ext cx="36475" cy="0"/>
            </a:xfrm>
            <a:custGeom>
              <a:avLst/>
              <a:gdLst>
                <a:gd name="T0" fmla="*/ 0 w 16"/>
                <a:gd name="T1" fmla="*/ 16 w 16"/>
                <a:gd name="T2" fmla="*/ 0 w 16"/>
              </a:gdLst>
              <a:ahLst/>
              <a:cxnLst>
                <a:cxn ang="0">
                  <a:pos x="T0" y="0"/>
                </a:cxn>
                <a:cxn ang="0">
                  <a:pos x="T1" y="0"/>
                </a:cxn>
                <a:cxn ang="0">
                  <a:pos x="T2" y="0"/>
                </a:cxn>
              </a:cxnLst>
              <a:rect l="0" t="0" r="r" b="b"/>
              <a:pathLst>
                <a:path w="16">
                  <a:moveTo>
                    <a:pt x="0" y="0"/>
                  </a:moveTo>
                  <a:lnTo>
                    <a:pt x="16"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defTabSz="914126"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dirty="0">
                <a:ln>
                  <a:noFill/>
                </a:ln>
                <a:solidFill>
                  <a:prstClr val="black"/>
                </a:solidFill>
                <a:effectLst/>
                <a:uLnTx/>
                <a:uFillTx/>
                <a:latin typeface="Arial"/>
              </a:endParaRPr>
            </a:p>
          </p:txBody>
        </p:sp>
        <p:sp>
          <p:nvSpPr>
            <p:cNvPr id="1023" name="Line 114">
              <a:extLst>
                <a:ext uri="{FF2B5EF4-FFF2-40B4-BE49-F238E27FC236}">
                  <a16:creationId xmlns:a16="http://schemas.microsoft.com/office/drawing/2014/main" id="{24EDD44B-2090-4181-9179-A29283BF02CC}"/>
                </a:ext>
              </a:extLst>
            </p:cNvPr>
            <p:cNvSpPr>
              <a:spLocks noChangeShapeType="1"/>
            </p:cNvSpPr>
            <p:nvPr/>
          </p:nvSpPr>
          <p:spPr bwMode="auto">
            <a:xfrm>
              <a:off x="9679774" y="4140721"/>
              <a:ext cx="36475" cy="0"/>
            </a:xfrm>
            <a:prstGeom prst="line">
              <a:avLst/>
            </a:prstGeom>
            <a:noFill/>
            <a:ln w="12700" cap="sq">
              <a:solidFill>
                <a:sysClr val="windowText" lastClr="000000"/>
              </a:solidFill>
              <a:prstDash val="solid"/>
              <a:bevel/>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marL="0" marR="0" lvl="0" indent="0" defTabSz="914126"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dirty="0">
                <a:ln>
                  <a:noFill/>
                </a:ln>
                <a:solidFill>
                  <a:prstClr val="black"/>
                </a:solidFill>
                <a:effectLst/>
                <a:uLnTx/>
                <a:uFillTx/>
                <a:latin typeface="Arial"/>
              </a:endParaRPr>
            </a:p>
          </p:txBody>
        </p:sp>
        <p:sp>
          <p:nvSpPr>
            <p:cNvPr id="1024" name="Freeform 115">
              <a:extLst>
                <a:ext uri="{FF2B5EF4-FFF2-40B4-BE49-F238E27FC236}">
                  <a16:creationId xmlns:a16="http://schemas.microsoft.com/office/drawing/2014/main" id="{772F2C0B-4BAD-4C71-B564-1BD3BBD1E6D8}"/>
                </a:ext>
              </a:extLst>
            </p:cNvPr>
            <p:cNvSpPr>
              <a:spLocks/>
            </p:cNvSpPr>
            <p:nvPr/>
          </p:nvSpPr>
          <p:spPr bwMode="auto">
            <a:xfrm>
              <a:off x="9698012" y="3926972"/>
              <a:ext cx="0" cy="213750"/>
            </a:xfrm>
            <a:custGeom>
              <a:avLst/>
              <a:gdLst>
                <a:gd name="T0" fmla="*/ 0 h 92"/>
                <a:gd name="T1" fmla="*/ 92 h 92"/>
                <a:gd name="T2" fmla="*/ 0 h 92"/>
              </a:gdLst>
              <a:ahLst/>
              <a:cxnLst>
                <a:cxn ang="0">
                  <a:pos x="0" y="T0"/>
                </a:cxn>
                <a:cxn ang="0">
                  <a:pos x="0" y="T1"/>
                </a:cxn>
                <a:cxn ang="0">
                  <a:pos x="0" y="T2"/>
                </a:cxn>
              </a:cxnLst>
              <a:rect l="0" t="0" r="r" b="b"/>
              <a:pathLst>
                <a:path h="92">
                  <a:moveTo>
                    <a:pt x="0" y="0"/>
                  </a:moveTo>
                  <a:lnTo>
                    <a:pt x="0" y="9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defTabSz="914126"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dirty="0">
                <a:ln>
                  <a:noFill/>
                </a:ln>
                <a:solidFill>
                  <a:prstClr val="black"/>
                </a:solidFill>
                <a:effectLst/>
                <a:uLnTx/>
                <a:uFillTx/>
                <a:latin typeface="Arial"/>
              </a:endParaRPr>
            </a:p>
          </p:txBody>
        </p:sp>
        <p:sp>
          <p:nvSpPr>
            <p:cNvPr id="1025" name="Line 116">
              <a:extLst>
                <a:ext uri="{FF2B5EF4-FFF2-40B4-BE49-F238E27FC236}">
                  <a16:creationId xmlns:a16="http://schemas.microsoft.com/office/drawing/2014/main" id="{C3021A26-BC0D-4B74-A7F5-5EE166E44AD1}"/>
                </a:ext>
              </a:extLst>
            </p:cNvPr>
            <p:cNvSpPr>
              <a:spLocks noChangeShapeType="1"/>
            </p:cNvSpPr>
            <p:nvPr/>
          </p:nvSpPr>
          <p:spPr bwMode="auto">
            <a:xfrm>
              <a:off x="9698012" y="3926972"/>
              <a:ext cx="0" cy="213750"/>
            </a:xfrm>
            <a:prstGeom prst="line">
              <a:avLst/>
            </a:prstGeom>
            <a:noFill/>
            <a:ln w="12700" cap="sq">
              <a:solidFill>
                <a:sysClr val="windowText" lastClr="000000"/>
              </a:solidFill>
              <a:prstDash val="solid"/>
              <a:bevel/>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marL="0" marR="0" lvl="0" indent="0" defTabSz="914126"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dirty="0">
                <a:ln>
                  <a:noFill/>
                </a:ln>
                <a:solidFill>
                  <a:prstClr val="black"/>
                </a:solidFill>
                <a:effectLst/>
                <a:uLnTx/>
                <a:uFillTx/>
                <a:latin typeface="Arial"/>
              </a:endParaRPr>
            </a:p>
          </p:txBody>
        </p:sp>
        <p:sp>
          <p:nvSpPr>
            <p:cNvPr id="1026" name="Rectangle 117">
              <a:extLst>
                <a:ext uri="{FF2B5EF4-FFF2-40B4-BE49-F238E27FC236}">
                  <a16:creationId xmlns:a16="http://schemas.microsoft.com/office/drawing/2014/main" id="{2BBFA401-2E5C-4B8E-A10A-0053B9DAA7A1}"/>
                </a:ext>
              </a:extLst>
            </p:cNvPr>
            <p:cNvSpPr>
              <a:spLocks noChangeArrowheads="1"/>
            </p:cNvSpPr>
            <p:nvPr/>
          </p:nvSpPr>
          <p:spPr bwMode="auto">
            <a:xfrm>
              <a:off x="9946504" y="4038493"/>
              <a:ext cx="182379" cy="88288"/>
            </a:xfrm>
            <a:prstGeom prst="rect">
              <a:avLst/>
            </a:prstGeom>
            <a:solidFill>
              <a:srgbClr val="E2E2E2">
                <a:lumMod val="75000"/>
              </a:srgbClr>
            </a:solidFill>
            <a:ln>
              <a:noFill/>
            </a:ln>
          </p:spPr>
          <p:txBody>
            <a:bodyPr vert="horz" wrap="square" lIns="91416" tIns="45708" rIns="91416" bIns="45708" numCol="1" anchor="t" anchorCtr="0" compatLnSpc="1">
              <a:prstTxWarp prst="textNoShape">
                <a:avLst/>
              </a:prstTxWarp>
            </a:bodyPr>
            <a:lstStyle/>
            <a:p>
              <a:pPr marL="0" marR="0" lvl="0" indent="0" defTabSz="914126"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dirty="0">
                <a:ln>
                  <a:noFill/>
                </a:ln>
                <a:solidFill>
                  <a:prstClr val="black"/>
                </a:solidFill>
                <a:effectLst/>
                <a:uLnTx/>
                <a:uFillTx/>
                <a:latin typeface="Arial"/>
              </a:endParaRPr>
            </a:p>
          </p:txBody>
        </p:sp>
        <p:sp>
          <p:nvSpPr>
            <p:cNvPr id="1027" name="Freeform 118">
              <a:extLst>
                <a:ext uri="{FF2B5EF4-FFF2-40B4-BE49-F238E27FC236}">
                  <a16:creationId xmlns:a16="http://schemas.microsoft.com/office/drawing/2014/main" id="{55A5A6D0-F437-46B3-B890-968391720F32}"/>
                </a:ext>
              </a:extLst>
            </p:cNvPr>
            <p:cNvSpPr>
              <a:spLocks/>
            </p:cNvSpPr>
            <p:nvPr/>
          </p:nvSpPr>
          <p:spPr bwMode="auto">
            <a:xfrm>
              <a:off x="10019456" y="3908384"/>
              <a:ext cx="36475" cy="0"/>
            </a:xfrm>
            <a:custGeom>
              <a:avLst/>
              <a:gdLst>
                <a:gd name="T0" fmla="*/ 0 w 16"/>
                <a:gd name="T1" fmla="*/ 16 w 16"/>
                <a:gd name="T2" fmla="*/ 0 w 16"/>
              </a:gdLst>
              <a:ahLst/>
              <a:cxnLst>
                <a:cxn ang="0">
                  <a:pos x="T0" y="0"/>
                </a:cxn>
                <a:cxn ang="0">
                  <a:pos x="T1" y="0"/>
                </a:cxn>
                <a:cxn ang="0">
                  <a:pos x="T2" y="0"/>
                </a:cxn>
              </a:cxnLst>
              <a:rect l="0" t="0" r="r" b="b"/>
              <a:pathLst>
                <a:path w="16">
                  <a:moveTo>
                    <a:pt x="0" y="0"/>
                  </a:moveTo>
                  <a:lnTo>
                    <a:pt x="16"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defTabSz="914126"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dirty="0">
                <a:ln>
                  <a:noFill/>
                </a:ln>
                <a:solidFill>
                  <a:prstClr val="black"/>
                </a:solidFill>
                <a:effectLst/>
                <a:uLnTx/>
                <a:uFillTx/>
                <a:latin typeface="Arial"/>
              </a:endParaRPr>
            </a:p>
          </p:txBody>
        </p:sp>
        <p:sp>
          <p:nvSpPr>
            <p:cNvPr id="1028" name="Line 119">
              <a:extLst>
                <a:ext uri="{FF2B5EF4-FFF2-40B4-BE49-F238E27FC236}">
                  <a16:creationId xmlns:a16="http://schemas.microsoft.com/office/drawing/2014/main" id="{073A2F4D-FED2-4A36-A711-FEFBBD030A2C}"/>
                </a:ext>
              </a:extLst>
            </p:cNvPr>
            <p:cNvSpPr>
              <a:spLocks noChangeShapeType="1"/>
            </p:cNvSpPr>
            <p:nvPr/>
          </p:nvSpPr>
          <p:spPr bwMode="auto">
            <a:xfrm>
              <a:off x="10019456" y="3908384"/>
              <a:ext cx="36475" cy="0"/>
            </a:xfrm>
            <a:prstGeom prst="line">
              <a:avLst/>
            </a:prstGeom>
            <a:noFill/>
            <a:ln w="12700" cap="sq">
              <a:solidFill>
                <a:sysClr val="windowText" lastClr="000000"/>
              </a:solidFill>
              <a:prstDash val="solid"/>
              <a:bevel/>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marL="0" marR="0" lvl="0" indent="0" defTabSz="914126"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dirty="0">
                <a:ln>
                  <a:noFill/>
                </a:ln>
                <a:solidFill>
                  <a:prstClr val="black"/>
                </a:solidFill>
                <a:effectLst/>
                <a:uLnTx/>
                <a:uFillTx/>
                <a:latin typeface="Arial"/>
              </a:endParaRPr>
            </a:p>
          </p:txBody>
        </p:sp>
        <p:sp>
          <p:nvSpPr>
            <p:cNvPr id="1029" name="Freeform 120">
              <a:extLst>
                <a:ext uri="{FF2B5EF4-FFF2-40B4-BE49-F238E27FC236}">
                  <a16:creationId xmlns:a16="http://schemas.microsoft.com/office/drawing/2014/main" id="{1CCF5BED-B313-4C3E-A07B-92C90327797A}"/>
                </a:ext>
              </a:extLst>
            </p:cNvPr>
            <p:cNvSpPr>
              <a:spLocks/>
            </p:cNvSpPr>
            <p:nvPr/>
          </p:nvSpPr>
          <p:spPr bwMode="auto">
            <a:xfrm>
              <a:off x="10019456" y="4321944"/>
              <a:ext cx="36475" cy="0"/>
            </a:xfrm>
            <a:custGeom>
              <a:avLst/>
              <a:gdLst>
                <a:gd name="T0" fmla="*/ 0 w 16"/>
                <a:gd name="T1" fmla="*/ 16 w 16"/>
                <a:gd name="T2" fmla="*/ 0 w 16"/>
              </a:gdLst>
              <a:ahLst/>
              <a:cxnLst>
                <a:cxn ang="0">
                  <a:pos x="T0" y="0"/>
                </a:cxn>
                <a:cxn ang="0">
                  <a:pos x="T1" y="0"/>
                </a:cxn>
                <a:cxn ang="0">
                  <a:pos x="T2" y="0"/>
                </a:cxn>
              </a:cxnLst>
              <a:rect l="0" t="0" r="r" b="b"/>
              <a:pathLst>
                <a:path w="16">
                  <a:moveTo>
                    <a:pt x="0" y="0"/>
                  </a:moveTo>
                  <a:lnTo>
                    <a:pt x="16"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defTabSz="914126"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dirty="0">
                <a:ln>
                  <a:noFill/>
                </a:ln>
                <a:solidFill>
                  <a:prstClr val="black"/>
                </a:solidFill>
                <a:effectLst/>
                <a:uLnTx/>
                <a:uFillTx/>
                <a:latin typeface="Arial"/>
              </a:endParaRPr>
            </a:p>
          </p:txBody>
        </p:sp>
        <p:sp>
          <p:nvSpPr>
            <p:cNvPr id="1030" name="Line 121">
              <a:extLst>
                <a:ext uri="{FF2B5EF4-FFF2-40B4-BE49-F238E27FC236}">
                  <a16:creationId xmlns:a16="http://schemas.microsoft.com/office/drawing/2014/main" id="{612B3C6C-96FF-4062-95A7-650D07A27B28}"/>
                </a:ext>
              </a:extLst>
            </p:cNvPr>
            <p:cNvSpPr>
              <a:spLocks noChangeShapeType="1"/>
            </p:cNvSpPr>
            <p:nvPr/>
          </p:nvSpPr>
          <p:spPr bwMode="auto">
            <a:xfrm>
              <a:off x="10019456" y="4321944"/>
              <a:ext cx="36475" cy="0"/>
            </a:xfrm>
            <a:prstGeom prst="line">
              <a:avLst/>
            </a:prstGeom>
            <a:noFill/>
            <a:ln w="12700" cap="sq">
              <a:solidFill>
                <a:sysClr val="windowText" lastClr="000000"/>
              </a:solidFill>
              <a:prstDash val="solid"/>
              <a:bevel/>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marL="0" marR="0" lvl="0" indent="0" defTabSz="914126"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dirty="0">
                <a:ln>
                  <a:noFill/>
                </a:ln>
                <a:solidFill>
                  <a:prstClr val="black"/>
                </a:solidFill>
                <a:effectLst/>
                <a:uLnTx/>
                <a:uFillTx/>
                <a:latin typeface="Arial"/>
              </a:endParaRPr>
            </a:p>
          </p:txBody>
        </p:sp>
        <p:sp>
          <p:nvSpPr>
            <p:cNvPr id="1031" name="Freeform 122">
              <a:extLst>
                <a:ext uri="{FF2B5EF4-FFF2-40B4-BE49-F238E27FC236}">
                  <a16:creationId xmlns:a16="http://schemas.microsoft.com/office/drawing/2014/main" id="{8BB2202D-A68F-42C4-8745-97EDBE7D9174}"/>
                </a:ext>
              </a:extLst>
            </p:cNvPr>
            <p:cNvSpPr>
              <a:spLocks/>
            </p:cNvSpPr>
            <p:nvPr/>
          </p:nvSpPr>
          <p:spPr bwMode="auto">
            <a:xfrm>
              <a:off x="10037694" y="3913031"/>
              <a:ext cx="0" cy="408912"/>
            </a:xfrm>
            <a:custGeom>
              <a:avLst/>
              <a:gdLst>
                <a:gd name="T0" fmla="*/ 0 h 176"/>
                <a:gd name="T1" fmla="*/ 176 h 176"/>
                <a:gd name="T2" fmla="*/ 0 h 176"/>
              </a:gdLst>
              <a:ahLst/>
              <a:cxnLst>
                <a:cxn ang="0">
                  <a:pos x="0" y="T0"/>
                </a:cxn>
                <a:cxn ang="0">
                  <a:pos x="0" y="T1"/>
                </a:cxn>
                <a:cxn ang="0">
                  <a:pos x="0" y="T2"/>
                </a:cxn>
              </a:cxnLst>
              <a:rect l="0" t="0" r="r" b="b"/>
              <a:pathLst>
                <a:path h="176">
                  <a:moveTo>
                    <a:pt x="0" y="0"/>
                  </a:moveTo>
                  <a:lnTo>
                    <a:pt x="0" y="17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defTabSz="914126"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dirty="0">
                <a:ln>
                  <a:noFill/>
                </a:ln>
                <a:solidFill>
                  <a:prstClr val="black"/>
                </a:solidFill>
                <a:effectLst/>
                <a:uLnTx/>
                <a:uFillTx/>
                <a:latin typeface="Arial"/>
              </a:endParaRPr>
            </a:p>
          </p:txBody>
        </p:sp>
        <p:sp>
          <p:nvSpPr>
            <p:cNvPr id="1032" name="Line 123">
              <a:extLst>
                <a:ext uri="{FF2B5EF4-FFF2-40B4-BE49-F238E27FC236}">
                  <a16:creationId xmlns:a16="http://schemas.microsoft.com/office/drawing/2014/main" id="{6A17086F-8889-4054-BF1E-43F52461DB13}"/>
                </a:ext>
              </a:extLst>
            </p:cNvPr>
            <p:cNvSpPr>
              <a:spLocks noChangeShapeType="1"/>
            </p:cNvSpPr>
            <p:nvPr/>
          </p:nvSpPr>
          <p:spPr bwMode="auto">
            <a:xfrm>
              <a:off x="10037694" y="3913031"/>
              <a:ext cx="0" cy="408912"/>
            </a:xfrm>
            <a:prstGeom prst="line">
              <a:avLst/>
            </a:prstGeom>
            <a:noFill/>
            <a:ln w="12700" cap="sq">
              <a:solidFill>
                <a:sysClr val="windowText" lastClr="000000"/>
              </a:solidFill>
              <a:prstDash val="solid"/>
              <a:bevel/>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marL="0" marR="0" lvl="0" indent="0" defTabSz="914126"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dirty="0">
                <a:ln>
                  <a:noFill/>
                </a:ln>
                <a:solidFill>
                  <a:prstClr val="black"/>
                </a:solidFill>
                <a:effectLst/>
                <a:uLnTx/>
                <a:uFillTx/>
                <a:latin typeface="Arial"/>
              </a:endParaRPr>
            </a:p>
          </p:txBody>
        </p:sp>
        <p:sp>
          <p:nvSpPr>
            <p:cNvPr id="1033" name="Rectangle 124">
              <a:extLst>
                <a:ext uri="{FF2B5EF4-FFF2-40B4-BE49-F238E27FC236}">
                  <a16:creationId xmlns:a16="http://schemas.microsoft.com/office/drawing/2014/main" id="{BADAB603-F932-44BA-910D-370CE5B18BFB}"/>
                </a:ext>
              </a:extLst>
            </p:cNvPr>
            <p:cNvSpPr>
              <a:spLocks noChangeArrowheads="1"/>
            </p:cNvSpPr>
            <p:nvPr/>
          </p:nvSpPr>
          <p:spPr bwMode="auto">
            <a:xfrm>
              <a:off x="10128883" y="4038493"/>
              <a:ext cx="180099" cy="350830"/>
            </a:xfrm>
            <a:prstGeom prst="rect">
              <a:avLst/>
            </a:prstGeom>
            <a:solidFill>
              <a:srgbClr val="CC0000">
                <a:lumMod val="40000"/>
                <a:lumOff val="60000"/>
              </a:srgbClr>
            </a:solidFill>
            <a:ln>
              <a:noFill/>
            </a:ln>
          </p:spPr>
          <p:txBody>
            <a:bodyPr vert="horz" wrap="square" lIns="91416" tIns="45708" rIns="91416" bIns="45708" numCol="1" anchor="t" anchorCtr="0" compatLnSpc="1">
              <a:prstTxWarp prst="textNoShape">
                <a:avLst/>
              </a:prstTxWarp>
            </a:bodyPr>
            <a:lstStyle/>
            <a:p>
              <a:pPr marL="0" marR="0" lvl="0" indent="0" defTabSz="914126"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dirty="0">
                <a:ln>
                  <a:noFill/>
                </a:ln>
                <a:solidFill>
                  <a:prstClr val="black"/>
                </a:solidFill>
                <a:effectLst/>
                <a:uLnTx/>
                <a:uFillTx/>
                <a:latin typeface="Arial"/>
              </a:endParaRPr>
            </a:p>
          </p:txBody>
        </p:sp>
        <p:sp>
          <p:nvSpPr>
            <p:cNvPr id="1034" name="Freeform 125">
              <a:extLst>
                <a:ext uri="{FF2B5EF4-FFF2-40B4-BE49-F238E27FC236}">
                  <a16:creationId xmlns:a16="http://schemas.microsoft.com/office/drawing/2014/main" id="{1A4E1479-53C7-4681-968B-43FB3F8B4870}"/>
                </a:ext>
              </a:extLst>
            </p:cNvPr>
            <p:cNvSpPr>
              <a:spLocks/>
            </p:cNvSpPr>
            <p:nvPr/>
          </p:nvSpPr>
          <p:spPr bwMode="auto">
            <a:xfrm>
              <a:off x="10204117" y="4163955"/>
              <a:ext cx="36475" cy="0"/>
            </a:xfrm>
            <a:custGeom>
              <a:avLst/>
              <a:gdLst>
                <a:gd name="T0" fmla="*/ 0 w 16"/>
                <a:gd name="T1" fmla="*/ 16 w 16"/>
                <a:gd name="T2" fmla="*/ 0 w 16"/>
              </a:gdLst>
              <a:ahLst/>
              <a:cxnLst>
                <a:cxn ang="0">
                  <a:pos x="T0" y="0"/>
                </a:cxn>
                <a:cxn ang="0">
                  <a:pos x="T1" y="0"/>
                </a:cxn>
                <a:cxn ang="0">
                  <a:pos x="T2" y="0"/>
                </a:cxn>
              </a:cxnLst>
              <a:rect l="0" t="0" r="r" b="b"/>
              <a:pathLst>
                <a:path w="16">
                  <a:moveTo>
                    <a:pt x="0" y="0"/>
                  </a:moveTo>
                  <a:lnTo>
                    <a:pt x="16"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defTabSz="914126"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dirty="0">
                <a:ln>
                  <a:noFill/>
                </a:ln>
                <a:solidFill>
                  <a:prstClr val="black"/>
                </a:solidFill>
                <a:effectLst/>
                <a:uLnTx/>
                <a:uFillTx/>
                <a:latin typeface="Arial"/>
              </a:endParaRPr>
            </a:p>
          </p:txBody>
        </p:sp>
        <p:sp>
          <p:nvSpPr>
            <p:cNvPr id="1035" name="Line 126">
              <a:extLst>
                <a:ext uri="{FF2B5EF4-FFF2-40B4-BE49-F238E27FC236}">
                  <a16:creationId xmlns:a16="http://schemas.microsoft.com/office/drawing/2014/main" id="{AA7340EE-FA74-4DF2-97FA-6B09DBB99066}"/>
                </a:ext>
              </a:extLst>
            </p:cNvPr>
            <p:cNvSpPr>
              <a:spLocks noChangeShapeType="1"/>
            </p:cNvSpPr>
            <p:nvPr/>
          </p:nvSpPr>
          <p:spPr bwMode="auto">
            <a:xfrm>
              <a:off x="10204117" y="4163955"/>
              <a:ext cx="36475" cy="0"/>
            </a:xfrm>
            <a:prstGeom prst="line">
              <a:avLst/>
            </a:prstGeom>
            <a:noFill/>
            <a:ln w="12700" cap="sq">
              <a:solidFill>
                <a:sysClr val="windowText" lastClr="000000"/>
              </a:solidFill>
              <a:prstDash val="solid"/>
              <a:bevel/>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marL="0" marR="0" lvl="0" indent="0" defTabSz="914126"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dirty="0">
                <a:ln>
                  <a:noFill/>
                </a:ln>
                <a:solidFill>
                  <a:prstClr val="black"/>
                </a:solidFill>
                <a:effectLst/>
                <a:uLnTx/>
                <a:uFillTx/>
                <a:latin typeface="Arial"/>
              </a:endParaRPr>
            </a:p>
          </p:txBody>
        </p:sp>
        <p:sp>
          <p:nvSpPr>
            <p:cNvPr id="1036" name="Freeform 127">
              <a:extLst>
                <a:ext uri="{FF2B5EF4-FFF2-40B4-BE49-F238E27FC236}">
                  <a16:creationId xmlns:a16="http://schemas.microsoft.com/office/drawing/2014/main" id="{EE013131-C6A8-4134-A4C8-0E77B59D3512}"/>
                </a:ext>
              </a:extLst>
            </p:cNvPr>
            <p:cNvSpPr>
              <a:spLocks/>
            </p:cNvSpPr>
            <p:nvPr/>
          </p:nvSpPr>
          <p:spPr bwMode="auto">
            <a:xfrm>
              <a:off x="10204117" y="4593777"/>
              <a:ext cx="36475" cy="0"/>
            </a:xfrm>
            <a:custGeom>
              <a:avLst/>
              <a:gdLst>
                <a:gd name="T0" fmla="*/ 0 w 16"/>
                <a:gd name="T1" fmla="*/ 16 w 16"/>
                <a:gd name="T2" fmla="*/ 0 w 16"/>
              </a:gdLst>
              <a:ahLst/>
              <a:cxnLst>
                <a:cxn ang="0">
                  <a:pos x="T0" y="0"/>
                </a:cxn>
                <a:cxn ang="0">
                  <a:pos x="T1" y="0"/>
                </a:cxn>
                <a:cxn ang="0">
                  <a:pos x="T2" y="0"/>
                </a:cxn>
              </a:cxnLst>
              <a:rect l="0" t="0" r="r" b="b"/>
              <a:pathLst>
                <a:path w="16">
                  <a:moveTo>
                    <a:pt x="0" y="0"/>
                  </a:moveTo>
                  <a:lnTo>
                    <a:pt x="16"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defTabSz="914126"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dirty="0">
                <a:ln>
                  <a:noFill/>
                </a:ln>
                <a:solidFill>
                  <a:prstClr val="black"/>
                </a:solidFill>
                <a:effectLst/>
                <a:uLnTx/>
                <a:uFillTx/>
                <a:latin typeface="Arial"/>
              </a:endParaRPr>
            </a:p>
          </p:txBody>
        </p:sp>
        <p:sp>
          <p:nvSpPr>
            <p:cNvPr id="1037" name="Line 128">
              <a:extLst>
                <a:ext uri="{FF2B5EF4-FFF2-40B4-BE49-F238E27FC236}">
                  <a16:creationId xmlns:a16="http://schemas.microsoft.com/office/drawing/2014/main" id="{EC7EA79D-11D4-4419-973A-D3D29DFF34C2}"/>
                </a:ext>
              </a:extLst>
            </p:cNvPr>
            <p:cNvSpPr>
              <a:spLocks noChangeShapeType="1"/>
            </p:cNvSpPr>
            <p:nvPr/>
          </p:nvSpPr>
          <p:spPr bwMode="auto">
            <a:xfrm>
              <a:off x="10204117" y="4593777"/>
              <a:ext cx="36475" cy="0"/>
            </a:xfrm>
            <a:prstGeom prst="line">
              <a:avLst/>
            </a:prstGeom>
            <a:noFill/>
            <a:ln w="12700" cap="sq">
              <a:solidFill>
                <a:sysClr val="windowText" lastClr="000000"/>
              </a:solidFill>
              <a:prstDash val="solid"/>
              <a:bevel/>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marL="0" marR="0" lvl="0" indent="0" defTabSz="914126"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dirty="0">
                <a:ln>
                  <a:noFill/>
                </a:ln>
                <a:solidFill>
                  <a:prstClr val="black"/>
                </a:solidFill>
                <a:effectLst/>
                <a:uLnTx/>
                <a:uFillTx/>
                <a:latin typeface="Arial"/>
              </a:endParaRPr>
            </a:p>
          </p:txBody>
        </p:sp>
        <p:sp>
          <p:nvSpPr>
            <p:cNvPr id="1038" name="Freeform 129">
              <a:extLst>
                <a:ext uri="{FF2B5EF4-FFF2-40B4-BE49-F238E27FC236}">
                  <a16:creationId xmlns:a16="http://schemas.microsoft.com/office/drawing/2014/main" id="{5E9D3740-209E-4FE1-B114-0599B6215D9B}"/>
                </a:ext>
              </a:extLst>
            </p:cNvPr>
            <p:cNvSpPr>
              <a:spLocks/>
            </p:cNvSpPr>
            <p:nvPr/>
          </p:nvSpPr>
          <p:spPr bwMode="auto">
            <a:xfrm>
              <a:off x="10222354" y="4159308"/>
              <a:ext cx="0" cy="434470"/>
            </a:xfrm>
            <a:custGeom>
              <a:avLst/>
              <a:gdLst>
                <a:gd name="T0" fmla="*/ 0 h 187"/>
                <a:gd name="T1" fmla="*/ 187 h 187"/>
                <a:gd name="T2" fmla="*/ 0 h 187"/>
              </a:gdLst>
              <a:ahLst/>
              <a:cxnLst>
                <a:cxn ang="0">
                  <a:pos x="0" y="T0"/>
                </a:cxn>
                <a:cxn ang="0">
                  <a:pos x="0" y="T1"/>
                </a:cxn>
                <a:cxn ang="0">
                  <a:pos x="0" y="T2"/>
                </a:cxn>
              </a:cxnLst>
              <a:rect l="0" t="0" r="r" b="b"/>
              <a:pathLst>
                <a:path h="187">
                  <a:moveTo>
                    <a:pt x="0" y="0"/>
                  </a:moveTo>
                  <a:lnTo>
                    <a:pt x="0" y="18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defTabSz="914126"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dirty="0">
                <a:ln>
                  <a:noFill/>
                </a:ln>
                <a:solidFill>
                  <a:prstClr val="black"/>
                </a:solidFill>
                <a:effectLst/>
                <a:uLnTx/>
                <a:uFillTx/>
                <a:latin typeface="Arial"/>
              </a:endParaRPr>
            </a:p>
          </p:txBody>
        </p:sp>
        <p:sp>
          <p:nvSpPr>
            <p:cNvPr id="1039" name="Line 130">
              <a:extLst>
                <a:ext uri="{FF2B5EF4-FFF2-40B4-BE49-F238E27FC236}">
                  <a16:creationId xmlns:a16="http://schemas.microsoft.com/office/drawing/2014/main" id="{8FA4C57C-DED5-4E54-B82F-AE87EAF40B97}"/>
                </a:ext>
              </a:extLst>
            </p:cNvPr>
            <p:cNvSpPr>
              <a:spLocks noChangeShapeType="1"/>
            </p:cNvSpPr>
            <p:nvPr/>
          </p:nvSpPr>
          <p:spPr bwMode="auto">
            <a:xfrm>
              <a:off x="10222354" y="4159308"/>
              <a:ext cx="0" cy="434470"/>
            </a:xfrm>
            <a:prstGeom prst="line">
              <a:avLst/>
            </a:prstGeom>
            <a:noFill/>
            <a:ln w="12700" cap="sq">
              <a:solidFill>
                <a:sysClr val="windowText" lastClr="000000"/>
              </a:solidFill>
              <a:prstDash val="solid"/>
              <a:bevel/>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marL="0" marR="0" lvl="0" indent="0" defTabSz="914126"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dirty="0">
                <a:ln>
                  <a:noFill/>
                </a:ln>
                <a:solidFill>
                  <a:prstClr val="black"/>
                </a:solidFill>
                <a:effectLst/>
                <a:uLnTx/>
                <a:uFillTx/>
                <a:latin typeface="Arial"/>
              </a:endParaRPr>
            </a:p>
          </p:txBody>
        </p:sp>
        <p:sp>
          <p:nvSpPr>
            <p:cNvPr id="1040" name="Rectangle 131">
              <a:extLst>
                <a:ext uri="{FF2B5EF4-FFF2-40B4-BE49-F238E27FC236}">
                  <a16:creationId xmlns:a16="http://schemas.microsoft.com/office/drawing/2014/main" id="{C3A606DC-F1DA-4FD4-B38F-46018B8CB1C5}"/>
                </a:ext>
              </a:extLst>
            </p:cNvPr>
            <p:cNvSpPr>
              <a:spLocks noChangeArrowheads="1"/>
            </p:cNvSpPr>
            <p:nvPr/>
          </p:nvSpPr>
          <p:spPr bwMode="auto">
            <a:xfrm>
              <a:off x="10468566" y="3926972"/>
              <a:ext cx="180099" cy="111522"/>
            </a:xfrm>
            <a:prstGeom prst="rect">
              <a:avLst/>
            </a:prstGeom>
            <a:solidFill>
              <a:srgbClr val="E2E2E2">
                <a:lumMod val="75000"/>
              </a:srgbClr>
            </a:solidFill>
            <a:ln>
              <a:noFill/>
            </a:ln>
          </p:spPr>
          <p:txBody>
            <a:bodyPr vert="horz" wrap="square" lIns="91416" tIns="45708" rIns="91416" bIns="45708" numCol="1" anchor="t" anchorCtr="0" compatLnSpc="1">
              <a:prstTxWarp prst="textNoShape">
                <a:avLst/>
              </a:prstTxWarp>
            </a:bodyPr>
            <a:lstStyle/>
            <a:p>
              <a:pPr marL="0" marR="0" lvl="0" indent="0" defTabSz="914126"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dirty="0">
                <a:ln>
                  <a:noFill/>
                </a:ln>
                <a:solidFill>
                  <a:prstClr val="black"/>
                </a:solidFill>
                <a:effectLst/>
                <a:uLnTx/>
                <a:uFillTx/>
                <a:latin typeface="Arial"/>
              </a:endParaRPr>
            </a:p>
          </p:txBody>
        </p:sp>
        <p:sp>
          <p:nvSpPr>
            <p:cNvPr id="1041" name="Freeform 132">
              <a:extLst>
                <a:ext uri="{FF2B5EF4-FFF2-40B4-BE49-F238E27FC236}">
                  <a16:creationId xmlns:a16="http://schemas.microsoft.com/office/drawing/2014/main" id="{A7EDAAD8-CA1A-493F-BB46-0DE4A93A3745}"/>
                </a:ext>
              </a:extLst>
            </p:cNvPr>
            <p:cNvSpPr>
              <a:spLocks/>
            </p:cNvSpPr>
            <p:nvPr/>
          </p:nvSpPr>
          <p:spPr bwMode="auto">
            <a:xfrm>
              <a:off x="10541518" y="3822419"/>
              <a:ext cx="36475" cy="0"/>
            </a:xfrm>
            <a:custGeom>
              <a:avLst/>
              <a:gdLst>
                <a:gd name="T0" fmla="*/ 0 w 16"/>
                <a:gd name="T1" fmla="*/ 16 w 16"/>
                <a:gd name="T2" fmla="*/ 0 w 16"/>
              </a:gdLst>
              <a:ahLst/>
              <a:cxnLst>
                <a:cxn ang="0">
                  <a:pos x="T0" y="0"/>
                </a:cxn>
                <a:cxn ang="0">
                  <a:pos x="T1" y="0"/>
                </a:cxn>
                <a:cxn ang="0">
                  <a:pos x="T2" y="0"/>
                </a:cxn>
              </a:cxnLst>
              <a:rect l="0" t="0" r="r" b="b"/>
              <a:pathLst>
                <a:path w="16">
                  <a:moveTo>
                    <a:pt x="0" y="0"/>
                  </a:moveTo>
                  <a:lnTo>
                    <a:pt x="16"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defTabSz="914126"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dirty="0">
                <a:ln>
                  <a:noFill/>
                </a:ln>
                <a:solidFill>
                  <a:prstClr val="black"/>
                </a:solidFill>
                <a:effectLst/>
                <a:uLnTx/>
                <a:uFillTx/>
                <a:latin typeface="Arial"/>
              </a:endParaRPr>
            </a:p>
          </p:txBody>
        </p:sp>
        <p:sp>
          <p:nvSpPr>
            <p:cNvPr id="1042" name="Line 133">
              <a:extLst>
                <a:ext uri="{FF2B5EF4-FFF2-40B4-BE49-F238E27FC236}">
                  <a16:creationId xmlns:a16="http://schemas.microsoft.com/office/drawing/2014/main" id="{FE96CA73-6E8E-4138-9184-C685C5D7E41A}"/>
                </a:ext>
              </a:extLst>
            </p:cNvPr>
            <p:cNvSpPr>
              <a:spLocks noChangeShapeType="1"/>
            </p:cNvSpPr>
            <p:nvPr/>
          </p:nvSpPr>
          <p:spPr bwMode="auto">
            <a:xfrm>
              <a:off x="10541518" y="3822419"/>
              <a:ext cx="36475" cy="0"/>
            </a:xfrm>
            <a:prstGeom prst="line">
              <a:avLst/>
            </a:prstGeom>
            <a:noFill/>
            <a:ln w="12700" cap="sq">
              <a:solidFill>
                <a:sysClr val="windowText" lastClr="000000"/>
              </a:solidFill>
              <a:prstDash val="solid"/>
              <a:bevel/>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marL="0" marR="0" lvl="0" indent="0" defTabSz="914126"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dirty="0">
                <a:ln>
                  <a:noFill/>
                </a:ln>
                <a:solidFill>
                  <a:prstClr val="black"/>
                </a:solidFill>
                <a:effectLst/>
                <a:uLnTx/>
                <a:uFillTx/>
                <a:latin typeface="Arial"/>
              </a:endParaRPr>
            </a:p>
          </p:txBody>
        </p:sp>
        <p:sp>
          <p:nvSpPr>
            <p:cNvPr id="1043" name="Freeform 134">
              <a:extLst>
                <a:ext uri="{FF2B5EF4-FFF2-40B4-BE49-F238E27FC236}">
                  <a16:creationId xmlns:a16="http://schemas.microsoft.com/office/drawing/2014/main" id="{D3189769-3A19-41D1-868A-B04817B7E741}"/>
                </a:ext>
              </a:extLst>
            </p:cNvPr>
            <p:cNvSpPr>
              <a:spLocks/>
            </p:cNvSpPr>
            <p:nvPr/>
          </p:nvSpPr>
          <p:spPr bwMode="auto">
            <a:xfrm>
              <a:off x="10559756" y="3822419"/>
              <a:ext cx="0" cy="220719"/>
            </a:xfrm>
            <a:custGeom>
              <a:avLst/>
              <a:gdLst>
                <a:gd name="T0" fmla="*/ 0 h 95"/>
                <a:gd name="T1" fmla="*/ 95 h 95"/>
                <a:gd name="T2" fmla="*/ 0 h 95"/>
              </a:gdLst>
              <a:ahLst/>
              <a:cxnLst>
                <a:cxn ang="0">
                  <a:pos x="0" y="T0"/>
                </a:cxn>
                <a:cxn ang="0">
                  <a:pos x="0" y="T1"/>
                </a:cxn>
                <a:cxn ang="0">
                  <a:pos x="0" y="T2"/>
                </a:cxn>
              </a:cxnLst>
              <a:rect l="0" t="0" r="r" b="b"/>
              <a:pathLst>
                <a:path h="95">
                  <a:moveTo>
                    <a:pt x="0" y="0"/>
                  </a:moveTo>
                  <a:lnTo>
                    <a:pt x="0" y="9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defTabSz="914126"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dirty="0">
                <a:ln>
                  <a:noFill/>
                </a:ln>
                <a:solidFill>
                  <a:prstClr val="black"/>
                </a:solidFill>
                <a:effectLst/>
                <a:uLnTx/>
                <a:uFillTx/>
                <a:latin typeface="Arial"/>
              </a:endParaRPr>
            </a:p>
          </p:txBody>
        </p:sp>
        <p:sp>
          <p:nvSpPr>
            <p:cNvPr id="1044" name="Line 135">
              <a:extLst>
                <a:ext uri="{FF2B5EF4-FFF2-40B4-BE49-F238E27FC236}">
                  <a16:creationId xmlns:a16="http://schemas.microsoft.com/office/drawing/2014/main" id="{3D68EA6D-24D3-4F2A-98EB-B1A753A72655}"/>
                </a:ext>
              </a:extLst>
            </p:cNvPr>
            <p:cNvSpPr>
              <a:spLocks noChangeShapeType="1"/>
            </p:cNvSpPr>
            <p:nvPr/>
          </p:nvSpPr>
          <p:spPr bwMode="auto">
            <a:xfrm>
              <a:off x="10559756" y="3822420"/>
              <a:ext cx="0" cy="202133"/>
            </a:xfrm>
            <a:prstGeom prst="line">
              <a:avLst/>
            </a:prstGeom>
            <a:noFill/>
            <a:ln w="12700" cap="sq">
              <a:solidFill>
                <a:sysClr val="windowText" lastClr="000000"/>
              </a:solidFill>
              <a:prstDash val="solid"/>
              <a:bevel/>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marL="0" marR="0" lvl="0" indent="0" defTabSz="914126"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dirty="0">
                <a:ln>
                  <a:noFill/>
                </a:ln>
                <a:solidFill>
                  <a:prstClr val="black"/>
                </a:solidFill>
                <a:effectLst/>
                <a:uLnTx/>
                <a:uFillTx/>
                <a:latin typeface="Arial"/>
              </a:endParaRPr>
            </a:p>
          </p:txBody>
        </p:sp>
        <p:sp>
          <p:nvSpPr>
            <p:cNvPr id="1045" name="Rectangle 136">
              <a:extLst>
                <a:ext uri="{FF2B5EF4-FFF2-40B4-BE49-F238E27FC236}">
                  <a16:creationId xmlns:a16="http://schemas.microsoft.com/office/drawing/2014/main" id="{059FACF9-8BF0-4B15-A081-3C4B91745EB9}"/>
                </a:ext>
              </a:extLst>
            </p:cNvPr>
            <p:cNvSpPr>
              <a:spLocks noChangeArrowheads="1"/>
            </p:cNvSpPr>
            <p:nvPr/>
          </p:nvSpPr>
          <p:spPr bwMode="auto">
            <a:xfrm>
              <a:off x="10648665" y="4038493"/>
              <a:ext cx="186940" cy="27880"/>
            </a:xfrm>
            <a:prstGeom prst="rect">
              <a:avLst/>
            </a:prstGeom>
            <a:solidFill>
              <a:srgbClr val="CC0000">
                <a:lumMod val="40000"/>
                <a:lumOff val="60000"/>
              </a:srgbClr>
            </a:solidFill>
            <a:ln>
              <a:noFill/>
            </a:ln>
          </p:spPr>
          <p:txBody>
            <a:bodyPr vert="horz" wrap="square" lIns="91416" tIns="45708" rIns="91416" bIns="45708" numCol="1" anchor="t" anchorCtr="0" compatLnSpc="1">
              <a:prstTxWarp prst="textNoShape">
                <a:avLst/>
              </a:prstTxWarp>
            </a:bodyPr>
            <a:lstStyle/>
            <a:p>
              <a:pPr marL="0" marR="0" lvl="0" indent="0" defTabSz="914126"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dirty="0">
                <a:ln>
                  <a:noFill/>
                </a:ln>
                <a:solidFill>
                  <a:prstClr val="black"/>
                </a:solidFill>
                <a:effectLst/>
                <a:uLnTx/>
                <a:uFillTx/>
                <a:latin typeface="Arial"/>
              </a:endParaRPr>
            </a:p>
          </p:txBody>
        </p:sp>
        <p:sp>
          <p:nvSpPr>
            <p:cNvPr id="1046" name="Freeform 137">
              <a:extLst>
                <a:ext uri="{FF2B5EF4-FFF2-40B4-BE49-F238E27FC236}">
                  <a16:creationId xmlns:a16="http://schemas.microsoft.com/office/drawing/2014/main" id="{78683AE9-5E4A-4B80-98B5-E66FE6D6C86B}"/>
                </a:ext>
              </a:extLst>
            </p:cNvPr>
            <p:cNvSpPr>
              <a:spLocks/>
            </p:cNvSpPr>
            <p:nvPr/>
          </p:nvSpPr>
          <p:spPr bwMode="auto">
            <a:xfrm>
              <a:off x="10726176" y="3959499"/>
              <a:ext cx="36475" cy="0"/>
            </a:xfrm>
            <a:custGeom>
              <a:avLst/>
              <a:gdLst>
                <a:gd name="T0" fmla="*/ 0 w 16"/>
                <a:gd name="T1" fmla="*/ 16 w 16"/>
                <a:gd name="T2" fmla="*/ 0 w 16"/>
              </a:gdLst>
              <a:ahLst/>
              <a:cxnLst>
                <a:cxn ang="0">
                  <a:pos x="T0" y="0"/>
                </a:cxn>
                <a:cxn ang="0">
                  <a:pos x="T1" y="0"/>
                </a:cxn>
                <a:cxn ang="0">
                  <a:pos x="T2" y="0"/>
                </a:cxn>
              </a:cxnLst>
              <a:rect l="0" t="0" r="r" b="b"/>
              <a:pathLst>
                <a:path w="16">
                  <a:moveTo>
                    <a:pt x="0" y="0"/>
                  </a:moveTo>
                  <a:lnTo>
                    <a:pt x="16"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defTabSz="914126"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dirty="0">
                <a:ln>
                  <a:noFill/>
                </a:ln>
                <a:solidFill>
                  <a:prstClr val="black"/>
                </a:solidFill>
                <a:effectLst/>
                <a:uLnTx/>
                <a:uFillTx/>
                <a:latin typeface="Arial"/>
              </a:endParaRPr>
            </a:p>
          </p:txBody>
        </p:sp>
        <p:sp>
          <p:nvSpPr>
            <p:cNvPr id="1047" name="Line 138">
              <a:extLst>
                <a:ext uri="{FF2B5EF4-FFF2-40B4-BE49-F238E27FC236}">
                  <a16:creationId xmlns:a16="http://schemas.microsoft.com/office/drawing/2014/main" id="{5B289CEA-FED4-4240-B374-C434AF75B439}"/>
                </a:ext>
              </a:extLst>
            </p:cNvPr>
            <p:cNvSpPr>
              <a:spLocks noChangeShapeType="1"/>
            </p:cNvSpPr>
            <p:nvPr/>
          </p:nvSpPr>
          <p:spPr bwMode="auto">
            <a:xfrm>
              <a:off x="10726176" y="3959499"/>
              <a:ext cx="36475" cy="0"/>
            </a:xfrm>
            <a:prstGeom prst="line">
              <a:avLst/>
            </a:prstGeom>
            <a:noFill/>
            <a:ln w="12700" cap="sq">
              <a:solidFill>
                <a:sysClr val="windowText" lastClr="000000"/>
              </a:solidFill>
              <a:prstDash val="solid"/>
              <a:bevel/>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marL="0" marR="0" lvl="0" indent="0" defTabSz="914126"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dirty="0">
                <a:ln>
                  <a:noFill/>
                </a:ln>
                <a:solidFill>
                  <a:prstClr val="black"/>
                </a:solidFill>
                <a:effectLst/>
                <a:uLnTx/>
                <a:uFillTx/>
                <a:latin typeface="Arial"/>
              </a:endParaRPr>
            </a:p>
          </p:txBody>
        </p:sp>
        <p:sp>
          <p:nvSpPr>
            <p:cNvPr id="1048" name="Freeform 139">
              <a:extLst>
                <a:ext uri="{FF2B5EF4-FFF2-40B4-BE49-F238E27FC236}">
                  <a16:creationId xmlns:a16="http://schemas.microsoft.com/office/drawing/2014/main" id="{F2E3C54E-77AC-4074-8E26-356A3265D26F}"/>
                </a:ext>
              </a:extLst>
            </p:cNvPr>
            <p:cNvSpPr>
              <a:spLocks/>
            </p:cNvSpPr>
            <p:nvPr/>
          </p:nvSpPr>
          <p:spPr bwMode="auto">
            <a:xfrm>
              <a:off x="10726176" y="4159308"/>
              <a:ext cx="36475" cy="0"/>
            </a:xfrm>
            <a:custGeom>
              <a:avLst/>
              <a:gdLst>
                <a:gd name="T0" fmla="*/ 0 w 16"/>
                <a:gd name="T1" fmla="*/ 16 w 16"/>
                <a:gd name="T2" fmla="*/ 0 w 16"/>
              </a:gdLst>
              <a:ahLst/>
              <a:cxnLst>
                <a:cxn ang="0">
                  <a:pos x="T0" y="0"/>
                </a:cxn>
                <a:cxn ang="0">
                  <a:pos x="T1" y="0"/>
                </a:cxn>
                <a:cxn ang="0">
                  <a:pos x="T2" y="0"/>
                </a:cxn>
              </a:cxnLst>
              <a:rect l="0" t="0" r="r" b="b"/>
              <a:pathLst>
                <a:path w="16">
                  <a:moveTo>
                    <a:pt x="0" y="0"/>
                  </a:moveTo>
                  <a:lnTo>
                    <a:pt x="16"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defTabSz="914126"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dirty="0">
                <a:ln>
                  <a:noFill/>
                </a:ln>
                <a:solidFill>
                  <a:prstClr val="black"/>
                </a:solidFill>
                <a:effectLst/>
                <a:uLnTx/>
                <a:uFillTx/>
                <a:latin typeface="Arial"/>
              </a:endParaRPr>
            </a:p>
          </p:txBody>
        </p:sp>
        <p:sp>
          <p:nvSpPr>
            <p:cNvPr id="1049" name="Line 140">
              <a:extLst>
                <a:ext uri="{FF2B5EF4-FFF2-40B4-BE49-F238E27FC236}">
                  <a16:creationId xmlns:a16="http://schemas.microsoft.com/office/drawing/2014/main" id="{8BFEB76A-539B-4925-9160-F37F5CD66D6D}"/>
                </a:ext>
              </a:extLst>
            </p:cNvPr>
            <p:cNvSpPr>
              <a:spLocks noChangeShapeType="1"/>
            </p:cNvSpPr>
            <p:nvPr/>
          </p:nvSpPr>
          <p:spPr bwMode="auto">
            <a:xfrm>
              <a:off x="10726176" y="4159308"/>
              <a:ext cx="36475" cy="0"/>
            </a:xfrm>
            <a:prstGeom prst="line">
              <a:avLst/>
            </a:prstGeom>
            <a:noFill/>
            <a:ln w="12700" cap="sq">
              <a:solidFill>
                <a:sysClr val="windowText" lastClr="000000"/>
              </a:solidFill>
              <a:prstDash val="solid"/>
              <a:bevel/>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marL="0" marR="0" lvl="0" indent="0" defTabSz="914126"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dirty="0">
                <a:ln>
                  <a:noFill/>
                </a:ln>
                <a:solidFill>
                  <a:prstClr val="black"/>
                </a:solidFill>
                <a:effectLst/>
                <a:uLnTx/>
                <a:uFillTx/>
                <a:latin typeface="Arial"/>
              </a:endParaRPr>
            </a:p>
          </p:txBody>
        </p:sp>
        <p:sp>
          <p:nvSpPr>
            <p:cNvPr id="1050" name="Freeform 141">
              <a:extLst>
                <a:ext uri="{FF2B5EF4-FFF2-40B4-BE49-F238E27FC236}">
                  <a16:creationId xmlns:a16="http://schemas.microsoft.com/office/drawing/2014/main" id="{4165A8A9-AF03-480A-8699-B197E70026C5}"/>
                </a:ext>
              </a:extLst>
            </p:cNvPr>
            <p:cNvSpPr>
              <a:spLocks/>
            </p:cNvSpPr>
            <p:nvPr/>
          </p:nvSpPr>
          <p:spPr bwMode="auto">
            <a:xfrm>
              <a:off x="10744414" y="3959499"/>
              <a:ext cx="0" cy="199810"/>
            </a:xfrm>
            <a:custGeom>
              <a:avLst/>
              <a:gdLst>
                <a:gd name="T0" fmla="*/ 0 h 86"/>
                <a:gd name="T1" fmla="*/ 86 h 86"/>
                <a:gd name="T2" fmla="*/ 0 h 86"/>
              </a:gdLst>
              <a:ahLst/>
              <a:cxnLst>
                <a:cxn ang="0">
                  <a:pos x="0" y="T0"/>
                </a:cxn>
                <a:cxn ang="0">
                  <a:pos x="0" y="T1"/>
                </a:cxn>
                <a:cxn ang="0">
                  <a:pos x="0" y="T2"/>
                </a:cxn>
              </a:cxnLst>
              <a:rect l="0" t="0" r="r" b="b"/>
              <a:pathLst>
                <a:path h="86">
                  <a:moveTo>
                    <a:pt x="0" y="0"/>
                  </a:moveTo>
                  <a:lnTo>
                    <a:pt x="0" y="8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defTabSz="914126"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dirty="0">
                <a:ln>
                  <a:noFill/>
                </a:ln>
                <a:solidFill>
                  <a:prstClr val="black"/>
                </a:solidFill>
                <a:effectLst/>
                <a:uLnTx/>
                <a:uFillTx/>
                <a:latin typeface="Arial"/>
              </a:endParaRPr>
            </a:p>
          </p:txBody>
        </p:sp>
        <p:sp>
          <p:nvSpPr>
            <p:cNvPr id="1051" name="Line 142">
              <a:extLst>
                <a:ext uri="{FF2B5EF4-FFF2-40B4-BE49-F238E27FC236}">
                  <a16:creationId xmlns:a16="http://schemas.microsoft.com/office/drawing/2014/main" id="{0DC52ED3-C667-49E0-B7C3-BB0DEEA6B0EC}"/>
                </a:ext>
              </a:extLst>
            </p:cNvPr>
            <p:cNvSpPr>
              <a:spLocks noChangeShapeType="1"/>
            </p:cNvSpPr>
            <p:nvPr/>
          </p:nvSpPr>
          <p:spPr bwMode="auto">
            <a:xfrm>
              <a:off x="10744414" y="3959499"/>
              <a:ext cx="0" cy="199810"/>
            </a:xfrm>
            <a:prstGeom prst="line">
              <a:avLst/>
            </a:prstGeom>
            <a:noFill/>
            <a:ln w="12700" cap="sq">
              <a:solidFill>
                <a:sysClr val="windowText" lastClr="000000"/>
              </a:solidFill>
              <a:prstDash val="solid"/>
              <a:bevel/>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marL="0" marR="0" lvl="0" indent="0" defTabSz="914126"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dirty="0">
                <a:ln>
                  <a:noFill/>
                </a:ln>
                <a:solidFill>
                  <a:prstClr val="black"/>
                </a:solidFill>
                <a:effectLst/>
                <a:uLnTx/>
                <a:uFillTx/>
                <a:latin typeface="Arial"/>
              </a:endParaRPr>
            </a:p>
          </p:txBody>
        </p:sp>
        <p:cxnSp>
          <p:nvCxnSpPr>
            <p:cNvPr id="1052" name="Straight Connector 553">
              <a:extLst>
                <a:ext uri="{FF2B5EF4-FFF2-40B4-BE49-F238E27FC236}">
                  <a16:creationId xmlns:a16="http://schemas.microsoft.com/office/drawing/2014/main" id="{CF49A7D2-2E38-47DE-B526-7571A5B218F2}"/>
                </a:ext>
              </a:extLst>
            </p:cNvPr>
            <p:cNvCxnSpPr>
              <a:cxnSpLocks/>
            </p:cNvCxnSpPr>
            <p:nvPr/>
          </p:nvCxnSpPr>
          <p:spPr>
            <a:xfrm>
              <a:off x="8314139" y="4035777"/>
              <a:ext cx="2601166" cy="0"/>
            </a:xfrm>
            <a:prstGeom prst="line">
              <a:avLst/>
            </a:prstGeom>
            <a:noFill/>
            <a:ln w="9525" cap="sq" cmpd="sng" algn="ctr">
              <a:solidFill>
                <a:srgbClr val="868686"/>
              </a:solidFill>
              <a:prstDash val="solid"/>
              <a:miter lim="800000"/>
            </a:ln>
            <a:effectLst/>
          </p:spPr>
        </p:cxnSp>
      </p:grpSp>
      <p:sp>
        <p:nvSpPr>
          <p:cNvPr id="1053" name="TextBox 1">
            <a:extLst>
              <a:ext uri="{FF2B5EF4-FFF2-40B4-BE49-F238E27FC236}">
                <a16:creationId xmlns:a16="http://schemas.microsoft.com/office/drawing/2014/main" id="{28D1F3D0-07B3-4349-8390-B27F071C588B}"/>
              </a:ext>
            </a:extLst>
          </p:cNvPr>
          <p:cNvSpPr txBox="1"/>
          <p:nvPr/>
        </p:nvSpPr>
        <p:spPr>
          <a:xfrm>
            <a:off x="4602037" y="2409113"/>
            <a:ext cx="7424499" cy="33239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126">
              <a:lnSpc>
                <a:spcPct val="90000"/>
              </a:lnSpc>
              <a:defRPr/>
            </a:pPr>
            <a:r>
              <a:rPr lang="en-US" sz="1200" b="1" dirty="0" err="1">
                <a:solidFill>
                  <a:prstClr val="black"/>
                </a:solidFill>
              </a:rPr>
              <a:t>Alteração</a:t>
            </a:r>
            <a:r>
              <a:rPr lang="en-US" sz="1200" b="1" dirty="0">
                <a:solidFill>
                  <a:prstClr val="black"/>
                </a:solidFill>
              </a:rPr>
              <a:t> </a:t>
            </a:r>
            <a:r>
              <a:rPr lang="en-US" sz="1200" b="1" dirty="0" err="1">
                <a:solidFill>
                  <a:prstClr val="black"/>
                </a:solidFill>
              </a:rPr>
              <a:t>média</a:t>
            </a:r>
            <a:r>
              <a:rPr lang="en-US" sz="1200" b="1" dirty="0">
                <a:solidFill>
                  <a:prstClr val="black"/>
                </a:solidFill>
              </a:rPr>
              <a:t> </a:t>
            </a:r>
            <a:r>
              <a:rPr lang="en-US" sz="1200" b="1" dirty="0" err="1">
                <a:solidFill>
                  <a:prstClr val="black"/>
                </a:solidFill>
              </a:rPr>
              <a:t>ajustada</a:t>
            </a:r>
            <a:r>
              <a:rPr lang="en-US" sz="1200" b="1" dirty="0">
                <a:solidFill>
                  <a:prstClr val="black"/>
                </a:solidFill>
              </a:rPr>
              <a:t> dos </a:t>
            </a:r>
            <a:r>
              <a:rPr lang="en-US" sz="1200" b="1" dirty="0" err="1">
                <a:solidFill>
                  <a:prstClr val="black"/>
                </a:solidFill>
              </a:rPr>
              <a:t>lípidos</a:t>
            </a:r>
            <a:r>
              <a:rPr lang="en-US" sz="1200" b="1" dirty="0">
                <a:solidFill>
                  <a:prstClr val="black"/>
                </a:solidFill>
              </a:rPr>
              <a:t> </a:t>
            </a:r>
            <a:r>
              <a:rPr lang="en-US" sz="1200" b="1" dirty="0" err="1">
                <a:solidFill>
                  <a:prstClr val="black"/>
                </a:solidFill>
              </a:rPr>
              <a:t>em</a:t>
            </a:r>
            <a:r>
              <a:rPr lang="en-US" sz="1200" b="1" dirty="0">
                <a:solidFill>
                  <a:prstClr val="black"/>
                </a:solidFill>
              </a:rPr>
              <a:t> </a:t>
            </a:r>
            <a:r>
              <a:rPr lang="en-US" sz="1200" b="1" dirty="0" err="1">
                <a:solidFill>
                  <a:prstClr val="black"/>
                </a:solidFill>
              </a:rPr>
              <a:t>jejum</a:t>
            </a:r>
            <a:r>
              <a:rPr lang="en-US" sz="1200" b="1" dirty="0">
                <a:solidFill>
                  <a:prstClr val="black"/>
                </a:solidFill>
              </a:rPr>
              <a:t> da BL </a:t>
            </a:r>
            <a:br>
              <a:rPr lang="en-US" sz="1200" b="1" dirty="0">
                <a:solidFill>
                  <a:prstClr val="black"/>
                </a:solidFill>
              </a:rPr>
            </a:br>
            <a:r>
              <a:rPr lang="en-US" sz="1200" b="1" dirty="0">
                <a:solidFill>
                  <a:prstClr val="black"/>
                </a:solidFill>
              </a:rPr>
              <a:t>à </a:t>
            </a:r>
            <a:r>
              <a:rPr lang="en-US" sz="1200" b="1" dirty="0" err="1">
                <a:solidFill>
                  <a:prstClr val="black"/>
                </a:solidFill>
              </a:rPr>
              <a:t>semana</a:t>
            </a:r>
            <a:r>
              <a:rPr lang="en-US" sz="1200" b="1" dirty="0">
                <a:solidFill>
                  <a:prstClr val="black"/>
                </a:solidFill>
              </a:rPr>
              <a:t> 48 por </a:t>
            </a:r>
            <a:r>
              <a:rPr lang="en-US" sz="1200" b="1" dirty="0" err="1">
                <a:solidFill>
                  <a:prstClr val="black"/>
                </a:solidFill>
              </a:rPr>
              <a:t>utilização</a:t>
            </a:r>
            <a:r>
              <a:rPr lang="en-US" sz="1200" b="1" dirty="0">
                <a:solidFill>
                  <a:prstClr val="black"/>
                </a:solidFill>
              </a:rPr>
              <a:t> de TAF </a:t>
            </a:r>
            <a:r>
              <a:rPr lang="en-US" sz="1200" b="1" dirty="0" err="1">
                <a:solidFill>
                  <a:prstClr val="black"/>
                </a:solidFill>
              </a:rPr>
              <a:t>ou</a:t>
            </a:r>
            <a:r>
              <a:rPr lang="en-US" sz="1200" b="1" dirty="0">
                <a:solidFill>
                  <a:prstClr val="black"/>
                </a:solidFill>
              </a:rPr>
              <a:t> TDF </a:t>
            </a:r>
            <a:r>
              <a:rPr lang="en-US" sz="1200" b="1" dirty="0" err="1">
                <a:solidFill>
                  <a:prstClr val="black"/>
                </a:solidFill>
              </a:rPr>
              <a:t>na</a:t>
            </a:r>
            <a:r>
              <a:rPr lang="en-US" sz="1200" b="1" dirty="0">
                <a:solidFill>
                  <a:prstClr val="black"/>
                </a:solidFill>
              </a:rPr>
              <a:t> BL</a:t>
            </a:r>
          </a:p>
        </p:txBody>
      </p:sp>
      <p:sp>
        <p:nvSpPr>
          <p:cNvPr id="273" name="Rectangle 272">
            <a:extLst>
              <a:ext uri="{FF2B5EF4-FFF2-40B4-BE49-F238E27FC236}">
                <a16:creationId xmlns:a16="http://schemas.microsoft.com/office/drawing/2014/main" id="{26D45EA9-7ED4-3049-A11B-0F3BB185F5AC}"/>
              </a:ext>
            </a:extLst>
          </p:cNvPr>
          <p:cNvSpPr/>
          <p:nvPr/>
        </p:nvSpPr>
        <p:spPr>
          <a:xfrm flipH="1">
            <a:off x="299956" y="5628777"/>
            <a:ext cx="11362721" cy="587273"/>
          </a:xfrm>
          <a:prstGeom prst="rect">
            <a:avLst/>
          </a:prstGeom>
          <a:solidFill>
            <a:srgbClr val="B4B614"/>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x-none"/>
          </a:p>
        </p:txBody>
      </p:sp>
      <p:sp>
        <p:nvSpPr>
          <p:cNvPr id="812" name="TextBox 313">
            <a:extLst>
              <a:ext uri="{FF2B5EF4-FFF2-40B4-BE49-F238E27FC236}">
                <a16:creationId xmlns:a16="http://schemas.microsoft.com/office/drawing/2014/main" id="{85BD8F3F-02A8-438D-B804-2C7FC577E504}"/>
              </a:ext>
            </a:extLst>
          </p:cNvPr>
          <p:cNvSpPr txBox="1"/>
          <p:nvPr/>
        </p:nvSpPr>
        <p:spPr>
          <a:xfrm>
            <a:off x="573860" y="5626524"/>
            <a:ext cx="10828353" cy="557294"/>
          </a:xfrm>
          <a:prstGeom prst="rect">
            <a:avLst/>
          </a:prstGeom>
          <a:noFill/>
          <a:ln>
            <a:noFill/>
          </a:ln>
        </p:spPr>
        <p:txBody>
          <a:bodyPr wrap="square" lIns="0" tIns="0" rIns="0" bIns="0" rtlCol="0" anchor="ctr">
            <a:noAutofit/>
          </a:bodyPr>
          <a:lstStyle/>
          <a:p>
            <a:pPr algn="ctr" defTabSz="1350649">
              <a:defRPr/>
            </a:pPr>
            <a:r>
              <a:rPr lang="en-US" sz="1600" b="1" kern="0" dirty="0">
                <a:solidFill>
                  <a:prstClr val="black"/>
                </a:solidFill>
                <a:cs typeface="Arial" pitchFamily="34" charset="0"/>
              </a:rPr>
              <a:t>Sem </a:t>
            </a:r>
            <a:r>
              <a:rPr lang="en-US" sz="1600" b="1" kern="0" dirty="0" err="1">
                <a:solidFill>
                  <a:prstClr val="black"/>
                </a:solidFill>
                <a:cs typeface="Arial" pitchFamily="34" charset="0"/>
              </a:rPr>
              <a:t>diferenças</a:t>
            </a:r>
            <a:r>
              <a:rPr lang="en-US" sz="1600" b="1" kern="0" dirty="0">
                <a:solidFill>
                  <a:prstClr val="black"/>
                </a:solidFill>
                <a:cs typeface="Arial" pitchFamily="34" charset="0"/>
              </a:rPr>
              <a:t> </a:t>
            </a:r>
            <a:r>
              <a:rPr lang="en-US" sz="1600" b="1" kern="0" dirty="0" err="1">
                <a:solidFill>
                  <a:prstClr val="black"/>
                </a:solidFill>
                <a:cs typeface="Arial" pitchFamily="34" charset="0"/>
              </a:rPr>
              <a:t>nas</a:t>
            </a:r>
            <a:r>
              <a:rPr lang="en-US" sz="1600" b="1" kern="0" dirty="0">
                <a:solidFill>
                  <a:prstClr val="black"/>
                </a:solidFill>
                <a:cs typeface="Arial" pitchFamily="34" charset="0"/>
              </a:rPr>
              <a:t> </a:t>
            </a:r>
            <a:r>
              <a:rPr lang="en-US" sz="1600" b="1" kern="0" dirty="0" err="1">
                <a:solidFill>
                  <a:prstClr val="black"/>
                </a:solidFill>
                <a:cs typeface="Arial" pitchFamily="34" charset="0"/>
              </a:rPr>
              <a:t>alterações</a:t>
            </a:r>
            <a:r>
              <a:rPr lang="en-US" sz="1600" b="1" kern="0" dirty="0">
                <a:solidFill>
                  <a:prstClr val="black"/>
                </a:solidFill>
                <a:cs typeface="Arial" pitchFamily="34" charset="0"/>
              </a:rPr>
              <a:t> de peso </a:t>
            </a:r>
            <a:r>
              <a:rPr lang="en-US" sz="1600" b="1" kern="0" dirty="0" err="1">
                <a:solidFill>
                  <a:prstClr val="black"/>
                </a:solidFill>
                <a:cs typeface="Arial" pitchFamily="34" charset="0"/>
              </a:rPr>
              <a:t>após</a:t>
            </a:r>
            <a:r>
              <a:rPr lang="en-US" sz="1600" b="1" kern="0" dirty="0">
                <a:solidFill>
                  <a:prstClr val="black"/>
                </a:solidFill>
                <a:cs typeface="Arial" pitchFamily="34" charset="0"/>
              </a:rPr>
              <a:t> </a:t>
            </a:r>
            <a:r>
              <a:rPr lang="en-US" sz="1600" b="1" i="1" kern="0" dirty="0">
                <a:solidFill>
                  <a:prstClr val="black"/>
                </a:solidFill>
                <a:cs typeface="Arial" pitchFamily="34" charset="0"/>
              </a:rPr>
              <a:t>switch</a:t>
            </a:r>
            <a:r>
              <a:rPr lang="en-US" sz="1600" b="1" kern="0" dirty="0">
                <a:solidFill>
                  <a:prstClr val="black"/>
                </a:solidFill>
                <a:cs typeface="Arial" pitchFamily="34" charset="0"/>
              </a:rPr>
              <a:t> para DTG/3TC a </a:t>
            </a:r>
            <a:r>
              <a:rPr lang="en-US" sz="1600" b="1" kern="0" dirty="0" err="1">
                <a:solidFill>
                  <a:prstClr val="black"/>
                </a:solidFill>
                <a:cs typeface="Arial" pitchFamily="34" charset="0"/>
              </a:rPr>
              <a:t>partir</a:t>
            </a:r>
            <a:r>
              <a:rPr lang="en-US" sz="1600" b="1" kern="0" dirty="0">
                <a:solidFill>
                  <a:prstClr val="black"/>
                </a:solidFill>
                <a:cs typeface="Arial" pitchFamily="34" charset="0"/>
              </a:rPr>
              <a:t> de regimes </a:t>
            </a:r>
            <a:r>
              <a:rPr lang="en-US" sz="1600" b="1" kern="0" dirty="0" err="1">
                <a:solidFill>
                  <a:prstClr val="black"/>
                </a:solidFill>
                <a:cs typeface="Arial" pitchFamily="34" charset="0"/>
              </a:rPr>
              <a:t>baseados</a:t>
            </a:r>
            <a:r>
              <a:rPr lang="en-US" sz="1600" b="1" kern="0" dirty="0">
                <a:solidFill>
                  <a:prstClr val="black"/>
                </a:solidFill>
                <a:cs typeface="Arial" pitchFamily="34" charset="0"/>
              </a:rPr>
              <a:t> </a:t>
            </a:r>
            <a:r>
              <a:rPr lang="en-US" sz="1600" b="1" kern="0" dirty="0" err="1">
                <a:solidFill>
                  <a:prstClr val="black"/>
                </a:solidFill>
                <a:cs typeface="Arial" pitchFamily="34" charset="0"/>
              </a:rPr>
              <a:t>em</a:t>
            </a:r>
            <a:r>
              <a:rPr lang="en-US" sz="1600" b="1" kern="0" dirty="0">
                <a:solidFill>
                  <a:prstClr val="black"/>
                </a:solidFill>
                <a:cs typeface="Arial" pitchFamily="34" charset="0"/>
              </a:rPr>
              <a:t> TAF.</a:t>
            </a:r>
          </a:p>
          <a:p>
            <a:pPr algn="ctr" defTabSz="1350649">
              <a:defRPr/>
            </a:pPr>
            <a:r>
              <a:rPr lang="en-US" sz="1600" b="1" kern="0" dirty="0" err="1">
                <a:solidFill>
                  <a:prstClr val="black"/>
                </a:solidFill>
                <a:cs typeface="Arial" pitchFamily="34" charset="0"/>
              </a:rPr>
              <a:t>Alterações</a:t>
            </a:r>
            <a:r>
              <a:rPr lang="en-US" sz="1600" b="1" kern="0" dirty="0">
                <a:solidFill>
                  <a:prstClr val="black"/>
                </a:solidFill>
                <a:cs typeface="Arial" pitchFamily="34" charset="0"/>
              </a:rPr>
              <a:t> </a:t>
            </a:r>
            <a:r>
              <a:rPr lang="en-US" sz="1600" b="1" kern="0" dirty="0" err="1">
                <a:solidFill>
                  <a:prstClr val="black"/>
                </a:solidFill>
                <a:cs typeface="Arial" pitchFamily="34" charset="0"/>
              </a:rPr>
              <a:t>semelhantes</a:t>
            </a:r>
            <a:r>
              <a:rPr lang="en-US" sz="1600" b="1" kern="0" dirty="0">
                <a:solidFill>
                  <a:prstClr val="black"/>
                </a:solidFill>
                <a:cs typeface="Arial" pitchFamily="34" charset="0"/>
              </a:rPr>
              <a:t> </a:t>
            </a:r>
            <a:r>
              <a:rPr lang="en-US" sz="1600" b="1" kern="0" dirty="0" err="1">
                <a:solidFill>
                  <a:prstClr val="black"/>
                </a:solidFill>
                <a:cs typeface="Arial" pitchFamily="34" charset="0"/>
              </a:rPr>
              <a:t>nos</a:t>
            </a:r>
            <a:r>
              <a:rPr lang="en-US" sz="1600" b="1" kern="0" dirty="0">
                <a:solidFill>
                  <a:prstClr val="black"/>
                </a:solidFill>
                <a:cs typeface="Arial" pitchFamily="34" charset="0"/>
              </a:rPr>
              <a:t> </a:t>
            </a:r>
            <a:r>
              <a:rPr lang="en-US" sz="1600" b="1" kern="0" dirty="0" err="1">
                <a:solidFill>
                  <a:prstClr val="black"/>
                </a:solidFill>
                <a:cs typeface="Arial" pitchFamily="34" charset="0"/>
              </a:rPr>
              <a:t>parâmetros</a:t>
            </a:r>
            <a:r>
              <a:rPr lang="en-US" sz="1600" b="1" kern="0" dirty="0">
                <a:solidFill>
                  <a:prstClr val="black"/>
                </a:solidFill>
                <a:cs typeface="Arial" pitchFamily="34" charset="0"/>
              </a:rPr>
              <a:t> </a:t>
            </a:r>
            <a:r>
              <a:rPr lang="en-US" sz="1600" b="1" kern="0" dirty="0" err="1">
                <a:solidFill>
                  <a:prstClr val="black"/>
                </a:solidFill>
                <a:cs typeface="Arial" pitchFamily="34" charset="0"/>
              </a:rPr>
              <a:t>lipídicos</a:t>
            </a:r>
            <a:r>
              <a:rPr lang="en-US" sz="1600" b="1" kern="0" dirty="0">
                <a:solidFill>
                  <a:prstClr val="black"/>
                </a:solidFill>
                <a:cs typeface="Arial" pitchFamily="34" charset="0"/>
              </a:rPr>
              <a:t> entre </a:t>
            </a:r>
            <a:r>
              <a:rPr lang="en-US" sz="1600" b="1" kern="0" dirty="0" err="1">
                <a:solidFill>
                  <a:prstClr val="black"/>
                </a:solidFill>
                <a:cs typeface="Arial" pitchFamily="34" charset="0"/>
              </a:rPr>
              <a:t>os</a:t>
            </a:r>
            <a:r>
              <a:rPr lang="en-US" sz="1600" b="1" kern="0" dirty="0">
                <a:solidFill>
                  <a:prstClr val="black"/>
                </a:solidFill>
                <a:cs typeface="Arial" pitchFamily="34" charset="0"/>
              </a:rPr>
              <a:t> </a:t>
            </a:r>
            <a:r>
              <a:rPr lang="en-US" sz="1600" b="1" kern="0" dirty="0" err="1">
                <a:solidFill>
                  <a:prstClr val="black"/>
                </a:solidFill>
                <a:cs typeface="Arial" pitchFamily="34" charset="0"/>
              </a:rPr>
              <a:t>grupos</a:t>
            </a:r>
            <a:r>
              <a:rPr lang="en-US" sz="1600" b="1" kern="0" dirty="0">
                <a:solidFill>
                  <a:prstClr val="black"/>
                </a:solidFill>
                <a:cs typeface="Arial" pitchFamily="34" charset="0"/>
              </a:rPr>
              <a:t> de </a:t>
            </a:r>
            <a:r>
              <a:rPr lang="en-US" sz="1600" b="1" kern="0" dirty="0" err="1">
                <a:solidFill>
                  <a:prstClr val="black"/>
                </a:solidFill>
                <a:cs typeface="Arial" pitchFamily="34" charset="0"/>
              </a:rPr>
              <a:t>tratamento</a:t>
            </a:r>
            <a:endParaRPr lang="en-US" sz="1600" b="1" kern="0" dirty="0">
              <a:solidFill>
                <a:prstClr val="black"/>
              </a:solidFill>
              <a:cs typeface="Arial" pitchFamily="34" charset="0"/>
            </a:endParaRPr>
          </a:p>
        </p:txBody>
      </p:sp>
      <p:pic>
        <p:nvPicPr>
          <p:cNvPr id="274" name="Graphic 273">
            <a:extLst>
              <a:ext uri="{FF2B5EF4-FFF2-40B4-BE49-F238E27FC236}">
                <a16:creationId xmlns:a16="http://schemas.microsoft.com/office/drawing/2014/main" id="{DEE3661B-A80D-484C-9600-3113A683CE21}"/>
              </a:ext>
            </a:extLst>
          </p:cNvPr>
          <p:cNvPicPr>
            <a:picLocks noChangeAspect="1"/>
          </p:cNvPicPr>
          <p:nvPr/>
        </p:nvPicPr>
        <p:blipFill rotWithShape="1">
          <a:blip r:embed="rId11" cstate="print">
            <a:alphaModFix amt="15000"/>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2229" t="17489" r="26029" b="30397"/>
          <a:stretch/>
        </p:blipFill>
        <p:spPr>
          <a:xfrm>
            <a:off x="10746010" y="5374208"/>
            <a:ext cx="956930" cy="876949"/>
          </a:xfrm>
          <a:prstGeom prst="rect">
            <a:avLst/>
          </a:prstGeom>
        </p:spPr>
      </p:pic>
    </p:spTree>
    <p:custDataLst>
      <p:tags r:id="rId1"/>
    </p:custDataLst>
    <p:extLst>
      <p:ext uri="{BB962C8B-B14F-4D97-AF65-F5344CB8AC3E}">
        <p14:creationId xmlns:p14="http://schemas.microsoft.com/office/powerpoint/2010/main" val="15906046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3">
            <a:extLst>
              <a:ext uri="{FF2B5EF4-FFF2-40B4-BE49-F238E27FC236}">
                <a16:creationId xmlns:a16="http://schemas.microsoft.com/office/drawing/2014/main" id="{7210CB9C-29C2-4F85-A9B2-92EA66B2B558}"/>
              </a:ext>
            </a:extLst>
          </p:cNvPr>
          <p:cNvSpPr>
            <a:spLocks noGrp="1"/>
          </p:cNvSpPr>
          <p:nvPr>
            <p:ph type="title" idx="4294967295"/>
          </p:nvPr>
        </p:nvSpPr>
        <p:spPr>
          <a:xfrm>
            <a:off x="450751" y="442625"/>
            <a:ext cx="9851010" cy="676275"/>
          </a:xfrm>
        </p:spPr>
        <p:txBody>
          <a:bodyPr>
            <a:noAutofit/>
          </a:bodyPr>
          <a:lstStyle/>
          <a:p>
            <a:pPr algn="ctr"/>
            <a:r>
              <a:rPr lang="en-US" sz="3400" b="1" dirty="0">
                <a:solidFill>
                  <a:srgbClr val="C00000"/>
                </a:solidFill>
                <a:latin typeface="Calibri" panose="020F0502020204030204" pitchFamily="34" charset="0"/>
                <a:cs typeface="Calibri" panose="020F0502020204030204" pitchFamily="34" charset="0"/>
              </a:rPr>
              <a:t>EFEITOS DA MUDANÇA PARA DTG/3TC NOS PARÂMETROS METABÓLICOS</a:t>
            </a:r>
          </a:p>
        </p:txBody>
      </p:sp>
      <p:sp>
        <p:nvSpPr>
          <p:cNvPr id="8" name="TextBox 1">
            <a:extLst>
              <a:ext uri="{FF2B5EF4-FFF2-40B4-BE49-F238E27FC236}">
                <a16:creationId xmlns:a16="http://schemas.microsoft.com/office/drawing/2014/main" id="{28D47172-7F04-4BCC-9934-465E1587B6ED}"/>
              </a:ext>
            </a:extLst>
          </p:cNvPr>
          <p:cNvSpPr txBox="1"/>
          <p:nvPr/>
        </p:nvSpPr>
        <p:spPr>
          <a:xfrm>
            <a:off x="1151965" y="1425501"/>
            <a:ext cx="4456421" cy="443198"/>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126">
              <a:lnSpc>
                <a:spcPct val="90000"/>
              </a:lnSpc>
              <a:defRPr/>
            </a:pPr>
            <a:r>
              <a:rPr lang="pt-PT" sz="1600" b="1" dirty="0">
                <a:solidFill>
                  <a:prstClr val="black"/>
                </a:solidFill>
              </a:rPr>
              <a:t>Alteração na glucose em jejum, insulina, HbA1c e HOMA-IR da BL até à semana 48</a:t>
            </a:r>
            <a:endParaRPr lang="en-US" sz="1600" b="1" dirty="0">
              <a:solidFill>
                <a:prstClr val="black"/>
              </a:solidFill>
            </a:endParaRPr>
          </a:p>
        </p:txBody>
      </p:sp>
      <p:sp>
        <p:nvSpPr>
          <p:cNvPr id="53" name="TextBox 52">
            <a:extLst>
              <a:ext uri="{FF2B5EF4-FFF2-40B4-BE49-F238E27FC236}">
                <a16:creationId xmlns:a16="http://schemas.microsoft.com/office/drawing/2014/main" id="{012B3763-7EDA-40AF-8D2E-6A57935E242A}"/>
              </a:ext>
            </a:extLst>
          </p:cNvPr>
          <p:cNvSpPr txBox="1"/>
          <p:nvPr/>
        </p:nvSpPr>
        <p:spPr>
          <a:xfrm>
            <a:off x="688306" y="4708379"/>
            <a:ext cx="5074678" cy="124618"/>
          </a:xfrm>
          <a:prstGeom prst="rect">
            <a:avLst/>
          </a:prstGeom>
          <a:noFill/>
        </p:spPr>
        <p:txBody>
          <a:bodyPr wrap="square" lIns="0" tIns="0" rIns="0" bIns="0" rtlCol="0">
            <a:spAutoFit/>
          </a:bodyPr>
          <a:lstStyle/>
          <a:p>
            <a:pPr defTabSz="914126">
              <a:lnSpc>
                <a:spcPct val="90000"/>
              </a:lnSpc>
              <a:defRPr/>
            </a:pPr>
            <a:endParaRPr lang="en-US" sz="900" dirty="0">
              <a:solidFill>
                <a:prstClr val="black"/>
              </a:solidFill>
              <a:latin typeface="Arial"/>
            </a:endParaRPr>
          </a:p>
        </p:txBody>
      </p:sp>
      <p:grpSp>
        <p:nvGrpSpPr>
          <p:cNvPr id="2" name="Group 1">
            <a:extLst>
              <a:ext uri="{FF2B5EF4-FFF2-40B4-BE49-F238E27FC236}">
                <a16:creationId xmlns:a16="http://schemas.microsoft.com/office/drawing/2014/main" id="{CF851AF7-C18B-4806-9930-1AD3180B0896}"/>
              </a:ext>
            </a:extLst>
          </p:cNvPr>
          <p:cNvGrpSpPr/>
          <p:nvPr/>
        </p:nvGrpSpPr>
        <p:grpSpPr>
          <a:xfrm>
            <a:off x="926033" y="1916397"/>
            <a:ext cx="5122437" cy="2698973"/>
            <a:chOff x="692496" y="2066579"/>
            <a:chExt cx="5123770" cy="2699676"/>
          </a:xfrm>
        </p:grpSpPr>
        <p:sp>
          <p:nvSpPr>
            <p:cNvPr id="108" name="Rectangle 107">
              <a:extLst>
                <a:ext uri="{FF2B5EF4-FFF2-40B4-BE49-F238E27FC236}">
                  <a16:creationId xmlns:a16="http://schemas.microsoft.com/office/drawing/2014/main" id="{84219E84-AC5D-47BC-96DA-30872B742BE7}"/>
                </a:ext>
              </a:extLst>
            </p:cNvPr>
            <p:cNvSpPr/>
            <p:nvPr/>
          </p:nvSpPr>
          <p:spPr>
            <a:xfrm>
              <a:off x="692496" y="2440555"/>
              <a:ext cx="4985730" cy="504000"/>
            </a:xfrm>
            <a:prstGeom prst="rect">
              <a:avLst/>
            </a:prstGeom>
            <a:solidFill>
              <a:schemeClr val="bg1">
                <a:lumMod val="9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lnSpc>
                  <a:spcPct val="90000"/>
                </a:lnSpc>
                <a:defRPr/>
              </a:pPr>
              <a:endParaRPr lang="en-US" sz="900" dirty="0">
                <a:solidFill>
                  <a:prstClr val="white"/>
                </a:solidFill>
                <a:latin typeface="Arial"/>
              </a:endParaRPr>
            </a:p>
          </p:txBody>
        </p:sp>
        <p:sp>
          <p:nvSpPr>
            <p:cNvPr id="109" name="Rectangle 108">
              <a:extLst>
                <a:ext uri="{FF2B5EF4-FFF2-40B4-BE49-F238E27FC236}">
                  <a16:creationId xmlns:a16="http://schemas.microsoft.com/office/drawing/2014/main" id="{1E2E260B-4C02-4BEC-B0F0-82BB9EC3ED0A}"/>
                </a:ext>
              </a:extLst>
            </p:cNvPr>
            <p:cNvSpPr/>
            <p:nvPr/>
          </p:nvSpPr>
          <p:spPr>
            <a:xfrm>
              <a:off x="692496" y="3424099"/>
              <a:ext cx="4985730" cy="504000"/>
            </a:xfrm>
            <a:prstGeom prst="rect">
              <a:avLst/>
            </a:prstGeom>
            <a:solidFill>
              <a:schemeClr val="bg1">
                <a:lumMod val="9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lnSpc>
                  <a:spcPct val="90000"/>
                </a:lnSpc>
                <a:defRPr/>
              </a:pPr>
              <a:endParaRPr lang="en-US" sz="900" dirty="0">
                <a:solidFill>
                  <a:prstClr val="white"/>
                </a:solidFill>
                <a:latin typeface="Arial"/>
              </a:endParaRPr>
            </a:p>
          </p:txBody>
        </p:sp>
        <p:cxnSp>
          <p:nvCxnSpPr>
            <p:cNvPr id="12" name="Straight Connector 11">
              <a:extLst>
                <a:ext uri="{FF2B5EF4-FFF2-40B4-BE49-F238E27FC236}">
                  <a16:creationId xmlns:a16="http://schemas.microsoft.com/office/drawing/2014/main" id="{6A660E56-DEA5-4F55-8B59-E8220779E994}"/>
                </a:ext>
              </a:extLst>
            </p:cNvPr>
            <p:cNvCxnSpPr>
              <a:cxnSpLocks/>
            </p:cNvCxnSpPr>
            <p:nvPr/>
          </p:nvCxnSpPr>
          <p:spPr>
            <a:xfrm>
              <a:off x="3230235" y="2141075"/>
              <a:ext cx="0" cy="2268000"/>
            </a:xfrm>
            <a:prstGeom prst="line">
              <a:avLst/>
            </a:prstGeom>
            <a:noFill/>
            <a:ln w="9525">
              <a:solidFill>
                <a:srgbClr val="868686"/>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3" name="TextBox 12">
              <a:extLst>
                <a:ext uri="{FF2B5EF4-FFF2-40B4-BE49-F238E27FC236}">
                  <a16:creationId xmlns:a16="http://schemas.microsoft.com/office/drawing/2014/main" id="{5373231B-3127-4252-9B28-784BD2488665}"/>
                </a:ext>
              </a:extLst>
            </p:cNvPr>
            <p:cNvSpPr txBox="1"/>
            <p:nvPr/>
          </p:nvSpPr>
          <p:spPr>
            <a:xfrm>
              <a:off x="1884479" y="2459158"/>
              <a:ext cx="365485" cy="466794"/>
            </a:xfrm>
            <a:prstGeom prst="rect">
              <a:avLst/>
            </a:prstGeom>
            <a:noFill/>
          </p:spPr>
          <p:txBody>
            <a:bodyPr wrap="none" lIns="0" tIns="0" rIns="0" bIns="0" rtlCol="0" anchor="ctr">
              <a:spAutoFit/>
            </a:bodyPr>
            <a:lstStyle/>
            <a:p>
              <a:pPr defTabSz="914126">
                <a:spcAft>
                  <a:spcPts val="150"/>
                </a:spcAft>
                <a:defRPr/>
              </a:pPr>
              <a:r>
                <a:rPr lang="en-US" sz="900" dirty="0">
                  <a:solidFill>
                    <a:prstClr val="black"/>
                  </a:solidFill>
                  <a:latin typeface="Arial"/>
                </a:rPr>
                <a:t>Overall</a:t>
              </a:r>
            </a:p>
            <a:p>
              <a:pPr defTabSz="914126">
                <a:spcAft>
                  <a:spcPts val="150"/>
                </a:spcAft>
                <a:defRPr/>
              </a:pPr>
              <a:r>
                <a:rPr lang="en-US" sz="900" dirty="0">
                  <a:solidFill>
                    <a:prstClr val="black"/>
                  </a:solidFill>
                  <a:latin typeface="Arial"/>
                </a:rPr>
                <a:t>TAF</a:t>
              </a:r>
            </a:p>
            <a:p>
              <a:pPr defTabSz="914126">
                <a:spcAft>
                  <a:spcPts val="150"/>
                </a:spcAft>
                <a:defRPr/>
              </a:pPr>
              <a:r>
                <a:rPr lang="en-US" sz="900" dirty="0">
                  <a:solidFill>
                    <a:prstClr val="black"/>
                  </a:solidFill>
                  <a:latin typeface="Arial"/>
                </a:rPr>
                <a:t>TDF</a:t>
              </a:r>
            </a:p>
          </p:txBody>
        </p:sp>
        <p:sp>
          <p:nvSpPr>
            <p:cNvPr id="14" name="TextBox 13">
              <a:extLst>
                <a:ext uri="{FF2B5EF4-FFF2-40B4-BE49-F238E27FC236}">
                  <a16:creationId xmlns:a16="http://schemas.microsoft.com/office/drawing/2014/main" id="{2590A11B-255E-4B26-9037-1BA521726E64}"/>
                </a:ext>
              </a:extLst>
            </p:cNvPr>
            <p:cNvSpPr txBox="1"/>
            <p:nvPr/>
          </p:nvSpPr>
          <p:spPr>
            <a:xfrm>
              <a:off x="740203" y="2554020"/>
              <a:ext cx="878097" cy="277071"/>
            </a:xfrm>
            <a:prstGeom prst="rect">
              <a:avLst/>
            </a:prstGeom>
            <a:noFill/>
          </p:spPr>
          <p:txBody>
            <a:bodyPr wrap="square" lIns="0" tIns="0" rIns="0" bIns="0" rtlCol="0" anchor="ctr">
              <a:spAutoFit/>
            </a:bodyPr>
            <a:lstStyle/>
            <a:p>
              <a:pPr defTabSz="914126">
                <a:spcAft>
                  <a:spcPts val="100"/>
                </a:spcAft>
                <a:defRPr/>
              </a:pPr>
              <a:r>
                <a:rPr lang="en-US" sz="900" b="1" dirty="0">
                  <a:solidFill>
                    <a:prstClr val="black"/>
                  </a:solidFill>
                  <a:latin typeface="Arial"/>
                </a:rPr>
                <a:t>Glucose </a:t>
              </a:r>
              <a:r>
                <a:rPr lang="en-US" sz="900" b="1" dirty="0" err="1">
                  <a:solidFill>
                    <a:prstClr val="black"/>
                  </a:solidFill>
                  <a:latin typeface="Arial"/>
                </a:rPr>
                <a:t>em</a:t>
              </a:r>
              <a:r>
                <a:rPr lang="en-US" sz="900" b="1" dirty="0">
                  <a:solidFill>
                    <a:prstClr val="black"/>
                  </a:solidFill>
                  <a:latin typeface="Arial"/>
                </a:rPr>
                <a:t> </a:t>
              </a:r>
              <a:r>
                <a:rPr lang="en-US" sz="900" b="1" dirty="0" err="1">
                  <a:solidFill>
                    <a:prstClr val="black"/>
                  </a:solidFill>
                  <a:latin typeface="Arial"/>
                </a:rPr>
                <a:t>jejum</a:t>
              </a:r>
              <a:endParaRPr lang="en-US" sz="900" b="1" dirty="0">
                <a:solidFill>
                  <a:prstClr val="black"/>
                </a:solidFill>
                <a:latin typeface="Arial"/>
              </a:endParaRPr>
            </a:p>
          </p:txBody>
        </p:sp>
        <p:sp>
          <p:nvSpPr>
            <p:cNvPr id="15" name="TextBox 14">
              <a:extLst>
                <a:ext uri="{FF2B5EF4-FFF2-40B4-BE49-F238E27FC236}">
                  <a16:creationId xmlns:a16="http://schemas.microsoft.com/office/drawing/2014/main" id="{1D0B82DC-1EE5-4B25-B047-53250F3B9904}"/>
                </a:ext>
              </a:extLst>
            </p:cNvPr>
            <p:cNvSpPr txBox="1"/>
            <p:nvPr/>
          </p:nvSpPr>
          <p:spPr>
            <a:xfrm>
              <a:off x="740203" y="2280053"/>
              <a:ext cx="1276322" cy="138535"/>
            </a:xfrm>
            <a:prstGeom prst="rect">
              <a:avLst/>
            </a:prstGeom>
            <a:noFill/>
          </p:spPr>
          <p:txBody>
            <a:bodyPr wrap="none" lIns="0" tIns="0" rIns="0" bIns="0" rtlCol="0">
              <a:spAutoFit/>
            </a:bodyPr>
            <a:lstStyle/>
            <a:p>
              <a:pPr defTabSz="914126">
                <a:defRPr/>
              </a:pPr>
              <a:r>
                <a:rPr lang="en-US" sz="900" b="1" dirty="0" err="1">
                  <a:solidFill>
                    <a:prstClr val="black"/>
                  </a:solidFill>
                  <a:latin typeface="Arial"/>
                </a:rPr>
                <a:t>Alterações</a:t>
              </a:r>
              <a:r>
                <a:rPr lang="en-US" sz="900" b="1" dirty="0">
                  <a:solidFill>
                    <a:prstClr val="black"/>
                  </a:solidFill>
                  <a:latin typeface="Arial"/>
                </a:rPr>
                <a:t> da BL à S48</a:t>
              </a:r>
            </a:p>
          </p:txBody>
        </p:sp>
        <p:sp>
          <p:nvSpPr>
            <p:cNvPr id="16" name="Freeform: Shape 15">
              <a:extLst>
                <a:ext uri="{FF2B5EF4-FFF2-40B4-BE49-F238E27FC236}">
                  <a16:creationId xmlns:a16="http://schemas.microsoft.com/office/drawing/2014/main" id="{A85AD3BF-E398-4B73-AE17-D3CC74D03E27}"/>
                </a:ext>
              </a:extLst>
            </p:cNvPr>
            <p:cNvSpPr/>
            <p:nvPr/>
          </p:nvSpPr>
          <p:spPr>
            <a:xfrm flipV="1">
              <a:off x="2454885" y="4348300"/>
              <a:ext cx="1541085" cy="58151"/>
            </a:xfrm>
            <a:custGeom>
              <a:avLst/>
              <a:gdLst>
                <a:gd name="connsiteX0" fmla="*/ 0 w 1454566"/>
                <a:gd name="connsiteY0" fmla="*/ 0 h 1878227"/>
                <a:gd name="connsiteX1" fmla="*/ 0 w 1454566"/>
                <a:gd name="connsiteY1" fmla="*/ 1878227 h 1878227"/>
                <a:gd name="connsiteX2" fmla="*/ 1454566 w 1454566"/>
                <a:gd name="connsiteY2" fmla="*/ 1878227 h 1878227"/>
                <a:gd name="connsiteX0" fmla="*/ 0 w 1454566"/>
                <a:gd name="connsiteY0" fmla="*/ 0 h 0"/>
                <a:gd name="connsiteX1" fmla="*/ 1454566 w 1454566"/>
                <a:gd name="connsiteY1" fmla="*/ 0 h 0"/>
              </a:gdLst>
              <a:ahLst/>
              <a:cxnLst>
                <a:cxn ang="0">
                  <a:pos x="connsiteX0" y="connsiteY0"/>
                </a:cxn>
                <a:cxn ang="0">
                  <a:pos x="connsiteX1" y="connsiteY1"/>
                </a:cxn>
              </a:cxnLst>
              <a:rect l="l" t="t" r="r" b="b"/>
              <a:pathLst>
                <a:path w="1454566">
                  <a:moveTo>
                    <a:pt x="0" y="0"/>
                  </a:moveTo>
                  <a:lnTo>
                    <a:pt x="1454566" y="0"/>
                  </a:lnTo>
                </a:path>
              </a:pathLst>
            </a:custGeom>
            <a:noFill/>
            <a:ln w="9525" cap="sq">
              <a:solidFill>
                <a:srgbClr val="868686"/>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900" dirty="0">
                <a:solidFill>
                  <a:prstClr val="white"/>
                </a:solidFill>
                <a:latin typeface="Arial"/>
              </a:endParaRPr>
            </a:p>
          </p:txBody>
        </p:sp>
        <p:cxnSp>
          <p:nvCxnSpPr>
            <p:cNvPr id="17" name="Straight Connector 16">
              <a:extLst>
                <a:ext uri="{FF2B5EF4-FFF2-40B4-BE49-F238E27FC236}">
                  <a16:creationId xmlns:a16="http://schemas.microsoft.com/office/drawing/2014/main" id="{2AAD1A7C-57AE-469C-B538-D46147A933A8}"/>
                </a:ext>
              </a:extLst>
            </p:cNvPr>
            <p:cNvCxnSpPr>
              <a:cxnSpLocks/>
            </p:cNvCxnSpPr>
            <p:nvPr/>
          </p:nvCxnSpPr>
          <p:spPr>
            <a:xfrm rot="5400000">
              <a:off x="2426435" y="4433373"/>
              <a:ext cx="54947" cy="0"/>
            </a:xfrm>
            <a:prstGeom prst="line">
              <a:avLst/>
            </a:prstGeom>
            <a:noFill/>
            <a:ln w="9525">
              <a:solidFill>
                <a:srgbClr val="868686"/>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8" name="TextBox 17">
              <a:extLst>
                <a:ext uri="{FF2B5EF4-FFF2-40B4-BE49-F238E27FC236}">
                  <a16:creationId xmlns:a16="http://schemas.microsoft.com/office/drawing/2014/main" id="{DE3E4FE5-E590-441B-B039-7170782BF1F4}"/>
                </a:ext>
              </a:extLst>
            </p:cNvPr>
            <p:cNvSpPr txBox="1"/>
            <p:nvPr/>
          </p:nvSpPr>
          <p:spPr>
            <a:xfrm>
              <a:off x="2355349" y="4467988"/>
              <a:ext cx="166712" cy="124650"/>
            </a:xfrm>
            <a:prstGeom prst="rect">
              <a:avLst/>
            </a:prstGeom>
            <a:noFill/>
          </p:spPr>
          <p:txBody>
            <a:bodyPr wrap="none" lIns="0" tIns="0" rIns="0" bIns="0" rtlCol="0">
              <a:spAutoFit/>
            </a:bodyPr>
            <a:lstStyle/>
            <a:p>
              <a:pPr algn="ctr" defTabSz="914126">
                <a:lnSpc>
                  <a:spcPct val="90000"/>
                </a:lnSpc>
                <a:defRPr/>
              </a:pPr>
              <a:r>
                <a:rPr lang="en-US" sz="900" dirty="0">
                  <a:solidFill>
                    <a:prstClr val="black"/>
                  </a:solidFill>
                  <a:latin typeface="Arial"/>
                </a:rPr>
                <a:t>-40</a:t>
              </a:r>
            </a:p>
          </p:txBody>
        </p:sp>
        <p:sp>
          <p:nvSpPr>
            <p:cNvPr id="19" name="TextBox 18">
              <a:extLst>
                <a:ext uri="{FF2B5EF4-FFF2-40B4-BE49-F238E27FC236}">
                  <a16:creationId xmlns:a16="http://schemas.microsoft.com/office/drawing/2014/main" id="{251D86AA-6C16-480A-996D-7CE004A55584}"/>
                </a:ext>
              </a:extLst>
            </p:cNvPr>
            <p:cNvSpPr txBox="1"/>
            <p:nvPr/>
          </p:nvSpPr>
          <p:spPr>
            <a:xfrm>
              <a:off x="2237678" y="4641573"/>
              <a:ext cx="1969000" cy="124682"/>
            </a:xfrm>
            <a:prstGeom prst="rect">
              <a:avLst/>
            </a:prstGeom>
            <a:noFill/>
          </p:spPr>
          <p:txBody>
            <a:bodyPr wrap="none" lIns="0" tIns="0" rIns="0" bIns="0" rtlCol="0">
              <a:spAutoFit/>
            </a:bodyPr>
            <a:lstStyle/>
            <a:p>
              <a:pPr algn="ctr" defTabSz="914126">
                <a:lnSpc>
                  <a:spcPct val="90000"/>
                </a:lnSpc>
                <a:defRPr/>
              </a:pPr>
              <a:r>
                <a:rPr lang="en-US" sz="900" b="1" dirty="0" err="1">
                  <a:solidFill>
                    <a:prstClr val="black"/>
                  </a:solidFill>
                  <a:latin typeface="Arial"/>
                </a:rPr>
                <a:t>diferença</a:t>
              </a:r>
              <a:r>
                <a:rPr lang="en-US" sz="900" b="1" dirty="0">
                  <a:solidFill>
                    <a:prstClr val="black"/>
                  </a:solidFill>
                  <a:latin typeface="Arial"/>
                </a:rPr>
                <a:t> entre </a:t>
              </a:r>
              <a:r>
                <a:rPr lang="en-US" sz="900" b="1" dirty="0" err="1">
                  <a:solidFill>
                    <a:prstClr val="black"/>
                  </a:solidFill>
                  <a:latin typeface="Arial"/>
                </a:rPr>
                <a:t>tratamentos</a:t>
              </a:r>
              <a:r>
                <a:rPr lang="en-US" sz="900" b="1" dirty="0">
                  <a:solidFill>
                    <a:prstClr val="black"/>
                  </a:solidFill>
                  <a:latin typeface="Arial"/>
                </a:rPr>
                <a:t> (95% IC</a:t>
              </a:r>
            </a:p>
          </p:txBody>
        </p:sp>
        <p:cxnSp>
          <p:nvCxnSpPr>
            <p:cNvPr id="20" name="Straight Connector 19">
              <a:extLst>
                <a:ext uri="{FF2B5EF4-FFF2-40B4-BE49-F238E27FC236}">
                  <a16:creationId xmlns:a16="http://schemas.microsoft.com/office/drawing/2014/main" id="{26A4A12A-CA09-465F-990D-CCEC68A59620}"/>
                </a:ext>
              </a:extLst>
            </p:cNvPr>
            <p:cNvCxnSpPr>
              <a:cxnSpLocks/>
            </p:cNvCxnSpPr>
            <p:nvPr/>
          </p:nvCxnSpPr>
          <p:spPr>
            <a:xfrm rot="5400000">
              <a:off x="2622354" y="4433373"/>
              <a:ext cx="54947" cy="0"/>
            </a:xfrm>
            <a:prstGeom prst="line">
              <a:avLst/>
            </a:prstGeom>
            <a:noFill/>
            <a:ln w="9525">
              <a:solidFill>
                <a:srgbClr val="868686"/>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21" name="TextBox 20">
              <a:extLst>
                <a:ext uri="{FF2B5EF4-FFF2-40B4-BE49-F238E27FC236}">
                  <a16:creationId xmlns:a16="http://schemas.microsoft.com/office/drawing/2014/main" id="{B614F6E5-181F-4293-93D1-85202ECA783E}"/>
                </a:ext>
              </a:extLst>
            </p:cNvPr>
            <p:cNvSpPr txBox="1"/>
            <p:nvPr/>
          </p:nvSpPr>
          <p:spPr>
            <a:xfrm>
              <a:off x="2572064" y="4467988"/>
              <a:ext cx="166712" cy="124650"/>
            </a:xfrm>
            <a:prstGeom prst="rect">
              <a:avLst/>
            </a:prstGeom>
            <a:noFill/>
          </p:spPr>
          <p:txBody>
            <a:bodyPr wrap="none" lIns="0" tIns="0" rIns="0" bIns="0" rtlCol="0">
              <a:spAutoFit/>
            </a:bodyPr>
            <a:lstStyle/>
            <a:p>
              <a:pPr algn="ctr" defTabSz="914126">
                <a:lnSpc>
                  <a:spcPct val="90000"/>
                </a:lnSpc>
                <a:defRPr/>
              </a:pPr>
              <a:r>
                <a:rPr lang="en-US" sz="900" dirty="0">
                  <a:solidFill>
                    <a:prstClr val="black"/>
                  </a:solidFill>
                  <a:latin typeface="Arial"/>
                </a:rPr>
                <a:t>-30</a:t>
              </a:r>
            </a:p>
          </p:txBody>
        </p:sp>
        <p:cxnSp>
          <p:nvCxnSpPr>
            <p:cNvPr id="22" name="Straight Connector 21">
              <a:extLst>
                <a:ext uri="{FF2B5EF4-FFF2-40B4-BE49-F238E27FC236}">
                  <a16:creationId xmlns:a16="http://schemas.microsoft.com/office/drawing/2014/main" id="{5BF51B52-A58D-4FCA-A272-73600D9CE636}"/>
                </a:ext>
              </a:extLst>
            </p:cNvPr>
            <p:cNvCxnSpPr>
              <a:cxnSpLocks/>
            </p:cNvCxnSpPr>
            <p:nvPr/>
          </p:nvCxnSpPr>
          <p:spPr>
            <a:xfrm rot="5400000">
              <a:off x="2808852" y="4433373"/>
              <a:ext cx="54947" cy="0"/>
            </a:xfrm>
            <a:prstGeom prst="line">
              <a:avLst/>
            </a:prstGeom>
            <a:noFill/>
            <a:ln w="9525">
              <a:solidFill>
                <a:srgbClr val="868686"/>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23" name="TextBox 22">
              <a:extLst>
                <a:ext uri="{FF2B5EF4-FFF2-40B4-BE49-F238E27FC236}">
                  <a16:creationId xmlns:a16="http://schemas.microsoft.com/office/drawing/2014/main" id="{32B8D93D-182E-4568-A7FA-0CF931BBBAF0}"/>
                </a:ext>
              </a:extLst>
            </p:cNvPr>
            <p:cNvSpPr txBox="1"/>
            <p:nvPr/>
          </p:nvSpPr>
          <p:spPr>
            <a:xfrm>
              <a:off x="2751972" y="4467988"/>
              <a:ext cx="166712" cy="124650"/>
            </a:xfrm>
            <a:prstGeom prst="rect">
              <a:avLst/>
            </a:prstGeom>
            <a:noFill/>
          </p:spPr>
          <p:txBody>
            <a:bodyPr wrap="none" lIns="0" tIns="0" rIns="0" bIns="0" rtlCol="0">
              <a:spAutoFit/>
            </a:bodyPr>
            <a:lstStyle/>
            <a:p>
              <a:pPr algn="ctr" defTabSz="914126">
                <a:lnSpc>
                  <a:spcPct val="90000"/>
                </a:lnSpc>
                <a:defRPr/>
              </a:pPr>
              <a:r>
                <a:rPr lang="en-US" sz="900" dirty="0">
                  <a:solidFill>
                    <a:prstClr val="black"/>
                  </a:solidFill>
                  <a:latin typeface="Arial"/>
                </a:rPr>
                <a:t>-20</a:t>
              </a:r>
            </a:p>
          </p:txBody>
        </p:sp>
        <p:cxnSp>
          <p:nvCxnSpPr>
            <p:cNvPr id="24" name="Straight Connector 23">
              <a:extLst>
                <a:ext uri="{FF2B5EF4-FFF2-40B4-BE49-F238E27FC236}">
                  <a16:creationId xmlns:a16="http://schemas.microsoft.com/office/drawing/2014/main" id="{8C93DBED-78AE-4541-B531-163B83DA777C}"/>
                </a:ext>
              </a:extLst>
            </p:cNvPr>
            <p:cNvCxnSpPr>
              <a:cxnSpLocks/>
            </p:cNvCxnSpPr>
            <p:nvPr/>
          </p:nvCxnSpPr>
          <p:spPr>
            <a:xfrm rot="5400000">
              <a:off x="3774314" y="4433373"/>
              <a:ext cx="54947" cy="0"/>
            </a:xfrm>
            <a:prstGeom prst="line">
              <a:avLst/>
            </a:prstGeom>
            <a:noFill/>
            <a:ln w="9525">
              <a:solidFill>
                <a:srgbClr val="868686"/>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25" name="TextBox 24">
              <a:extLst>
                <a:ext uri="{FF2B5EF4-FFF2-40B4-BE49-F238E27FC236}">
                  <a16:creationId xmlns:a16="http://schemas.microsoft.com/office/drawing/2014/main" id="{B5C9C8D3-637F-4A50-88F1-B1D641ED5172}"/>
                </a:ext>
              </a:extLst>
            </p:cNvPr>
            <p:cNvSpPr txBox="1"/>
            <p:nvPr/>
          </p:nvSpPr>
          <p:spPr>
            <a:xfrm>
              <a:off x="3739815" y="4467988"/>
              <a:ext cx="128240" cy="124650"/>
            </a:xfrm>
            <a:prstGeom prst="rect">
              <a:avLst/>
            </a:prstGeom>
            <a:noFill/>
          </p:spPr>
          <p:txBody>
            <a:bodyPr wrap="none" lIns="0" tIns="0" rIns="0" bIns="0" rtlCol="0">
              <a:spAutoFit/>
            </a:bodyPr>
            <a:lstStyle/>
            <a:p>
              <a:pPr algn="ctr" defTabSz="914126">
                <a:lnSpc>
                  <a:spcPct val="90000"/>
                </a:lnSpc>
                <a:defRPr/>
              </a:pPr>
              <a:r>
                <a:rPr lang="en-US" sz="900" dirty="0">
                  <a:solidFill>
                    <a:prstClr val="black"/>
                  </a:solidFill>
                  <a:latin typeface="Arial"/>
                </a:rPr>
                <a:t>30</a:t>
              </a:r>
            </a:p>
          </p:txBody>
        </p:sp>
        <p:sp>
          <p:nvSpPr>
            <p:cNvPr id="26" name="Arrow: Right 25">
              <a:extLst>
                <a:ext uri="{FF2B5EF4-FFF2-40B4-BE49-F238E27FC236}">
                  <a16:creationId xmlns:a16="http://schemas.microsoft.com/office/drawing/2014/main" id="{05782453-DF08-471F-BB39-0D35462A85FB}"/>
                </a:ext>
              </a:extLst>
            </p:cNvPr>
            <p:cNvSpPr/>
            <p:nvPr/>
          </p:nvSpPr>
          <p:spPr>
            <a:xfrm>
              <a:off x="3228205" y="2066579"/>
              <a:ext cx="824551" cy="285811"/>
            </a:xfrm>
            <a:prstGeom prst="rightArrow">
              <a:avLst/>
            </a:prstGeom>
            <a:solidFill>
              <a:schemeClr val="accent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lnSpc>
                  <a:spcPct val="90000"/>
                </a:lnSpc>
                <a:defRPr/>
              </a:pPr>
              <a:endParaRPr lang="en-US" sz="900" dirty="0">
                <a:solidFill>
                  <a:prstClr val="white"/>
                </a:solidFill>
                <a:latin typeface="Arial"/>
              </a:endParaRPr>
            </a:p>
          </p:txBody>
        </p:sp>
        <p:sp>
          <p:nvSpPr>
            <p:cNvPr id="27" name="TextBox 26">
              <a:extLst>
                <a:ext uri="{FF2B5EF4-FFF2-40B4-BE49-F238E27FC236}">
                  <a16:creationId xmlns:a16="http://schemas.microsoft.com/office/drawing/2014/main" id="{EE27F70C-8B3E-4CDE-B3FE-21D2C5A4E9EB}"/>
                </a:ext>
              </a:extLst>
            </p:cNvPr>
            <p:cNvSpPr txBox="1"/>
            <p:nvPr/>
          </p:nvSpPr>
          <p:spPr>
            <a:xfrm>
              <a:off x="3358402" y="2149720"/>
              <a:ext cx="493725" cy="124650"/>
            </a:xfrm>
            <a:prstGeom prst="rect">
              <a:avLst/>
            </a:prstGeom>
            <a:noFill/>
          </p:spPr>
          <p:txBody>
            <a:bodyPr wrap="none" lIns="0" tIns="0" rIns="0" bIns="0" rtlCol="0">
              <a:spAutoFit/>
            </a:bodyPr>
            <a:lstStyle/>
            <a:p>
              <a:pPr algn="ctr" defTabSz="914126">
                <a:lnSpc>
                  <a:spcPct val="90000"/>
                </a:lnSpc>
                <a:defRPr/>
              </a:pPr>
              <a:r>
                <a:rPr lang="en-US" sz="900" dirty="0">
                  <a:solidFill>
                    <a:prstClr val="white"/>
                  </a:solidFill>
                  <a:latin typeface="Arial"/>
                </a:rPr>
                <a:t>DTG/3TC</a:t>
              </a:r>
            </a:p>
          </p:txBody>
        </p:sp>
        <p:sp>
          <p:nvSpPr>
            <p:cNvPr id="28" name="Arrow: Right 27">
              <a:extLst>
                <a:ext uri="{FF2B5EF4-FFF2-40B4-BE49-F238E27FC236}">
                  <a16:creationId xmlns:a16="http://schemas.microsoft.com/office/drawing/2014/main" id="{D7146F73-C73C-4224-AE58-3F08C9502691}"/>
                </a:ext>
              </a:extLst>
            </p:cNvPr>
            <p:cNvSpPr/>
            <p:nvPr/>
          </p:nvSpPr>
          <p:spPr>
            <a:xfrm flipH="1">
              <a:off x="2403214" y="2066579"/>
              <a:ext cx="824551" cy="285811"/>
            </a:xfrm>
            <a:prstGeom prst="rightArrow">
              <a:avLst/>
            </a:prstGeom>
            <a:solidFill>
              <a:schemeClr val="accent1">
                <a:lumMod val="60000"/>
                <a:lumOff val="4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lnSpc>
                  <a:spcPct val="90000"/>
                </a:lnSpc>
                <a:defRPr/>
              </a:pPr>
              <a:endParaRPr lang="en-US" sz="900" dirty="0">
                <a:solidFill>
                  <a:prstClr val="white"/>
                </a:solidFill>
                <a:latin typeface="Arial"/>
              </a:endParaRPr>
            </a:p>
          </p:txBody>
        </p:sp>
        <p:sp>
          <p:nvSpPr>
            <p:cNvPr id="29" name="TextBox 28">
              <a:extLst>
                <a:ext uri="{FF2B5EF4-FFF2-40B4-BE49-F238E27FC236}">
                  <a16:creationId xmlns:a16="http://schemas.microsoft.com/office/drawing/2014/main" id="{D56DB33B-ABB0-4627-BF25-FBA61BFDE1DF}"/>
                </a:ext>
              </a:extLst>
            </p:cNvPr>
            <p:cNvSpPr txBox="1"/>
            <p:nvPr/>
          </p:nvSpPr>
          <p:spPr>
            <a:xfrm>
              <a:off x="2728933" y="2149720"/>
              <a:ext cx="243656" cy="124650"/>
            </a:xfrm>
            <a:prstGeom prst="rect">
              <a:avLst/>
            </a:prstGeom>
            <a:noFill/>
          </p:spPr>
          <p:txBody>
            <a:bodyPr wrap="none" lIns="0" tIns="0" rIns="0" bIns="0" rtlCol="0">
              <a:spAutoFit/>
            </a:bodyPr>
            <a:lstStyle/>
            <a:p>
              <a:pPr algn="ctr" defTabSz="914126">
                <a:lnSpc>
                  <a:spcPct val="90000"/>
                </a:lnSpc>
                <a:defRPr/>
              </a:pPr>
              <a:r>
                <a:rPr lang="en-US" sz="900" dirty="0">
                  <a:solidFill>
                    <a:prstClr val="white"/>
                  </a:solidFill>
                  <a:latin typeface="Arial"/>
                </a:rPr>
                <a:t>CAR</a:t>
              </a:r>
            </a:p>
          </p:txBody>
        </p:sp>
        <p:grpSp>
          <p:nvGrpSpPr>
            <p:cNvPr id="30" name="Group 29">
              <a:extLst>
                <a:ext uri="{FF2B5EF4-FFF2-40B4-BE49-F238E27FC236}">
                  <a16:creationId xmlns:a16="http://schemas.microsoft.com/office/drawing/2014/main" id="{86FF8C2E-882B-4F23-83EF-F5647A83C231}"/>
                </a:ext>
              </a:extLst>
            </p:cNvPr>
            <p:cNvGrpSpPr/>
            <p:nvPr/>
          </p:nvGrpSpPr>
          <p:grpSpPr>
            <a:xfrm>
              <a:off x="3144467" y="2678621"/>
              <a:ext cx="121158" cy="40383"/>
              <a:chOff x="7737831" y="4054831"/>
              <a:chExt cx="104003" cy="31750"/>
            </a:xfrm>
          </p:grpSpPr>
          <p:sp>
            <p:nvSpPr>
              <p:cNvPr id="104" name="Line 42">
                <a:extLst>
                  <a:ext uri="{FF2B5EF4-FFF2-40B4-BE49-F238E27FC236}">
                    <a16:creationId xmlns:a16="http://schemas.microsoft.com/office/drawing/2014/main" id="{D933BF7A-89EE-4129-95DB-21C23ECED4FF}"/>
                  </a:ext>
                </a:extLst>
              </p:cNvPr>
              <p:cNvSpPr>
                <a:spLocks noChangeShapeType="1"/>
              </p:cNvSpPr>
              <p:nvPr/>
            </p:nvSpPr>
            <p:spPr bwMode="auto">
              <a:xfrm flipV="1">
                <a:off x="7841834" y="4054831"/>
                <a:ext cx="0" cy="31750"/>
              </a:xfrm>
              <a:prstGeom prst="line">
                <a:avLst/>
              </a:prstGeom>
              <a:noFill/>
              <a:ln w="12700" cap="sq">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defTabSz="914126">
                  <a:defRPr/>
                </a:pPr>
                <a:endParaRPr lang="en-US" sz="900" dirty="0">
                  <a:solidFill>
                    <a:prstClr val="black"/>
                  </a:solidFill>
                  <a:latin typeface="Arial"/>
                </a:endParaRPr>
              </a:p>
            </p:txBody>
          </p:sp>
          <p:sp>
            <p:nvSpPr>
              <p:cNvPr id="105" name="Line 43">
                <a:extLst>
                  <a:ext uri="{FF2B5EF4-FFF2-40B4-BE49-F238E27FC236}">
                    <a16:creationId xmlns:a16="http://schemas.microsoft.com/office/drawing/2014/main" id="{B00B7043-DD13-4166-A656-5804C21AD338}"/>
                  </a:ext>
                </a:extLst>
              </p:cNvPr>
              <p:cNvSpPr>
                <a:spLocks noChangeShapeType="1"/>
              </p:cNvSpPr>
              <p:nvPr/>
            </p:nvSpPr>
            <p:spPr bwMode="auto">
              <a:xfrm flipV="1">
                <a:off x="7737831" y="4054831"/>
                <a:ext cx="0" cy="31750"/>
              </a:xfrm>
              <a:prstGeom prst="line">
                <a:avLst/>
              </a:prstGeom>
              <a:noFill/>
              <a:ln w="12700" cap="sq">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defTabSz="914126">
                  <a:defRPr/>
                </a:pPr>
                <a:endParaRPr lang="en-US" sz="900" dirty="0">
                  <a:solidFill>
                    <a:prstClr val="black"/>
                  </a:solidFill>
                  <a:latin typeface="Arial"/>
                </a:endParaRPr>
              </a:p>
            </p:txBody>
          </p:sp>
          <p:sp>
            <p:nvSpPr>
              <p:cNvPr id="106" name="Line 44">
                <a:extLst>
                  <a:ext uri="{FF2B5EF4-FFF2-40B4-BE49-F238E27FC236}">
                    <a16:creationId xmlns:a16="http://schemas.microsoft.com/office/drawing/2014/main" id="{0415F053-56D3-43AD-B6D5-B34D90FA767B}"/>
                  </a:ext>
                </a:extLst>
              </p:cNvPr>
              <p:cNvSpPr>
                <a:spLocks noChangeShapeType="1"/>
              </p:cNvSpPr>
              <p:nvPr/>
            </p:nvSpPr>
            <p:spPr bwMode="auto">
              <a:xfrm>
                <a:off x="7737831" y="4070706"/>
                <a:ext cx="101622" cy="0"/>
              </a:xfrm>
              <a:prstGeom prst="line">
                <a:avLst/>
              </a:prstGeom>
              <a:noFill/>
              <a:ln w="12700" cap="sq">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defTabSz="914126">
                  <a:defRPr/>
                </a:pPr>
                <a:endParaRPr lang="en-US" sz="900" dirty="0">
                  <a:solidFill>
                    <a:prstClr val="black"/>
                  </a:solidFill>
                  <a:latin typeface="Arial"/>
                </a:endParaRPr>
              </a:p>
            </p:txBody>
          </p:sp>
          <p:sp>
            <p:nvSpPr>
              <p:cNvPr id="107" name="Freeform 41">
                <a:extLst>
                  <a:ext uri="{FF2B5EF4-FFF2-40B4-BE49-F238E27FC236}">
                    <a16:creationId xmlns:a16="http://schemas.microsoft.com/office/drawing/2014/main" id="{B78FDE31-02F1-4373-A392-587875BBD40C}"/>
                  </a:ext>
                </a:extLst>
              </p:cNvPr>
              <p:cNvSpPr>
                <a:spLocks/>
              </p:cNvSpPr>
              <p:nvPr/>
            </p:nvSpPr>
            <p:spPr bwMode="auto">
              <a:xfrm>
                <a:off x="7777056" y="4054831"/>
                <a:ext cx="31750" cy="31750"/>
              </a:xfrm>
              <a:prstGeom prst="ellipse">
                <a:avLst/>
              </a:prstGeom>
              <a:solidFill>
                <a:srgbClr val="A8163D"/>
              </a:solidFill>
              <a:ln>
                <a:noFill/>
              </a:ln>
            </p:spPr>
            <p:txBody>
              <a:bodyPr vert="horz" wrap="square" lIns="91416" tIns="45708" rIns="91416" bIns="45708" numCol="1" anchor="t" anchorCtr="0" compatLnSpc="1">
                <a:prstTxWarp prst="textNoShape">
                  <a:avLst/>
                </a:prstTxWarp>
              </a:bodyPr>
              <a:lstStyle/>
              <a:p>
                <a:pPr defTabSz="914126">
                  <a:defRPr/>
                </a:pPr>
                <a:endParaRPr lang="en-US" sz="900" dirty="0">
                  <a:solidFill>
                    <a:prstClr val="black"/>
                  </a:solidFill>
                  <a:latin typeface="Arial"/>
                </a:endParaRPr>
              </a:p>
            </p:txBody>
          </p:sp>
        </p:grpSp>
        <p:grpSp>
          <p:nvGrpSpPr>
            <p:cNvPr id="31" name="Group 30">
              <a:extLst>
                <a:ext uri="{FF2B5EF4-FFF2-40B4-BE49-F238E27FC236}">
                  <a16:creationId xmlns:a16="http://schemas.microsoft.com/office/drawing/2014/main" id="{1F1A0AC4-54ED-4E79-B767-4EB23FD16098}"/>
                </a:ext>
              </a:extLst>
            </p:cNvPr>
            <p:cNvGrpSpPr/>
            <p:nvPr/>
          </p:nvGrpSpPr>
          <p:grpSpPr>
            <a:xfrm>
              <a:off x="3162336" y="2515142"/>
              <a:ext cx="76221" cy="44472"/>
              <a:chOff x="7945794" y="3953191"/>
              <a:chExt cx="65429" cy="34965"/>
            </a:xfrm>
          </p:grpSpPr>
          <p:sp>
            <p:nvSpPr>
              <p:cNvPr id="100" name="Line 74">
                <a:extLst>
                  <a:ext uri="{FF2B5EF4-FFF2-40B4-BE49-F238E27FC236}">
                    <a16:creationId xmlns:a16="http://schemas.microsoft.com/office/drawing/2014/main" id="{55979D75-86FB-430A-BC16-44A194221BDB}"/>
                  </a:ext>
                </a:extLst>
              </p:cNvPr>
              <p:cNvSpPr>
                <a:spLocks noChangeShapeType="1"/>
              </p:cNvSpPr>
              <p:nvPr/>
            </p:nvSpPr>
            <p:spPr bwMode="auto">
              <a:xfrm flipV="1">
                <a:off x="8011222" y="3953231"/>
                <a:ext cx="0" cy="34925"/>
              </a:xfrm>
              <a:prstGeom prst="line">
                <a:avLst/>
              </a:prstGeom>
              <a:noFill/>
              <a:ln w="12700" cap="sq">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defTabSz="914126">
                  <a:defRPr/>
                </a:pPr>
                <a:endParaRPr lang="en-US" sz="900" dirty="0">
                  <a:solidFill>
                    <a:prstClr val="black"/>
                  </a:solidFill>
                  <a:latin typeface="Arial"/>
                </a:endParaRPr>
              </a:p>
            </p:txBody>
          </p:sp>
          <p:sp>
            <p:nvSpPr>
              <p:cNvPr id="101" name="Line 75">
                <a:extLst>
                  <a:ext uri="{FF2B5EF4-FFF2-40B4-BE49-F238E27FC236}">
                    <a16:creationId xmlns:a16="http://schemas.microsoft.com/office/drawing/2014/main" id="{DCDA9E8D-D1A7-40FF-B8D5-AB3793D0CAB7}"/>
                  </a:ext>
                </a:extLst>
              </p:cNvPr>
              <p:cNvSpPr>
                <a:spLocks noChangeShapeType="1"/>
              </p:cNvSpPr>
              <p:nvPr/>
            </p:nvSpPr>
            <p:spPr bwMode="auto">
              <a:xfrm flipV="1">
                <a:off x="7945794" y="3953231"/>
                <a:ext cx="0" cy="34925"/>
              </a:xfrm>
              <a:prstGeom prst="line">
                <a:avLst/>
              </a:prstGeom>
              <a:noFill/>
              <a:ln w="12700" cap="sq">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defTabSz="914126">
                  <a:defRPr/>
                </a:pPr>
                <a:endParaRPr lang="en-US" sz="900" dirty="0">
                  <a:solidFill>
                    <a:prstClr val="black"/>
                  </a:solidFill>
                  <a:latin typeface="Arial"/>
                </a:endParaRPr>
              </a:p>
            </p:txBody>
          </p:sp>
          <p:sp>
            <p:nvSpPr>
              <p:cNvPr id="102" name="Line 76">
                <a:extLst>
                  <a:ext uri="{FF2B5EF4-FFF2-40B4-BE49-F238E27FC236}">
                    <a16:creationId xmlns:a16="http://schemas.microsoft.com/office/drawing/2014/main" id="{E5F3E2BD-B706-4644-9278-451BF1D36FDF}"/>
                  </a:ext>
                </a:extLst>
              </p:cNvPr>
              <p:cNvSpPr>
                <a:spLocks noChangeShapeType="1"/>
              </p:cNvSpPr>
              <p:nvPr/>
            </p:nvSpPr>
            <p:spPr bwMode="auto">
              <a:xfrm>
                <a:off x="7945794" y="3969106"/>
                <a:ext cx="65429" cy="0"/>
              </a:xfrm>
              <a:prstGeom prst="line">
                <a:avLst/>
              </a:prstGeom>
              <a:noFill/>
              <a:ln w="12700" cap="sq">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defTabSz="914126">
                  <a:defRPr/>
                </a:pPr>
                <a:endParaRPr lang="en-US" sz="900" dirty="0">
                  <a:solidFill>
                    <a:prstClr val="black"/>
                  </a:solidFill>
                  <a:latin typeface="Arial"/>
                </a:endParaRPr>
              </a:p>
            </p:txBody>
          </p:sp>
          <p:sp>
            <p:nvSpPr>
              <p:cNvPr id="103" name="Freeform 73">
                <a:extLst>
                  <a:ext uri="{FF2B5EF4-FFF2-40B4-BE49-F238E27FC236}">
                    <a16:creationId xmlns:a16="http://schemas.microsoft.com/office/drawing/2014/main" id="{53CAEA00-78D3-41D0-9D2D-E1D83367385C}"/>
                  </a:ext>
                </a:extLst>
              </p:cNvPr>
              <p:cNvSpPr>
                <a:spLocks noChangeAspect="1"/>
              </p:cNvSpPr>
              <p:nvPr/>
            </p:nvSpPr>
            <p:spPr bwMode="auto">
              <a:xfrm>
                <a:off x="7966205" y="3953191"/>
                <a:ext cx="31750" cy="31750"/>
              </a:xfrm>
              <a:prstGeom prst="ellipse">
                <a:avLst/>
              </a:prstGeom>
              <a:solidFill>
                <a:srgbClr val="A8163D"/>
              </a:solidFill>
              <a:ln>
                <a:noFill/>
              </a:ln>
            </p:spPr>
            <p:txBody>
              <a:bodyPr vert="horz" wrap="square" lIns="91416" tIns="45708" rIns="91416" bIns="45708" numCol="1" anchor="t" anchorCtr="0" compatLnSpc="1">
                <a:prstTxWarp prst="textNoShape">
                  <a:avLst/>
                </a:prstTxWarp>
              </a:bodyPr>
              <a:lstStyle/>
              <a:p>
                <a:pPr defTabSz="914126">
                  <a:defRPr/>
                </a:pPr>
                <a:endParaRPr lang="en-US" sz="900" dirty="0">
                  <a:solidFill>
                    <a:prstClr val="black"/>
                  </a:solidFill>
                  <a:latin typeface="Arial"/>
                </a:endParaRPr>
              </a:p>
            </p:txBody>
          </p:sp>
        </p:grpSp>
        <p:cxnSp>
          <p:nvCxnSpPr>
            <p:cNvPr id="32" name="Straight Connector 31">
              <a:extLst>
                <a:ext uri="{FF2B5EF4-FFF2-40B4-BE49-F238E27FC236}">
                  <a16:creationId xmlns:a16="http://schemas.microsoft.com/office/drawing/2014/main" id="{0C8F1449-23A7-467A-9D84-54D32A873E93}"/>
                </a:ext>
              </a:extLst>
            </p:cNvPr>
            <p:cNvCxnSpPr>
              <a:cxnSpLocks/>
            </p:cNvCxnSpPr>
            <p:nvPr/>
          </p:nvCxnSpPr>
          <p:spPr>
            <a:xfrm rot="5400000">
              <a:off x="3008581" y="4433373"/>
              <a:ext cx="54947" cy="0"/>
            </a:xfrm>
            <a:prstGeom prst="line">
              <a:avLst/>
            </a:prstGeom>
            <a:noFill/>
            <a:ln w="9525">
              <a:solidFill>
                <a:srgbClr val="868686"/>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33" name="TextBox 32">
              <a:extLst>
                <a:ext uri="{FF2B5EF4-FFF2-40B4-BE49-F238E27FC236}">
                  <a16:creationId xmlns:a16="http://schemas.microsoft.com/office/drawing/2014/main" id="{97E90051-2E89-466B-8154-0F323A9CAF0C}"/>
                </a:ext>
              </a:extLst>
            </p:cNvPr>
            <p:cNvSpPr txBox="1"/>
            <p:nvPr/>
          </p:nvSpPr>
          <p:spPr>
            <a:xfrm>
              <a:off x="2951700" y="4467988"/>
              <a:ext cx="166712" cy="124650"/>
            </a:xfrm>
            <a:prstGeom prst="rect">
              <a:avLst/>
            </a:prstGeom>
            <a:noFill/>
          </p:spPr>
          <p:txBody>
            <a:bodyPr wrap="none" lIns="0" tIns="0" rIns="0" bIns="0" rtlCol="0">
              <a:spAutoFit/>
            </a:bodyPr>
            <a:lstStyle/>
            <a:p>
              <a:pPr algn="ctr" defTabSz="914126">
                <a:lnSpc>
                  <a:spcPct val="90000"/>
                </a:lnSpc>
                <a:defRPr/>
              </a:pPr>
              <a:r>
                <a:rPr lang="en-US" sz="900" dirty="0">
                  <a:solidFill>
                    <a:prstClr val="black"/>
                  </a:solidFill>
                  <a:latin typeface="Arial"/>
                </a:rPr>
                <a:t>-10</a:t>
              </a:r>
            </a:p>
          </p:txBody>
        </p:sp>
        <p:cxnSp>
          <p:nvCxnSpPr>
            <p:cNvPr id="34" name="Straight Connector 33">
              <a:extLst>
                <a:ext uri="{FF2B5EF4-FFF2-40B4-BE49-F238E27FC236}">
                  <a16:creationId xmlns:a16="http://schemas.microsoft.com/office/drawing/2014/main" id="{B0B10BA4-EA10-4E72-AEA3-90AA73638241}"/>
                </a:ext>
              </a:extLst>
            </p:cNvPr>
            <p:cNvCxnSpPr>
              <a:cxnSpLocks/>
            </p:cNvCxnSpPr>
            <p:nvPr/>
          </p:nvCxnSpPr>
          <p:spPr>
            <a:xfrm rot="5400000">
              <a:off x="3202762" y="4433373"/>
              <a:ext cx="54947" cy="0"/>
            </a:xfrm>
            <a:prstGeom prst="line">
              <a:avLst/>
            </a:prstGeom>
            <a:noFill/>
            <a:ln w="9525">
              <a:solidFill>
                <a:srgbClr val="868686"/>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35" name="TextBox 34">
              <a:extLst>
                <a:ext uri="{FF2B5EF4-FFF2-40B4-BE49-F238E27FC236}">
                  <a16:creationId xmlns:a16="http://schemas.microsoft.com/office/drawing/2014/main" id="{98E515F2-08C5-4A3C-B78A-C475BAECF2F7}"/>
                </a:ext>
              </a:extLst>
            </p:cNvPr>
            <p:cNvSpPr txBox="1"/>
            <p:nvPr/>
          </p:nvSpPr>
          <p:spPr>
            <a:xfrm>
              <a:off x="3197177" y="4467988"/>
              <a:ext cx="64120" cy="124650"/>
            </a:xfrm>
            <a:prstGeom prst="rect">
              <a:avLst/>
            </a:prstGeom>
            <a:noFill/>
          </p:spPr>
          <p:txBody>
            <a:bodyPr wrap="none" lIns="0" tIns="0" rIns="0" bIns="0" rtlCol="0">
              <a:spAutoFit/>
            </a:bodyPr>
            <a:lstStyle/>
            <a:p>
              <a:pPr algn="ctr" defTabSz="914126">
                <a:lnSpc>
                  <a:spcPct val="90000"/>
                </a:lnSpc>
                <a:defRPr/>
              </a:pPr>
              <a:r>
                <a:rPr lang="en-US" sz="900" dirty="0">
                  <a:solidFill>
                    <a:prstClr val="black"/>
                  </a:solidFill>
                  <a:latin typeface="Arial"/>
                </a:rPr>
                <a:t>0</a:t>
              </a:r>
            </a:p>
          </p:txBody>
        </p:sp>
        <p:cxnSp>
          <p:nvCxnSpPr>
            <p:cNvPr id="36" name="Straight Connector 35">
              <a:extLst>
                <a:ext uri="{FF2B5EF4-FFF2-40B4-BE49-F238E27FC236}">
                  <a16:creationId xmlns:a16="http://schemas.microsoft.com/office/drawing/2014/main" id="{8F66099E-E2AF-4751-97CE-3E5353B3B42B}"/>
                </a:ext>
              </a:extLst>
            </p:cNvPr>
            <p:cNvCxnSpPr>
              <a:cxnSpLocks/>
            </p:cNvCxnSpPr>
            <p:nvPr/>
          </p:nvCxnSpPr>
          <p:spPr>
            <a:xfrm rot="5400000">
              <a:off x="3388620" y="4433373"/>
              <a:ext cx="54947" cy="0"/>
            </a:xfrm>
            <a:prstGeom prst="line">
              <a:avLst/>
            </a:prstGeom>
            <a:noFill/>
            <a:ln w="9525">
              <a:solidFill>
                <a:srgbClr val="868686"/>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37" name="TextBox 36">
              <a:extLst>
                <a:ext uri="{FF2B5EF4-FFF2-40B4-BE49-F238E27FC236}">
                  <a16:creationId xmlns:a16="http://schemas.microsoft.com/office/drawing/2014/main" id="{8556E4A4-EE08-45FC-8610-DAF7DAB34D6F}"/>
                </a:ext>
              </a:extLst>
            </p:cNvPr>
            <p:cNvSpPr txBox="1"/>
            <p:nvPr/>
          </p:nvSpPr>
          <p:spPr>
            <a:xfrm>
              <a:off x="3350976" y="4467988"/>
              <a:ext cx="128240" cy="124650"/>
            </a:xfrm>
            <a:prstGeom prst="rect">
              <a:avLst/>
            </a:prstGeom>
            <a:noFill/>
          </p:spPr>
          <p:txBody>
            <a:bodyPr wrap="none" lIns="0" tIns="0" rIns="0" bIns="0" rtlCol="0">
              <a:spAutoFit/>
            </a:bodyPr>
            <a:lstStyle/>
            <a:p>
              <a:pPr algn="ctr" defTabSz="914126">
                <a:lnSpc>
                  <a:spcPct val="90000"/>
                </a:lnSpc>
                <a:defRPr/>
              </a:pPr>
              <a:r>
                <a:rPr lang="en-US" sz="900" dirty="0">
                  <a:solidFill>
                    <a:prstClr val="black"/>
                  </a:solidFill>
                  <a:latin typeface="Arial"/>
                </a:rPr>
                <a:t>10</a:t>
              </a:r>
            </a:p>
          </p:txBody>
        </p:sp>
        <p:cxnSp>
          <p:nvCxnSpPr>
            <p:cNvPr id="38" name="Straight Connector 37">
              <a:extLst>
                <a:ext uri="{FF2B5EF4-FFF2-40B4-BE49-F238E27FC236}">
                  <a16:creationId xmlns:a16="http://schemas.microsoft.com/office/drawing/2014/main" id="{2A853465-31EE-4F14-B1D7-82C3D7B1C71C}"/>
                </a:ext>
              </a:extLst>
            </p:cNvPr>
            <p:cNvCxnSpPr>
              <a:cxnSpLocks/>
            </p:cNvCxnSpPr>
            <p:nvPr/>
          </p:nvCxnSpPr>
          <p:spPr>
            <a:xfrm rot="5400000">
              <a:off x="3585575" y="4433373"/>
              <a:ext cx="54947" cy="0"/>
            </a:xfrm>
            <a:prstGeom prst="line">
              <a:avLst/>
            </a:prstGeom>
            <a:noFill/>
            <a:ln w="9525">
              <a:solidFill>
                <a:srgbClr val="868686"/>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39" name="TextBox 38">
              <a:extLst>
                <a:ext uri="{FF2B5EF4-FFF2-40B4-BE49-F238E27FC236}">
                  <a16:creationId xmlns:a16="http://schemas.microsoft.com/office/drawing/2014/main" id="{7FA19CFB-D3FE-423A-B0AD-F1E45DD88D57}"/>
                </a:ext>
              </a:extLst>
            </p:cNvPr>
            <p:cNvSpPr txBox="1"/>
            <p:nvPr/>
          </p:nvSpPr>
          <p:spPr>
            <a:xfrm>
              <a:off x="3547931" y="4467988"/>
              <a:ext cx="128240" cy="124650"/>
            </a:xfrm>
            <a:prstGeom prst="rect">
              <a:avLst/>
            </a:prstGeom>
            <a:noFill/>
          </p:spPr>
          <p:txBody>
            <a:bodyPr wrap="none" lIns="0" tIns="0" rIns="0" bIns="0" rtlCol="0">
              <a:spAutoFit/>
            </a:bodyPr>
            <a:lstStyle/>
            <a:p>
              <a:pPr algn="ctr" defTabSz="914126">
                <a:lnSpc>
                  <a:spcPct val="90000"/>
                </a:lnSpc>
                <a:defRPr/>
              </a:pPr>
              <a:r>
                <a:rPr lang="en-US" sz="900" dirty="0">
                  <a:solidFill>
                    <a:prstClr val="black"/>
                  </a:solidFill>
                  <a:latin typeface="Arial"/>
                </a:rPr>
                <a:t>20</a:t>
              </a:r>
            </a:p>
          </p:txBody>
        </p:sp>
        <p:cxnSp>
          <p:nvCxnSpPr>
            <p:cNvPr id="40" name="Straight Connector 39">
              <a:extLst>
                <a:ext uri="{FF2B5EF4-FFF2-40B4-BE49-F238E27FC236}">
                  <a16:creationId xmlns:a16="http://schemas.microsoft.com/office/drawing/2014/main" id="{35F44ED0-6C42-4C56-9952-4C54321469FA}"/>
                </a:ext>
              </a:extLst>
            </p:cNvPr>
            <p:cNvCxnSpPr>
              <a:cxnSpLocks/>
            </p:cNvCxnSpPr>
            <p:nvPr/>
          </p:nvCxnSpPr>
          <p:spPr>
            <a:xfrm rot="5400000">
              <a:off x="3968497" y="4433373"/>
              <a:ext cx="54947" cy="0"/>
            </a:xfrm>
            <a:prstGeom prst="line">
              <a:avLst/>
            </a:prstGeom>
            <a:noFill/>
            <a:ln w="9525">
              <a:solidFill>
                <a:srgbClr val="868686"/>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41" name="TextBox 40">
              <a:extLst>
                <a:ext uri="{FF2B5EF4-FFF2-40B4-BE49-F238E27FC236}">
                  <a16:creationId xmlns:a16="http://schemas.microsoft.com/office/drawing/2014/main" id="{52E60E33-3552-4C08-B56B-D216FD79BE68}"/>
                </a:ext>
              </a:extLst>
            </p:cNvPr>
            <p:cNvSpPr txBox="1"/>
            <p:nvPr/>
          </p:nvSpPr>
          <p:spPr>
            <a:xfrm>
              <a:off x="3933997" y="4467988"/>
              <a:ext cx="128240" cy="124650"/>
            </a:xfrm>
            <a:prstGeom prst="rect">
              <a:avLst/>
            </a:prstGeom>
            <a:noFill/>
          </p:spPr>
          <p:txBody>
            <a:bodyPr wrap="none" lIns="0" tIns="0" rIns="0" bIns="0" rtlCol="0">
              <a:spAutoFit/>
            </a:bodyPr>
            <a:lstStyle/>
            <a:p>
              <a:pPr algn="ctr" defTabSz="914126">
                <a:lnSpc>
                  <a:spcPct val="90000"/>
                </a:lnSpc>
                <a:defRPr/>
              </a:pPr>
              <a:r>
                <a:rPr lang="en-US" sz="900" dirty="0">
                  <a:solidFill>
                    <a:prstClr val="black"/>
                  </a:solidFill>
                  <a:latin typeface="Arial"/>
                </a:rPr>
                <a:t>40</a:t>
              </a:r>
            </a:p>
          </p:txBody>
        </p:sp>
        <p:grpSp>
          <p:nvGrpSpPr>
            <p:cNvPr id="42" name="Group 41">
              <a:extLst>
                <a:ext uri="{FF2B5EF4-FFF2-40B4-BE49-F238E27FC236}">
                  <a16:creationId xmlns:a16="http://schemas.microsoft.com/office/drawing/2014/main" id="{20B6521C-CF3B-415F-A655-84362C31B427}"/>
                </a:ext>
              </a:extLst>
            </p:cNvPr>
            <p:cNvGrpSpPr/>
            <p:nvPr/>
          </p:nvGrpSpPr>
          <p:grpSpPr>
            <a:xfrm>
              <a:off x="3144467" y="2830077"/>
              <a:ext cx="121158" cy="40383"/>
              <a:chOff x="7737831" y="4054831"/>
              <a:chExt cx="104003" cy="31750"/>
            </a:xfrm>
          </p:grpSpPr>
          <p:sp>
            <p:nvSpPr>
              <p:cNvPr id="96" name="Line 42">
                <a:extLst>
                  <a:ext uri="{FF2B5EF4-FFF2-40B4-BE49-F238E27FC236}">
                    <a16:creationId xmlns:a16="http://schemas.microsoft.com/office/drawing/2014/main" id="{8D8BDCD7-D057-4662-BC29-772E698D6484}"/>
                  </a:ext>
                </a:extLst>
              </p:cNvPr>
              <p:cNvSpPr>
                <a:spLocks noChangeShapeType="1"/>
              </p:cNvSpPr>
              <p:nvPr/>
            </p:nvSpPr>
            <p:spPr bwMode="auto">
              <a:xfrm flipV="1">
                <a:off x="7841834" y="4054831"/>
                <a:ext cx="0" cy="31750"/>
              </a:xfrm>
              <a:prstGeom prst="line">
                <a:avLst/>
              </a:prstGeom>
              <a:noFill/>
              <a:ln w="12700" cap="sq">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defTabSz="914126">
                  <a:defRPr/>
                </a:pPr>
                <a:endParaRPr lang="en-US" sz="900" dirty="0">
                  <a:solidFill>
                    <a:prstClr val="black"/>
                  </a:solidFill>
                  <a:latin typeface="Arial"/>
                </a:endParaRPr>
              </a:p>
            </p:txBody>
          </p:sp>
          <p:sp>
            <p:nvSpPr>
              <p:cNvPr id="97" name="Line 43">
                <a:extLst>
                  <a:ext uri="{FF2B5EF4-FFF2-40B4-BE49-F238E27FC236}">
                    <a16:creationId xmlns:a16="http://schemas.microsoft.com/office/drawing/2014/main" id="{AE17DFAE-8F26-4FA9-9FE9-9834746CF9E0}"/>
                  </a:ext>
                </a:extLst>
              </p:cNvPr>
              <p:cNvSpPr>
                <a:spLocks noChangeShapeType="1"/>
              </p:cNvSpPr>
              <p:nvPr/>
            </p:nvSpPr>
            <p:spPr bwMode="auto">
              <a:xfrm flipV="1">
                <a:off x="7737831" y="4054831"/>
                <a:ext cx="0" cy="31750"/>
              </a:xfrm>
              <a:prstGeom prst="line">
                <a:avLst/>
              </a:prstGeom>
              <a:noFill/>
              <a:ln w="12700" cap="sq">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defTabSz="914126">
                  <a:defRPr/>
                </a:pPr>
                <a:endParaRPr lang="en-US" sz="900" dirty="0">
                  <a:solidFill>
                    <a:prstClr val="black"/>
                  </a:solidFill>
                  <a:latin typeface="Arial"/>
                </a:endParaRPr>
              </a:p>
            </p:txBody>
          </p:sp>
          <p:sp>
            <p:nvSpPr>
              <p:cNvPr id="98" name="Line 44">
                <a:extLst>
                  <a:ext uri="{FF2B5EF4-FFF2-40B4-BE49-F238E27FC236}">
                    <a16:creationId xmlns:a16="http://schemas.microsoft.com/office/drawing/2014/main" id="{C35E7DEC-E3E8-4119-900B-7FDDF0FAA697}"/>
                  </a:ext>
                </a:extLst>
              </p:cNvPr>
              <p:cNvSpPr>
                <a:spLocks noChangeShapeType="1"/>
              </p:cNvSpPr>
              <p:nvPr/>
            </p:nvSpPr>
            <p:spPr bwMode="auto">
              <a:xfrm>
                <a:off x="7737831" y="4070706"/>
                <a:ext cx="101622" cy="0"/>
              </a:xfrm>
              <a:prstGeom prst="line">
                <a:avLst/>
              </a:prstGeom>
              <a:noFill/>
              <a:ln w="12700" cap="sq">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defTabSz="914126">
                  <a:defRPr/>
                </a:pPr>
                <a:endParaRPr lang="en-US" sz="900" dirty="0">
                  <a:solidFill>
                    <a:prstClr val="black"/>
                  </a:solidFill>
                  <a:latin typeface="Arial"/>
                </a:endParaRPr>
              </a:p>
            </p:txBody>
          </p:sp>
          <p:sp>
            <p:nvSpPr>
              <p:cNvPr id="99" name="Freeform 41">
                <a:extLst>
                  <a:ext uri="{FF2B5EF4-FFF2-40B4-BE49-F238E27FC236}">
                    <a16:creationId xmlns:a16="http://schemas.microsoft.com/office/drawing/2014/main" id="{34FFF750-D4FE-4587-B1F4-AF21097AA7B0}"/>
                  </a:ext>
                </a:extLst>
              </p:cNvPr>
              <p:cNvSpPr>
                <a:spLocks/>
              </p:cNvSpPr>
              <p:nvPr/>
            </p:nvSpPr>
            <p:spPr bwMode="auto">
              <a:xfrm>
                <a:off x="7777056" y="4054831"/>
                <a:ext cx="31750" cy="31750"/>
              </a:xfrm>
              <a:prstGeom prst="ellipse">
                <a:avLst/>
              </a:prstGeom>
              <a:solidFill>
                <a:srgbClr val="A8163D"/>
              </a:solidFill>
              <a:ln>
                <a:noFill/>
              </a:ln>
            </p:spPr>
            <p:txBody>
              <a:bodyPr vert="horz" wrap="square" lIns="91416" tIns="45708" rIns="91416" bIns="45708" numCol="1" anchor="t" anchorCtr="0" compatLnSpc="1">
                <a:prstTxWarp prst="textNoShape">
                  <a:avLst/>
                </a:prstTxWarp>
              </a:bodyPr>
              <a:lstStyle/>
              <a:p>
                <a:pPr defTabSz="914126">
                  <a:defRPr/>
                </a:pPr>
                <a:endParaRPr lang="en-US" sz="900" dirty="0">
                  <a:solidFill>
                    <a:prstClr val="black"/>
                  </a:solidFill>
                  <a:latin typeface="Arial"/>
                </a:endParaRPr>
              </a:p>
            </p:txBody>
          </p:sp>
        </p:grpSp>
        <p:grpSp>
          <p:nvGrpSpPr>
            <p:cNvPr id="43" name="Group 42">
              <a:extLst>
                <a:ext uri="{FF2B5EF4-FFF2-40B4-BE49-F238E27FC236}">
                  <a16:creationId xmlns:a16="http://schemas.microsoft.com/office/drawing/2014/main" id="{00AC1957-C2CD-4F7F-83D6-72FDCF7BD8F0}"/>
                </a:ext>
              </a:extLst>
            </p:cNvPr>
            <p:cNvGrpSpPr/>
            <p:nvPr/>
          </p:nvGrpSpPr>
          <p:grpSpPr>
            <a:xfrm>
              <a:off x="3138920" y="2977443"/>
              <a:ext cx="376371" cy="40383"/>
              <a:chOff x="7737831" y="4054831"/>
              <a:chExt cx="323081" cy="31750"/>
            </a:xfrm>
          </p:grpSpPr>
          <p:sp>
            <p:nvSpPr>
              <p:cNvPr id="92" name="Line 42">
                <a:extLst>
                  <a:ext uri="{FF2B5EF4-FFF2-40B4-BE49-F238E27FC236}">
                    <a16:creationId xmlns:a16="http://schemas.microsoft.com/office/drawing/2014/main" id="{12F2171E-5EDA-4D18-972C-5AD4222287CD}"/>
                  </a:ext>
                </a:extLst>
              </p:cNvPr>
              <p:cNvSpPr>
                <a:spLocks noChangeShapeType="1"/>
              </p:cNvSpPr>
              <p:nvPr/>
            </p:nvSpPr>
            <p:spPr bwMode="auto">
              <a:xfrm flipV="1">
                <a:off x="8060912" y="4054831"/>
                <a:ext cx="0" cy="31750"/>
              </a:xfrm>
              <a:prstGeom prst="line">
                <a:avLst/>
              </a:prstGeom>
              <a:noFill/>
              <a:ln w="12700" cap="sq">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defTabSz="914126">
                  <a:defRPr/>
                </a:pPr>
                <a:endParaRPr lang="en-US" sz="900" dirty="0">
                  <a:solidFill>
                    <a:prstClr val="black"/>
                  </a:solidFill>
                  <a:latin typeface="Arial"/>
                </a:endParaRPr>
              </a:p>
            </p:txBody>
          </p:sp>
          <p:sp>
            <p:nvSpPr>
              <p:cNvPr id="93" name="Line 43">
                <a:extLst>
                  <a:ext uri="{FF2B5EF4-FFF2-40B4-BE49-F238E27FC236}">
                    <a16:creationId xmlns:a16="http://schemas.microsoft.com/office/drawing/2014/main" id="{E10B8316-48E5-4C79-908D-F4BE0AE30DE8}"/>
                  </a:ext>
                </a:extLst>
              </p:cNvPr>
              <p:cNvSpPr>
                <a:spLocks noChangeShapeType="1"/>
              </p:cNvSpPr>
              <p:nvPr/>
            </p:nvSpPr>
            <p:spPr bwMode="auto">
              <a:xfrm flipV="1">
                <a:off x="7737831" y="4054831"/>
                <a:ext cx="0" cy="31750"/>
              </a:xfrm>
              <a:prstGeom prst="line">
                <a:avLst/>
              </a:prstGeom>
              <a:noFill/>
              <a:ln w="12700" cap="sq">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defTabSz="914126">
                  <a:defRPr/>
                </a:pPr>
                <a:endParaRPr lang="en-US" sz="900" dirty="0">
                  <a:solidFill>
                    <a:prstClr val="black"/>
                  </a:solidFill>
                  <a:latin typeface="Arial"/>
                </a:endParaRPr>
              </a:p>
            </p:txBody>
          </p:sp>
          <p:sp>
            <p:nvSpPr>
              <p:cNvPr id="94" name="Line 44">
                <a:extLst>
                  <a:ext uri="{FF2B5EF4-FFF2-40B4-BE49-F238E27FC236}">
                    <a16:creationId xmlns:a16="http://schemas.microsoft.com/office/drawing/2014/main" id="{026DA724-AC53-4AC3-AAD9-921A9D4EDB57}"/>
                  </a:ext>
                </a:extLst>
              </p:cNvPr>
              <p:cNvSpPr>
                <a:spLocks noChangeShapeType="1"/>
              </p:cNvSpPr>
              <p:nvPr/>
            </p:nvSpPr>
            <p:spPr bwMode="auto">
              <a:xfrm>
                <a:off x="7742593" y="4070706"/>
                <a:ext cx="318319" cy="0"/>
              </a:xfrm>
              <a:prstGeom prst="line">
                <a:avLst/>
              </a:prstGeom>
              <a:noFill/>
              <a:ln w="12700" cap="sq">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defTabSz="914126">
                  <a:defRPr/>
                </a:pPr>
                <a:endParaRPr lang="en-US" sz="900" dirty="0">
                  <a:solidFill>
                    <a:prstClr val="black"/>
                  </a:solidFill>
                  <a:latin typeface="Arial"/>
                </a:endParaRPr>
              </a:p>
            </p:txBody>
          </p:sp>
          <p:sp>
            <p:nvSpPr>
              <p:cNvPr id="95" name="Freeform 41">
                <a:extLst>
                  <a:ext uri="{FF2B5EF4-FFF2-40B4-BE49-F238E27FC236}">
                    <a16:creationId xmlns:a16="http://schemas.microsoft.com/office/drawing/2014/main" id="{C6BA4A94-3F9B-40D2-BF21-337DA17A934D}"/>
                  </a:ext>
                </a:extLst>
              </p:cNvPr>
              <p:cNvSpPr>
                <a:spLocks/>
              </p:cNvSpPr>
              <p:nvPr/>
            </p:nvSpPr>
            <p:spPr bwMode="auto">
              <a:xfrm>
                <a:off x="7879119" y="4054831"/>
                <a:ext cx="31750" cy="31750"/>
              </a:xfrm>
              <a:prstGeom prst="ellipse">
                <a:avLst/>
              </a:prstGeom>
              <a:solidFill>
                <a:srgbClr val="A8163D"/>
              </a:solidFill>
              <a:ln>
                <a:noFill/>
              </a:ln>
            </p:spPr>
            <p:txBody>
              <a:bodyPr vert="horz" wrap="square" lIns="91416" tIns="45708" rIns="91416" bIns="45708" numCol="1" anchor="t" anchorCtr="0" compatLnSpc="1">
                <a:prstTxWarp prst="textNoShape">
                  <a:avLst/>
                </a:prstTxWarp>
              </a:bodyPr>
              <a:lstStyle/>
              <a:p>
                <a:pPr defTabSz="914126">
                  <a:defRPr/>
                </a:pPr>
                <a:endParaRPr lang="en-US" sz="900" dirty="0">
                  <a:solidFill>
                    <a:prstClr val="black"/>
                  </a:solidFill>
                  <a:latin typeface="Arial"/>
                </a:endParaRPr>
              </a:p>
            </p:txBody>
          </p:sp>
        </p:grpSp>
        <p:grpSp>
          <p:nvGrpSpPr>
            <p:cNvPr id="44" name="Group 43">
              <a:extLst>
                <a:ext uri="{FF2B5EF4-FFF2-40B4-BE49-F238E27FC236}">
                  <a16:creationId xmlns:a16="http://schemas.microsoft.com/office/drawing/2014/main" id="{2D2D2EB2-B87B-4DFF-806A-98654A5BF3CC}"/>
                </a:ext>
              </a:extLst>
            </p:cNvPr>
            <p:cNvGrpSpPr/>
            <p:nvPr/>
          </p:nvGrpSpPr>
          <p:grpSpPr>
            <a:xfrm>
              <a:off x="3177261" y="3154773"/>
              <a:ext cx="693901" cy="40383"/>
              <a:chOff x="7737831" y="4054831"/>
              <a:chExt cx="595653" cy="31750"/>
            </a:xfrm>
          </p:grpSpPr>
          <p:sp>
            <p:nvSpPr>
              <p:cNvPr id="91" name="Line 44">
                <a:extLst>
                  <a:ext uri="{FF2B5EF4-FFF2-40B4-BE49-F238E27FC236}">
                    <a16:creationId xmlns:a16="http://schemas.microsoft.com/office/drawing/2014/main" id="{A3399D5E-0DE5-413B-94F7-A914D37CFBDB}"/>
                  </a:ext>
                </a:extLst>
              </p:cNvPr>
              <p:cNvSpPr>
                <a:spLocks noChangeShapeType="1"/>
              </p:cNvSpPr>
              <p:nvPr/>
            </p:nvSpPr>
            <p:spPr bwMode="auto">
              <a:xfrm>
                <a:off x="7738278" y="4070706"/>
                <a:ext cx="588054" cy="0"/>
              </a:xfrm>
              <a:prstGeom prst="line">
                <a:avLst/>
              </a:prstGeom>
              <a:noFill/>
              <a:ln w="12700" cap="sq">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defTabSz="914126">
                  <a:defRPr/>
                </a:pPr>
                <a:endParaRPr lang="en-US" sz="900" dirty="0">
                  <a:solidFill>
                    <a:prstClr val="black"/>
                  </a:solidFill>
                  <a:latin typeface="Arial"/>
                </a:endParaRPr>
              </a:p>
            </p:txBody>
          </p:sp>
          <p:sp>
            <p:nvSpPr>
              <p:cNvPr id="88" name="Freeform 41">
                <a:extLst>
                  <a:ext uri="{FF2B5EF4-FFF2-40B4-BE49-F238E27FC236}">
                    <a16:creationId xmlns:a16="http://schemas.microsoft.com/office/drawing/2014/main" id="{2FF7F025-21E1-4488-B384-EC55D7A15EA1}"/>
                  </a:ext>
                </a:extLst>
              </p:cNvPr>
              <p:cNvSpPr>
                <a:spLocks/>
              </p:cNvSpPr>
              <p:nvPr/>
            </p:nvSpPr>
            <p:spPr bwMode="auto">
              <a:xfrm>
                <a:off x="7995098" y="4054831"/>
                <a:ext cx="31750" cy="31750"/>
              </a:xfrm>
              <a:prstGeom prst="ellipse">
                <a:avLst/>
              </a:prstGeom>
              <a:solidFill>
                <a:srgbClr val="A8163D"/>
              </a:solidFill>
              <a:ln>
                <a:noFill/>
              </a:ln>
            </p:spPr>
            <p:txBody>
              <a:bodyPr vert="horz" wrap="square" lIns="91416" tIns="45708" rIns="91416" bIns="45708" numCol="1" anchor="t" anchorCtr="0" compatLnSpc="1">
                <a:prstTxWarp prst="textNoShape">
                  <a:avLst/>
                </a:prstTxWarp>
              </a:bodyPr>
              <a:lstStyle/>
              <a:p>
                <a:pPr defTabSz="914126">
                  <a:defRPr/>
                </a:pPr>
                <a:endParaRPr lang="en-US" sz="900" dirty="0">
                  <a:solidFill>
                    <a:prstClr val="black"/>
                  </a:solidFill>
                  <a:latin typeface="Arial"/>
                </a:endParaRPr>
              </a:p>
            </p:txBody>
          </p:sp>
          <p:sp>
            <p:nvSpPr>
              <p:cNvPr id="89" name="Line 42">
                <a:extLst>
                  <a:ext uri="{FF2B5EF4-FFF2-40B4-BE49-F238E27FC236}">
                    <a16:creationId xmlns:a16="http://schemas.microsoft.com/office/drawing/2014/main" id="{CDC58F98-2D79-4451-A6C9-B4EFCDF616B2}"/>
                  </a:ext>
                </a:extLst>
              </p:cNvPr>
              <p:cNvSpPr>
                <a:spLocks noChangeShapeType="1"/>
              </p:cNvSpPr>
              <p:nvPr/>
            </p:nvSpPr>
            <p:spPr bwMode="auto">
              <a:xfrm flipV="1">
                <a:off x="8333484" y="4054831"/>
                <a:ext cx="0" cy="31750"/>
              </a:xfrm>
              <a:prstGeom prst="line">
                <a:avLst/>
              </a:prstGeom>
              <a:noFill/>
              <a:ln w="12700" cap="sq">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defTabSz="914126">
                  <a:defRPr/>
                </a:pPr>
                <a:endParaRPr lang="en-US" sz="900" dirty="0">
                  <a:solidFill>
                    <a:prstClr val="black"/>
                  </a:solidFill>
                  <a:latin typeface="Arial"/>
                </a:endParaRPr>
              </a:p>
            </p:txBody>
          </p:sp>
          <p:sp>
            <p:nvSpPr>
              <p:cNvPr id="90" name="Line 43">
                <a:extLst>
                  <a:ext uri="{FF2B5EF4-FFF2-40B4-BE49-F238E27FC236}">
                    <a16:creationId xmlns:a16="http://schemas.microsoft.com/office/drawing/2014/main" id="{99429C77-4D10-4035-973F-84B923386B42}"/>
                  </a:ext>
                </a:extLst>
              </p:cNvPr>
              <p:cNvSpPr>
                <a:spLocks noChangeShapeType="1"/>
              </p:cNvSpPr>
              <p:nvPr/>
            </p:nvSpPr>
            <p:spPr bwMode="auto">
              <a:xfrm flipV="1">
                <a:off x="7737831" y="4054831"/>
                <a:ext cx="0" cy="31750"/>
              </a:xfrm>
              <a:prstGeom prst="line">
                <a:avLst/>
              </a:prstGeom>
              <a:noFill/>
              <a:ln w="12700" cap="sq">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defTabSz="914126">
                  <a:defRPr/>
                </a:pPr>
                <a:endParaRPr lang="en-US" sz="900" dirty="0">
                  <a:solidFill>
                    <a:prstClr val="black"/>
                  </a:solidFill>
                  <a:latin typeface="Arial"/>
                </a:endParaRPr>
              </a:p>
            </p:txBody>
          </p:sp>
        </p:grpSp>
        <p:grpSp>
          <p:nvGrpSpPr>
            <p:cNvPr id="45" name="Group 44">
              <a:extLst>
                <a:ext uri="{FF2B5EF4-FFF2-40B4-BE49-F238E27FC236}">
                  <a16:creationId xmlns:a16="http://schemas.microsoft.com/office/drawing/2014/main" id="{CAA84F5A-C06E-4BD9-9C0E-401CB51AB348}"/>
                </a:ext>
              </a:extLst>
            </p:cNvPr>
            <p:cNvGrpSpPr/>
            <p:nvPr/>
          </p:nvGrpSpPr>
          <p:grpSpPr>
            <a:xfrm>
              <a:off x="3034915" y="3324125"/>
              <a:ext cx="548400" cy="40383"/>
              <a:chOff x="7737831" y="4054831"/>
              <a:chExt cx="470753" cy="31750"/>
            </a:xfrm>
          </p:grpSpPr>
          <p:sp>
            <p:nvSpPr>
              <p:cNvPr id="84" name="Line 42">
                <a:extLst>
                  <a:ext uri="{FF2B5EF4-FFF2-40B4-BE49-F238E27FC236}">
                    <a16:creationId xmlns:a16="http://schemas.microsoft.com/office/drawing/2014/main" id="{C8563CC2-6843-429F-8550-F97CCFD82E14}"/>
                  </a:ext>
                </a:extLst>
              </p:cNvPr>
              <p:cNvSpPr>
                <a:spLocks noChangeShapeType="1"/>
              </p:cNvSpPr>
              <p:nvPr/>
            </p:nvSpPr>
            <p:spPr bwMode="auto">
              <a:xfrm flipV="1">
                <a:off x="8206166" y="4054831"/>
                <a:ext cx="0" cy="31750"/>
              </a:xfrm>
              <a:prstGeom prst="line">
                <a:avLst/>
              </a:prstGeom>
              <a:noFill/>
              <a:ln w="12700" cap="sq">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defTabSz="914126">
                  <a:defRPr/>
                </a:pPr>
                <a:endParaRPr lang="en-US" sz="900" dirty="0">
                  <a:solidFill>
                    <a:prstClr val="black"/>
                  </a:solidFill>
                  <a:latin typeface="Arial"/>
                </a:endParaRPr>
              </a:p>
            </p:txBody>
          </p:sp>
          <p:sp>
            <p:nvSpPr>
              <p:cNvPr id="85" name="Line 43">
                <a:extLst>
                  <a:ext uri="{FF2B5EF4-FFF2-40B4-BE49-F238E27FC236}">
                    <a16:creationId xmlns:a16="http://schemas.microsoft.com/office/drawing/2014/main" id="{B8C1BE52-BDB1-4A5F-B633-EFC182803F42}"/>
                  </a:ext>
                </a:extLst>
              </p:cNvPr>
              <p:cNvSpPr>
                <a:spLocks noChangeShapeType="1"/>
              </p:cNvSpPr>
              <p:nvPr/>
            </p:nvSpPr>
            <p:spPr bwMode="auto">
              <a:xfrm flipV="1">
                <a:off x="7737831" y="4054831"/>
                <a:ext cx="0" cy="31750"/>
              </a:xfrm>
              <a:prstGeom prst="line">
                <a:avLst/>
              </a:prstGeom>
              <a:noFill/>
              <a:ln w="12700" cap="sq">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defTabSz="914126">
                  <a:defRPr/>
                </a:pPr>
                <a:endParaRPr lang="en-US" sz="900" dirty="0">
                  <a:solidFill>
                    <a:prstClr val="black"/>
                  </a:solidFill>
                  <a:latin typeface="Arial"/>
                </a:endParaRPr>
              </a:p>
            </p:txBody>
          </p:sp>
          <p:sp>
            <p:nvSpPr>
              <p:cNvPr id="86" name="Line 44">
                <a:extLst>
                  <a:ext uri="{FF2B5EF4-FFF2-40B4-BE49-F238E27FC236}">
                    <a16:creationId xmlns:a16="http://schemas.microsoft.com/office/drawing/2014/main" id="{814D7295-A09C-45F5-81AA-E972E07828B6}"/>
                  </a:ext>
                </a:extLst>
              </p:cNvPr>
              <p:cNvSpPr>
                <a:spLocks noChangeShapeType="1"/>
              </p:cNvSpPr>
              <p:nvPr/>
            </p:nvSpPr>
            <p:spPr bwMode="auto">
              <a:xfrm>
                <a:off x="7745011" y="4070706"/>
                <a:ext cx="463573" cy="0"/>
              </a:xfrm>
              <a:prstGeom prst="line">
                <a:avLst/>
              </a:prstGeom>
              <a:noFill/>
              <a:ln w="12700" cap="sq">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defTabSz="914126">
                  <a:defRPr/>
                </a:pPr>
                <a:endParaRPr lang="en-US" sz="900" dirty="0">
                  <a:solidFill>
                    <a:prstClr val="black"/>
                  </a:solidFill>
                  <a:latin typeface="Arial"/>
                </a:endParaRPr>
              </a:p>
            </p:txBody>
          </p:sp>
          <p:sp>
            <p:nvSpPr>
              <p:cNvPr id="87" name="Freeform 41">
                <a:extLst>
                  <a:ext uri="{FF2B5EF4-FFF2-40B4-BE49-F238E27FC236}">
                    <a16:creationId xmlns:a16="http://schemas.microsoft.com/office/drawing/2014/main" id="{D2D2B1E7-AB71-4FED-84C3-96615F074C22}"/>
                  </a:ext>
                </a:extLst>
              </p:cNvPr>
              <p:cNvSpPr>
                <a:spLocks/>
              </p:cNvSpPr>
              <p:nvPr/>
            </p:nvSpPr>
            <p:spPr bwMode="auto">
              <a:xfrm>
                <a:off x="7945048" y="4054831"/>
                <a:ext cx="31750" cy="31750"/>
              </a:xfrm>
              <a:prstGeom prst="ellipse">
                <a:avLst/>
              </a:prstGeom>
              <a:solidFill>
                <a:srgbClr val="A8163D"/>
              </a:solidFill>
              <a:ln>
                <a:noFill/>
              </a:ln>
            </p:spPr>
            <p:txBody>
              <a:bodyPr vert="horz" wrap="square" lIns="91416" tIns="45708" rIns="91416" bIns="45708" numCol="1" anchor="t" anchorCtr="0" compatLnSpc="1">
                <a:prstTxWarp prst="textNoShape">
                  <a:avLst/>
                </a:prstTxWarp>
              </a:bodyPr>
              <a:lstStyle/>
              <a:p>
                <a:pPr defTabSz="914126">
                  <a:defRPr/>
                </a:pPr>
                <a:endParaRPr lang="en-US" sz="900" dirty="0">
                  <a:solidFill>
                    <a:prstClr val="black"/>
                  </a:solidFill>
                  <a:latin typeface="Arial"/>
                </a:endParaRPr>
              </a:p>
            </p:txBody>
          </p:sp>
        </p:grpSp>
        <p:sp>
          <p:nvSpPr>
            <p:cNvPr id="46" name="Freeform 73">
              <a:extLst>
                <a:ext uri="{FF2B5EF4-FFF2-40B4-BE49-F238E27FC236}">
                  <a16:creationId xmlns:a16="http://schemas.microsoft.com/office/drawing/2014/main" id="{F2313E40-2F81-45BE-85C4-835AD93CD1B8}"/>
                </a:ext>
              </a:extLst>
            </p:cNvPr>
            <p:cNvSpPr>
              <a:spLocks/>
            </p:cNvSpPr>
            <p:nvPr/>
          </p:nvSpPr>
          <p:spPr bwMode="auto">
            <a:xfrm>
              <a:off x="3222177" y="3490835"/>
              <a:ext cx="36987" cy="40383"/>
            </a:xfrm>
            <a:prstGeom prst="ellipse">
              <a:avLst/>
            </a:prstGeom>
            <a:solidFill>
              <a:srgbClr val="A8163D"/>
            </a:solidFill>
            <a:ln>
              <a:noFill/>
            </a:ln>
          </p:spPr>
          <p:txBody>
            <a:bodyPr vert="horz" wrap="square" lIns="91416" tIns="45708" rIns="91416" bIns="45708" numCol="1" anchor="t" anchorCtr="0" compatLnSpc="1">
              <a:prstTxWarp prst="textNoShape">
                <a:avLst/>
              </a:prstTxWarp>
            </a:bodyPr>
            <a:lstStyle/>
            <a:p>
              <a:pPr defTabSz="914126">
                <a:defRPr/>
              </a:pPr>
              <a:endParaRPr lang="en-US" sz="900" dirty="0">
                <a:solidFill>
                  <a:prstClr val="black"/>
                </a:solidFill>
                <a:latin typeface="Arial"/>
              </a:endParaRPr>
            </a:p>
          </p:txBody>
        </p:sp>
        <p:grpSp>
          <p:nvGrpSpPr>
            <p:cNvPr id="47" name="Group 46">
              <a:extLst>
                <a:ext uri="{FF2B5EF4-FFF2-40B4-BE49-F238E27FC236}">
                  <a16:creationId xmlns:a16="http://schemas.microsoft.com/office/drawing/2014/main" id="{F653E910-C1EF-4364-A995-502A80759772}"/>
                </a:ext>
              </a:extLst>
            </p:cNvPr>
            <p:cNvGrpSpPr/>
            <p:nvPr/>
          </p:nvGrpSpPr>
          <p:grpSpPr>
            <a:xfrm>
              <a:off x="3195548" y="3656168"/>
              <a:ext cx="79069" cy="44421"/>
              <a:chOff x="7943349" y="3953231"/>
              <a:chExt cx="67874" cy="34925"/>
            </a:xfrm>
          </p:grpSpPr>
          <p:sp>
            <p:nvSpPr>
              <p:cNvPr id="80" name="Line 74">
                <a:extLst>
                  <a:ext uri="{FF2B5EF4-FFF2-40B4-BE49-F238E27FC236}">
                    <a16:creationId xmlns:a16="http://schemas.microsoft.com/office/drawing/2014/main" id="{053C5AFD-B966-4D0E-8AF7-0EB5DB616C17}"/>
                  </a:ext>
                </a:extLst>
              </p:cNvPr>
              <p:cNvSpPr>
                <a:spLocks noChangeShapeType="1"/>
              </p:cNvSpPr>
              <p:nvPr/>
            </p:nvSpPr>
            <p:spPr bwMode="auto">
              <a:xfrm flipV="1">
                <a:off x="8011222" y="3953231"/>
                <a:ext cx="0" cy="34925"/>
              </a:xfrm>
              <a:prstGeom prst="line">
                <a:avLst/>
              </a:prstGeom>
              <a:noFill/>
              <a:ln w="12700" cap="sq">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defTabSz="914126">
                  <a:defRPr/>
                </a:pPr>
                <a:endParaRPr lang="en-US" sz="900" dirty="0">
                  <a:solidFill>
                    <a:prstClr val="black"/>
                  </a:solidFill>
                  <a:latin typeface="Arial"/>
                </a:endParaRPr>
              </a:p>
            </p:txBody>
          </p:sp>
          <p:sp>
            <p:nvSpPr>
              <p:cNvPr id="81" name="Line 75">
                <a:extLst>
                  <a:ext uri="{FF2B5EF4-FFF2-40B4-BE49-F238E27FC236}">
                    <a16:creationId xmlns:a16="http://schemas.microsoft.com/office/drawing/2014/main" id="{4A7C339C-7BA1-435B-9CBA-4F50ACBE9B05}"/>
                  </a:ext>
                </a:extLst>
              </p:cNvPr>
              <p:cNvSpPr>
                <a:spLocks noChangeShapeType="1"/>
              </p:cNvSpPr>
              <p:nvPr/>
            </p:nvSpPr>
            <p:spPr bwMode="auto">
              <a:xfrm flipV="1">
                <a:off x="7943349" y="3953231"/>
                <a:ext cx="0" cy="34925"/>
              </a:xfrm>
              <a:prstGeom prst="line">
                <a:avLst/>
              </a:prstGeom>
              <a:noFill/>
              <a:ln w="12700" cap="sq">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defTabSz="914126">
                  <a:defRPr/>
                </a:pPr>
                <a:endParaRPr lang="en-US" sz="900" dirty="0">
                  <a:solidFill>
                    <a:prstClr val="black"/>
                  </a:solidFill>
                  <a:latin typeface="Arial"/>
                </a:endParaRPr>
              </a:p>
            </p:txBody>
          </p:sp>
          <p:sp>
            <p:nvSpPr>
              <p:cNvPr id="82" name="Line 76">
                <a:extLst>
                  <a:ext uri="{FF2B5EF4-FFF2-40B4-BE49-F238E27FC236}">
                    <a16:creationId xmlns:a16="http://schemas.microsoft.com/office/drawing/2014/main" id="{09FF4B14-D30F-4342-A1DE-2E1C64334288}"/>
                  </a:ext>
                </a:extLst>
              </p:cNvPr>
              <p:cNvSpPr>
                <a:spLocks noChangeShapeType="1"/>
              </p:cNvSpPr>
              <p:nvPr/>
            </p:nvSpPr>
            <p:spPr bwMode="auto">
              <a:xfrm>
                <a:off x="7943415" y="3969106"/>
                <a:ext cx="67808" cy="0"/>
              </a:xfrm>
              <a:prstGeom prst="line">
                <a:avLst/>
              </a:prstGeom>
              <a:noFill/>
              <a:ln w="12700" cap="sq">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defTabSz="914126">
                  <a:defRPr/>
                </a:pPr>
                <a:endParaRPr lang="en-US" sz="900" dirty="0">
                  <a:solidFill>
                    <a:prstClr val="black"/>
                  </a:solidFill>
                  <a:latin typeface="Arial"/>
                </a:endParaRPr>
              </a:p>
            </p:txBody>
          </p:sp>
          <p:sp>
            <p:nvSpPr>
              <p:cNvPr id="83" name="Freeform 73">
                <a:extLst>
                  <a:ext uri="{FF2B5EF4-FFF2-40B4-BE49-F238E27FC236}">
                    <a16:creationId xmlns:a16="http://schemas.microsoft.com/office/drawing/2014/main" id="{21002FF2-E670-48EC-A203-C78A6DE0372C}"/>
                  </a:ext>
                </a:extLst>
              </p:cNvPr>
              <p:cNvSpPr>
                <a:spLocks/>
              </p:cNvSpPr>
              <p:nvPr/>
            </p:nvSpPr>
            <p:spPr bwMode="auto">
              <a:xfrm>
                <a:off x="7966205" y="3953231"/>
                <a:ext cx="31750" cy="31750"/>
              </a:xfrm>
              <a:prstGeom prst="ellipse">
                <a:avLst/>
              </a:prstGeom>
              <a:solidFill>
                <a:srgbClr val="A8163D"/>
              </a:solidFill>
              <a:ln>
                <a:noFill/>
              </a:ln>
            </p:spPr>
            <p:txBody>
              <a:bodyPr vert="horz" wrap="square" lIns="91416" tIns="45708" rIns="91416" bIns="45708" numCol="1" anchor="t" anchorCtr="0" compatLnSpc="1">
                <a:prstTxWarp prst="textNoShape">
                  <a:avLst/>
                </a:prstTxWarp>
              </a:bodyPr>
              <a:lstStyle/>
              <a:p>
                <a:pPr defTabSz="914126">
                  <a:defRPr/>
                </a:pPr>
                <a:endParaRPr lang="en-US" sz="900" dirty="0">
                  <a:solidFill>
                    <a:prstClr val="black"/>
                  </a:solidFill>
                  <a:latin typeface="Arial"/>
                </a:endParaRPr>
              </a:p>
            </p:txBody>
          </p:sp>
        </p:grpSp>
        <p:grpSp>
          <p:nvGrpSpPr>
            <p:cNvPr id="48" name="Group 47">
              <a:extLst>
                <a:ext uri="{FF2B5EF4-FFF2-40B4-BE49-F238E27FC236}">
                  <a16:creationId xmlns:a16="http://schemas.microsoft.com/office/drawing/2014/main" id="{1BBB37F5-46BB-4D71-BEAC-CDCA6ABA27CB}"/>
                </a:ext>
              </a:extLst>
            </p:cNvPr>
            <p:cNvGrpSpPr/>
            <p:nvPr/>
          </p:nvGrpSpPr>
          <p:grpSpPr>
            <a:xfrm>
              <a:off x="3098717" y="3985787"/>
              <a:ext cx="417503" cy="40383"/>
              <a:chOff x="7737831" y="4054831"/>
              <a:chExt cx="358390" cy="31750"/>
            </a:xfrm>
          </p:grpSpPr>
          <p:sp>
            <p:nvSpPr>
              <p:cNvPr id="76" name="Line 42">
                <a:extLst>
                  <a:ext uri="{FF2B5EF4-FFF2-40B4-BE49-F238E27FC236}">
                    <a16:creationId xmlns:a16="http://schemas.microsoft.com/office/drawing/2014/main" id="{5D76DC41-2D45-4188-9245-14BBE24FFC4D}"/>
                  </a:ext>
                </a:extLst>
              </p:cNvPr>
              <p:cNvSpPr>
                <a:spLocks noChangeShapeType="1"/>
              </p:cNvSpPr>
              <p:nvPr/>
            </p:nvSpPr>
            <p:spPr bwMode="auto">
              <a:xfrm flipV="1">
                <a:off x="8096221" y="4054831"/>
                <a:ext cx="0" cy="31750"/>
              </a:xfrm>
              <a:prstGeom prst="line">
                <a:avLst/>
              </a:prstGeom>
              <a:noFill/>
              <a:ln w="12700" cap="sq">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defTabSz="914126">
                  <a:defRPr/>
                </a:pPr>
                <a:endParaRPr lang="en-US" sz="900" dirty="0">
                  <a:solidFill>
                    <a:prstClr val="black"/>
                  </a:solidFill>
                  <a:latin typeface="Arial"/>
                </a:endParaRPr>
              </a:p>
            </p:txBody>
          </p:sp>
          <p:sp>
            <p:nvSpPr>
              <p:cNvPr id="77" name="Line 43">
                <a:extLst>
                  <a:ext uri="{FF2B5EF4-FFF2-40B4-BE49-F238E27FC236}">
                    <a16:creationId xmlns:a16="http://schemas.microsoft.com/office/drawing/2014/main" id="{3EDD100C-0908-482E-8B4F-E36F82109EEC}"/>
                  </a:ext>
                </a:extLst>
              </p:cNvPr>
              <p:cNvSpPr>
                <a:spLocks noChangeShapeType="1"/>
              </p:cNvSpPr>
              <p:nvPr/>
            </p:nvSpPr>
            <p:spPr bwMode="auto">
              <a:xfrm flipV="1">
                <a:off x="7737831" y="4054831"/>
                <a:ext cx="0" cy="31750"/>
              </a:xfrm>
              <a:prstGeom prst="line">
                <a:avLst/>
              </a:prstGeom>
              <a:noFill/>
              <a:ln w="12700" cap="sq">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defTabSz="914126">
                  <a:defRPr/>
                </a:pPr>
                <a:endParaRPr lang="en-US" sz="900" dirty="0">
                  <a:solidFill>
                    <a:prstClr val="black"/>
                  </a:solidFill>
                  <a:latin typeface="Arial"/>
                </a:endParaRPr>
              </a:p>
            </p:txBody>
          </p:sp>
          <p:sp>
            <p:nvSpPr>
              <p:cNvPr id="78" name="Line 44">
                <a:extLst>
                  <a:ext uri="{FF2B5EF4-FFF2-40B4-BE49-F238E27FC236}">
                    <a16:creationId xmlns:a16="http://schemas.microsoft.com/office/drawing/2014/main" id="{C456F144-AD70-46E0-82B8-1C57723E1A47}"/>
                  </a:ext>
                </a:extLst>
              </p:cNvPr>
              <p:cNvSpPr>
                <a:spLocks noChangeShapeType="1"/>
              </p:cNvSpPr>
              <p:nvPr/>
            </p:nvSpPr>
            <p:spPr bwMode="auto">
              <a:xfrm>
                <a:off x="7741317" y="4070706"/>
                <a:ext cx="350411" cy="0"/>
              </a:xfrm>
              <a:prstGeom prst="line">
                <a:avLst/>
              </a:prstGeom>
              <a:noFill/>
              <a:ln w="12700" cap="sq">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defTabSz="914126">
                  <a:defRPr/>
                </a:pPr>
                <a:endParaRPr lang="en-US" sz="900" dirty="0">
                  <a:solidFill>
                    <a:prstClr val="black"/>
                  </a:solidFill>
                  <a:latin typeface="Arial"/>
                </a:endParaRPr>
              </a:p>
            </p:txBody>
          </p:sp>
          <p:sp>
            <p:nvSpPr>
              <p:cNvPr id="79" name="Freeform 41">
                <a:extLst>
                  <a:ext uri="{FF2B5EF4-FFF2-40B4-BE49-F238E27FC236}">
                    <a16:creationId xmlns:a16="http://schemas.microsoft.com/office/drawing/2014/main" id="{02C3D1BD-5083-4F67-BADE-CD64BF9B7B18}"/>
                  </a:ext>
                </a:extLst>
              </p:cNvPr>
              <p:cNvSpPr>
                <a:spLocks/>
              </p:cNvSpPr>
              <p:nvPr/>
            </p:nvSpPr>
            <p:spPr bwMode="auto">
              <a:xfrm>
                <a:off x="7892031" y="4054831"/>
                <a:ext cx="31750" cy="31750"/>
              </a:xfrm>
              <a:prstGeom prst="ellipse">
                <a:avLst/>
              </a:prstGeom>
              <a:solidFill>
                <a:srgbClr val="A8163D"/>
              </a:solidFill>
              <a:ln>
                <a:noFill/>
              </a:ln>
            </p:spPr>
            <p:txBody>
              <a:bodyPr vert="horz" wrap="square" lIns="91416" tIns="45708" rIns="91416" bIns="45708" numCol="1" anchor="t" anchorCtr="0" compatLnSpc="1">
                <a:prstTxWarp prst="textNoShape">
                  <a:avLst/>
                </a:prstTxWarp>
              </a:bodyPr>
              <a:lstStyle/>
              <a:p>
                <a:pPr defTabSz="914126">
                  <a:defRPr/>
                </a:pPr>
                <a:endParaRPr lang="en-US" sz="900" dirty="0">
                  <a:solidFill>
                    <a:prstClr val="black"/>
                  </a:solidFill>
                  <a:latin typeface="Arial"/>
                </a:endParaRPr>
              </a:p>
            </p:txBody>
          </p:sp>
        </p:grpSp>
        <p:grpSp>
          <p:nvGrpSpPr>
            <p:cNvPr id="49" name="Group 48">
              <a:extLst>
                <a:ext uri="{FF2B5EF4-FFF2-40B4-BE49-F238E27FC236}">
                  <a16:creationId xmlns:a16="http://schemas.microsoft.com/office/drawing/2014/main" id="{4210912A-7FF5-47B2-9102-0FA3D7726319}"/>
                </a:ext>
              </a:extLst>
            </p:cNvPr>
            <p:cNvGrpSpPr/>
            <p:nvPr/>
          </p:nvGrpSpPr>
          <p:grpSpPr>
            <a:xfrm>
              <a:off x="3138423" y="4163849"/>
              <a:ext cx="774347" cy="40383"/>
              <a:chOff x="7737831" y="4054831"/>
              <a:chExt cx="664709" cy="31750"/>
            </a:xfrm>
          </p:grpSpPr>
          <p:sp>
            <p:nvSpPr>
              <p:cNvPr id="72" name="Line 42">
                <a:extLst>
                  <a:ext uri="{FF2B5EF4-FFF2-40B4-BE49-F238E27FC236}">
                    <a16:creationId xmlns:a16="http://schemas.microsoft.com/office/drawing/2014/main" id="{FA0D9AA5-0253-403C-AA7E-D12800CB6830}"/>
                  </a:ext>
                </a:extLst>
              </p:cNvPr>
              <p:cNvSpPr>
                <a:spLocks noChangeShapeType="1"/>
              </p:cNvSpPr>
              <p:nvPr/>
            </p:nvSpPr>
            <p:spPr bwMode="auto">
              <a:xfrm flipV="1">
                <a:off x="8402540" y="4054831"/>
                <a:ext cx="0" cy="31750"/>
              </a:xfrm>
              <a:prstGeom prst="line">
                <a:avLst/>
              </a:prstGeom>
              <a:noFill/>
              <a:ln w="12700" cap="sq">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defTabSz="914126">
                  <a:defRPr/>
                </a:pPr>
                <a:endParaRPr lang="en-US" sz="900" dirty="0">
                  <a:solidFill>
                    <a:prstClr val="black"/>
                  </a:solidFill>
                  <a:latin typeface="Arial"/>
                </a:endParaRPr>
              </a:p>
            </p:txBody>
          </p:sp>
          <p:sp>
            <p:nvSpPr>
              <p:cNvPr id="73" name="Line 43">
                <a:extLst>
                  <a:ext uri="{FF2B5EF4-FFF2-40B4-BE49-F238E27FC236}">
                    <a16:creationId xmlns:a16="http://schemas.microsoft.com/office/drawing/2014/main" id="{5BDC23C1-69D6-4DF8-9DAA-5711851FDB25}"/>
                  </a:ext>
                </a:extLst>
              </p:cNvPr>
              <p:cNvSpPr>
                <a:spLocks noChangeShapeType="1"/>
              </p:cNvSpPr>
              <p:nvPr/>
            </p:nvSpPr>
            <p:spPr bwMode="auto">
              <a:xfrm flipV="1">
                <a:off x="7737831" y="4054831"/>
                <a:ext cx="0" cy="31750"/>
              </a:xfrm>
              <a:prstGeom prst="line">
                <a:avLst/>
              </a:prstGeom>
              <a:noFill/>
              <a:ln w="12700" cap="sq">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defTabSz="914126">
                  <a:defRPr/>
                </a:pPr>
                <a:endParaRPr lang="en-US" sz="900" dirty="0">
                  <a:solidFill>
                    <a:prstClr val="black"/>
                  </a:solidFill>
                  <a:latin typeface="Arial"/>
                </a:endParaRPr>
              </a:p>
            </p:txBody>
          </p:sp>
          <p:sp>
            <p:nvSpPr>
              <p:cNvPr id="74" name="Line 44">
                <a:extLst>
                  <a:ext uri="{FF2B5EF4-FFF2-40B4-BE49-F238E27FC236}">
                    <a16:creationId xmlns:a16="http://schemas.microsoft.com/office/drawing/2014/main" id="{FFA41739-0201-457B-A3FD-1FFED25EA06B}"/>
                  </a:ext>
                </a:extLst>
              </p:cNvPr>
              <p:cNvSpPr>
                <a:spLocks noChangeShapeType="1"/>
              </p:cNvSpPr>
              <p:nvPr/>
            </p:nvSpPr>
            <p:spPr bwMode="auto">
              <a:xfrm>
                <a:off x="7743019" y="4070706"/>
                <a:ext cx="659521" cy="0"/>
              </a:xfrm>
              <a:prstGeom prst="line">
                <a:avLst/>
              </a:prstGeom>
              <a:noFill/>
              <a:ln w="12700" cap="sq">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defTabSz="914126">
                  <a:defRPr/>
                </a:pPr>
                <a:endParaRPr lang="en-US" sz="900" dirty="0">
                  <a:solidFill>
                    <a:prstClr val="black"/>
                  </a:solidFill>
                  <a:latin typeface="Arial"/>
                </a:endParaRPr>
              </a:p>
            </p:txBody>
          </p:sp>
          <p:sp>
            <p:nvSpPr>
              <p:cNvPr id="75" name="Freeform 41">
                <a:extLst>
                  <a:ext uri="{FF2B5EF4-FFF2-40B4-BE49-F238E27FC236}">
                    <a16:creationId xmlns:a16="http://schemas.microsoft.com/office/drawing/2014/main" id="{EFAD149F-A9B2-4806-BF74-78553207E774}"/>
                  </a:ext>
                </a:extLst>
              </p:cNvPr>
              <p:cNvSpPr>
                <a:spLocks/>
              </p:cNvSpPr>
              <p:nvPr/>
            </p:nvSpPr>
            <p:spPr bwMode="auto">
              <a:xfrm>
                <a:off x="8023701" y="4054831"/>
                <a:ext cx="31750" cy="31750"/>
              </a:xfrm>
              <a:prstGeom prst="ellipse">
                <a:avLst/>
              </a:prstGeom>
              <a:solidFill>
                <a:srgbClr val="A8163D"/>
              </a:solidFill>
              <a:ln>
                <a:noFill/>
              </a:ln>
            </p:spPr>
            <p:txBody>
              <a:bodyPr vert="horz" wrap="square" lIns="91416" tIns="45708" rIns="91416" bIns="45708" numCol="1" anchor="t" anchorCtr="0" compatLnSpc="1">
                <a:prstTxWarp prst="textNoShape">
                  <a:avLst/>
                </a:prstTxWarp>
              </a:bodyPr>
              <a:lstStyle/>
              <a:p>
                <a:pPr defTabSz="914126">
                  <a:defRPr/>
                </a:pPr>
                <a:endParaRPr lang="en-US" sz="900" dirty="0">
                  <a:solidFill>
                    <a:prstClr val="black"/>
                  </a:solidFill>
                  <a:latin typeface="Arial"/>
                </a:endParaRPr>
              </a:p>
            </p:txBody>
          </p:sp>
        </p:grpSp>
        <p:grpSp>
          <p:nvGrpSpPr>
            <p:cNvPr id="50" name="Group 49">
              <a:extLst>
                <a:ext uri="{FF2B5EF4-FFF2-40B4-BE49-F238E27FC236}">
                  <a16:creationId xmlns:a16="http://schemas.microsoft.com/office/drawing/2014/main" id="{0E9F7B77-AB43-431D-9A24-6BCFF0F325D0}"/>
                </a:ext>
              </a:extLst>
            </p:cNvPr>
            <p:cNvGrpSpPr/>
            <p:nvPr/>
          </p:nvGrpSpPr>
          <p:grpSpPr>
            <a:xfrm>
              <a:off x="2976659" y="4305763"/>
              <a:ext cx="639427" cy="40383"/>
              <a:chOff x="7737831" y="4054831"/>
              <a:chExt cx="548892" cy="31750"/>
            </a:xfrm>
          </p:grpSpPr>
          <p:sp>
            <p:nvSpPr>
              <p:cNvPr id="68" name="Line 42">
                <a:extLst>
                  <a:ext uri="{FF2B5EF4-FFF2-40B4-BE49-F238E27FC236}">
                    <a16:creationId xmlns:a16="http://schemas.microsoft.com/office/drawing/2014/main" id="{50CCA166-4D2D-4814-A380-1603FB67A9B4}"/>
                  </a:ext>
                </a:extLst>
              </p:cNvPr>
              <p:cNvSpPr>
                <a:spLocks noChangeShapeType="1"/>
              </p:cNvSpPr>
              <p:nvPr/>
            </p:nvSpPr>
            <p:spPr bwMode="auto">
              <a:xfrm flipV="1">
                <a:off x="8286723" y="4054831"/>
                <a:ext cx="0" cy="31750"/>
              </a:xfrm>
              <a:prstGeom prst="line">
                <a:avLst/>
              </a:prstGeom>
              <a:noFill/>
              <a:ln w="12700" cap="sq">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defTabSz="914126">
                  <a:defRPr/>
                </a:pPr>
                <a:endParaRPr lang="en-US" sz="900" dirty="0">
                  <a:solidFill>
                    <a:prstClr val="black"/>
                  </a:solidFill>
                  <a:latin typeface="Arial"/>
                </a:endParaRPr>
              </a:p>
            </p:txBody>
          </p:sp>
          <p:sp>
            <p:nvSpPr>
              <p:cNvPr id="69" name="Line 43">
                <a:extLst>
                  <a:ext uri="{FF2B5EF4-FFF2-40B4-BE49-F238E27FC236}">
                    <a16:creationId xmlns:a16="http://schemas.microsoft.com/office/drawing/2014/main" id="{01F125DC-51F3-4BF3-8E42-0F3146FFA537}"/>
                  </a:ext>
                </a:extLst>
              </p:cNvPr>
              <p:cNvSpPr>
                <a:spLocks noChangeShapeType="1"/>
              </p:cNvSpPr>
              <p:nvPr/>
            </p:nvSpPr>
            <p:spPr bwMode="auto">
              <a:xfrm flipV="1">
                <a:off x="7737831" y="4054831"/>
                <a:ext cx="0" cy="31750"/>
              </a:xfrm>
              <a:prstGeom prst="line">
                <a:avLst/>
              </a:prstGeom>
              <a:noFill/>
              <a:ln w="12700" cap="sq">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defTabSz="914126">
                  <a:defRPr/>
                </a:pPr>
                <a:endParaRPr lang="en-US" sz="900" dirty="0">
                  <a:solidFill>
                    <a:prstClr val="black"/>
                  </a:solidFill>
                  <a:latin typeface="Arial"/>
                </a:endParaRPr>
              </a:p>
            </p:txBody>
          </p:sp>
          <p:sp>
            <p:nvSpPr>
              <p:cNvPr id="70" name="Line 44">
                <a:extLst>
                  <a:ext uri="{FF2B5EF4-FFF2-40B4-BE49-F238E27FC236}">
                    <a16:creationId xmlns:a16="http://schemas.microsoft.com/office/drawing/2014/main" id="{0B96270A-CCAF-47AB-BADF-CAC1DE75A21C}"/>
                  </a:ext>
                </a:extLst>
              </p:cNvPr>
              <p:cNvSpPr>
                <a:spLocks noChangeShapeType="1"/>
              </p:cNvSpPr>
              <p:nvPr/>
            </p:nvSpPr>
            <p:spPr bwMode="auto">
              <a:xfrm>
                <a:off x="7745823" y="4070706"/>
                <a:ext cx="540900" cy="0"/>
              </a:xfrm>
              <a:prstGeom prst="line">
                <a:avLst/>
              </a:prstGeom>
              <a:noFill/>
              <a:ln w="12700" cap="sq">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defTabSz="914126">
                  <a:defRPr/>
                </a:pPr>
                <a:endParaRPr lang="en-US" sz="900" dirty="0">
                  <a:solidFill>
                    <a:prstClr val="black"/>
                  </a:solidFill>
                  <a:latin typeface="Arial"/>
                </a:endParaRPr>
              </a:p>
            </p:txBody>
          </p:sp>
          <p:sp>
            <p:nvSpPr>
              <p:cNvPr id="71" name="Freeform 41">
                <a:extLst>
                  <a:ext uri="{FF2B5EF4-FFF2-40B4-BE49-F238E27FC236}">
                    <a16:creationId xmlns:a16="http://schemas.microsoft.com/office/drawing/2014/main" id="{02766282-5376-4543-9D02-2D5984F4C561}"/>
                  </a:ext>
                </a:extLst>
              </p:cNvPr>
              <p:cNvSpPr>
                <a:spLocks/>
              </p:cNvSpPr>
              <p:nvPr/>
            </p:nvSpPr>
            <p:spPr bwMode="auto">
              <a:xfrm>
                <a:off x="7974854" y="4054831"/>
                <a:ext cx="31750" cy="31750"/>
              </a:xfrm>
              <a:prstGeom prst="ellipse">
                <a:avLst/>
              </a:prstGeom>
              <a:solidFill>
                <a:srgbClr val="A8163D"/>
              </a:solidFill>
              <a:ln>
                <a:noFill/>
              </a:ln>
            </p:spPr>
            <p:txBody>
              <a:bodyPr vert="horz" wrap="square" lIns="91416" tIns="45708" rIns="91416" bIns="45708" numCol="1" anchor="t" anchorCtr="0" compatLnSpc="1">
                <a:prstTxWarp prst="textNoShape">
                  <a:avLst/>
                </a:prstTxWarp>
              </a:bodyPr>
              <a:lstStyle/>
              <a:p>
                <a:pPr defTabSz="914126">
                  <a:defRPr/>
                </a:pPr>
                <a:endParaRPr lang="en-US" sz="900" dirty="0">
                  <a:solidFill>
                    <a:prstClr val="black"/>
                  </a:solidFill>
                  <a:latin typeface="Arial"/>
                </a:endParaRPr>
              </a:p>
            </p:txBody>
          </p:sp>
        </p:grpSp>
        <p:sp>
          <p:nvSpPr>
            <p:cNvPr id="51" name="TextBox 50">
              <a:extLst>
                <a:ext uri="{FF2B5EF4-FFF2-40B4-BE49-F238E27FC236}">
                  <a16:creationId xmlns:a16="http://schemas.microsoft.com/office/drawing/2014/main" id="{DB126D2C-E8AF-43A5-A2A9-9178FF82D3F7}"/>
                </a:ext>
              </a:extLst>
            </p:cNvPr>
            <p:cNvSpPr txBox="1"/>
            <p:nvPr/>
          </p:nvSpPr>
          <p:spPr>
            <a:xfrm>
              <a:off x="4666484" y="2449391"/>
              <a:ext cx="730969" cy="466794"/>
            </a:xfrm>
            <a:prstGeom prst="rect">
              <a:avLst/>
            </a:prstGeom>
            <a:noFill/>
          </p:spPr>
          <p:txBody>
            <a:bodyPr wrap="none" lIns="0" tIns="0" rIns="0" bIns="0" rtlCol="0">
              <a:spAutoFit/>
            </a:bodyPr>
            <a:lstStyle/>
            <a:p>
              <a:pPr algn="ctr" defTabSz="914126">
                <a:spcAft>
                  <a:spcPts val="150"/>
                </a:spcAft>
                <a:defRPr/>
              </a:pPr>
              <a:r>
                <a:rPr lang="en-US" sz="900" dirty="0">
                  <a:solidFill>
                    <a:prstClr val="black"/>
                  </a:solidFill>
                  <a:latin typeface="Arial"/>
                </a:rPr>
                <a:t>-0,9 (-2,8; 1,0)</a:t>
              </a:r>
            </a:p>
            <a:p>
              <a:pPr algn="ctr" defTabSz="914126">
                <a:spcAft>
                  <a:spcPts val="150"/>
                </a:spcAft>
                <a:defRPr/>
              </a:pPr>
              <a:r>
                <a:rPr lang="en-US" sz="900" dirty="0">
                  <a:solidFill>
                    <a:prstClr val="black"/>
                  </a:solidFill>
                  <a:latin typeface="Arial"/>
                </a:rPr>
                <a:t>-0,8 (-3,9;2,4)</a:t>
              </a:r>
            </a:p>
            <a:p>
              <a:pPr algn="ctr" defTabSz="914126">
                <a:spcAft>
                  <a:spcPts val="150"/>
                </a:spcAft>
                <a:defRPr/>
              </a:pPr>
              <a:r>
                <a:rPr lang="en-US" sz="900" dirty="0">
                  <a:solidFill>
                    <a:prstClr val="black"/>
                  </a:solidFill>
                  <a:latin typeface="Arial"/>
                </a:rPr>
                <a:t>-1,1 (-3,9; 1,9)</a:t>
              </a:r>
            </a:p>
          </p:txBody>
        </p:sp>
        <p:sp>
          <p:nvSpPr>
            <p:cNvPr id="52" name="TextBox 51">
              <a:extLst>
                <a:ext uri="{FF2B5EF4-FFF2-40B4-BE49-F238E27FC236}">
                  <a16:creationId xmlns:a16="http://schemas.microsoft.com/office/drawing/2014/main" id="{BAE5BC95-AF7D-4D56-B175-A035E9CD5CAF}"/>
                </a:ext>
              </a:extLst>
            </p:cNvPr>
            <p:cNvSpPr txBox="1"/>
            <p:nvPr/>
          </p:nvSpPr>
          <p:spPr>
            <a:xfrm>
              <a:off x="4283396" y="2142287"/>
              <a:ext cx="1532870" cy="277071"/>
            </a:xfrm>
            <a:prstGeom prst="rect">
              <a:avLst/>
            </a:prstGeom>
            <a:noFill/>
          </p:spPr>
          <p:txBody>
            <a:bodyPr wrap="none" lIns="0" tIns="0" rIns="0" bIns="0" rtlCol="0">
              <a:spAutoFit/>
            </a:bodyPr>
            <a:lstStyle/>
            <a:p>
              <a:pPr algn="ctr" defTabSz="914126">
                <a:defRPr/>
              </a:pPr>
              <a:r>
                <a:rPr lang="en-US" sz="900" b="1" dirty="0" err="1">
                  <a:solidFill>
                    <a:prstClr val="black"/>
                  </a:solidFill>
                  <a:latin typeface="Arial"/>
                </a:rPr>
                <a:t>Diferença</a:t>
              </a:r>
              <a:r>
                <a:rPr lang="en-US" sz="900" b="1" dirty="0">
                  <a:solidFill>
                    <a:prstClr val="black"/>
                  </a:solidFill>
                  <a:latin typeface="Arial"/>
                </a:rPr>
                <a:t> entre </a:t>
              </a:r>
              <a:r>
                <a:rPr lang="en-US" sz="900" b="1" dirty="0" err="1">
                  <a:solidFill>
                    <a:prstClr val="black"/>
                  </a:solidFill>
                  <a:latin typeface="Arial"/>
                </a:rPr>
                <a:t>tratamentos</a:t>
              </a:r>
              <a:br>
                <a:rPr lang="en-US" sz="900" b="1" dirty="0">
                  <a:solidFill>
                    <a:prstClr val="black"/>
                  </a:solidFill>
                  <a:latin typeface="Arial"/>
                </a:rPr>
              </a:br>
              <a:r>
                <a:rPr lang="en-US" sz="900" b="1" dirty="0">
                  <a:solidFill>
                    <a:prstClr val="black"/>
                  </a:solidFill>
                  <a:latin typeface="Arial"/>
                </a:rPr>
                <a:t>(95% IC)</a:t>
              </a:r>
            </a:p>
          </p:txBody>
        </p:sp>
        <p:grpSp>
          <p:nvGrpSpPr>
            <p:cNvPr id="54" name="Group 53">
              <a:extLst>
                <a:ext uri="{FF2B5EF4-FFF2-40B4-BE49-F238E27FC236}">
                  <a16:creationId xmlns:a16="http://schemas.microsoft.com/office/drawing/2014/main" id="{87635A06-2B79-48E9-B018-EADF8A4FFDA1}"/>
                </a:ext>
              </a:extLst>
            </p:cNvPr>
            <p:cNvGrpSpPr/>
            <p:nvPr/>
          </p:nvGrpSpPr>
          <p:grpSpPr>
            <a:xfrm>
              <a:off x="3195548" y="3829840"/>
              <a:ext cx="79069" cy="44421"/>
              <a:chOff x="7943349" y="3953231"/>
              <a:chExt cx="67874" cy="34925"/>
            </a:xfrm>
          </p:grpSpPr>
          <p:sp>
            <p:nvSpPr>
              <p:cNvPr id="64" name="Line 74">
                <a:extLst>
                  <a:ext uri="{FF2B5EF4-FFF2-40B4-BE49-F238E27FC236}">
                    <a16:creationId xmlns:a16="http://schemas.microsoft.com/office/drawing/2014/main" id="{B5A5029F-C0DD-4C14-8CED-2C45DD08CD14}"/>
                  </a:ext>
                </a:extLst>
              </p:cNvPr>
              <p:cNvSpPr>
                <a:spLocks noChangeShapeType="1"/>
              </p:cNvSpPr>
              <p:nvPr/>
            </p:nvSpPr>
            <p:spPr bwMode="auto">
              <a:xfrm flipV="1">
                <a:off x="8011222" y="3953231"/>
                <a:ext cx="0" cy="34925"/>
              </a:xfrm>
              <a:prstGeom prst="line">
                <a:avLst/>
              </a:prstGeom>
              <a:noFill/>
              <a:ln w="12700" cap="sq">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defTabSz="914126">
                  <a:defRPr/>
                </a:pPr>
                <a:endParaRPr lang="en-US" sz="900" dirty="0">
                  <a:solidFill>
                    <a:prstClr val="black"/>
                  </a:solidFill>
                  <a:latin typeface="Arial"/>
                </a:endParaRPr>
              </a:p>
            </p:txBody>
          </p:sp>
          <p:sp>
            <p:nvSpPr>
              <p:cNvPr id="65" name="Line 75">
                <a:extLst>
                  <a:ext uri="{FF2B5EF4-FFF2-40B4-BE49-F238E27FC236}">
                    <a16:creationId xmlns:a16="http://schemas.microsoft.com/office/drawing/2014/main" id="{8E7A4B9D-EEAA-4FE5-A523-25BB3249C8AA}"/>
                  </a:ext>
                </a:extLst>
              </p:cNvPr>
              <p:cNvSpPr>
                <a:spLocks noChangeShapeType="1"/>
              </p:cNvSpPr>
              <p:nvPr/>
            </p:nvSpPr>
            <p:spPr bwMode="auto">
              <a:xfrm flipV="1">
                <a:off x="7943349" y="3953231"/>
                <a:ext cx="0" cy="34925"/>
              </a:xfrm>
              <a:prstGeom prst="line">
                <a:avLst/>
              </a:prstGeom>
              <a:noFill/>
              <a:ln w="12700" cap="sq">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defTabSz="914126">
                  <a:defRPr/>
                </a:pPr>
                <a:endParaRPr lang="en-US" sz="900" dirty="0">
                  <a:solidFill>
                    <a:prstClr val="black"/>
                  </a:solidFill>
                  <a:latin typeface="Arial"/>
                </a:endParaRPr>
              </a:p>
            </p:txBody>
          </p:sp>
          <p:sp>
            <p:nvSpPr>
              <p:cNvPr id="66" name="Line 76">
                <a:extLst>
                  <a:ext uri="{FF2B5EF4-FFF2-40B4-BE49-F238E27FC236}">
                    <a16:creationId xmlns:a16="http://schemas.microsoft.com/office/drawing/2014/main" id="{6E1BE515-44F5-4406-AB0F-24EFE4F234CB}"/>
                  </a:ext>
                </a:extLst>
              </p:cNvPr>
              <p:cNvSpPr>
                <a:spLocks noChangeShapeType="1"/>
              </p:cNvSpPr>
              <p:nvPr/>
            </p:nvSpPr>
            <p:spPr bwMode="auto">
              <a:xfrm>
                <a:off x="7943415" y="3969106"/>
                <a:ext cx="67808" cy="0"/>
              </a:xfrm>
              <a:prstGeom prst="line">
                <a:avLst/>
              </a:prstGeom>
              <a:noFill/>
              <a:ln w="12700" cap="sq">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defTabSz="914126">
                  <a:defRPr/>
                </a:pPr>
                <a:endParaRPr lang="en-US" sz="900" dirty="0">
                  <a:solidFill>
                    <a:prstClr val="black"/>
                  </a:solidFill>
                  <a:latin typeface="Arial"/>
                </a:endParaRPr>
              </a:p>
            </p:txBody>
          </p:sp>
          <p:sp>
            <p:nvSpPr>
              <p:cNvPr id="67" name="Freeform 73">
                <a:extLst>
                  <a:ext uri="{FF2B5EF4-FFF2-40B4-BE49-F238E27FC236}">
                    <a16:creationId xmlns:a16="http://schemas.microsoft.com/office/drawing/2014/main" id="{AAC1F4F5-E83E-4E55-A15C-AF046F5DA9D8}"/>
                  </a:ext>
                </a:extLst>
              </p:cNvPr>
              <p:cNvSpPr>
                <a:spLocks/>
              </p:cNvSpPr>
              <p:nvPr/>
            </p:nvSpPr>
            <p:spPr bwMode="auto">
              <a:xfrm>
                <a:off x="7966205" y="3953231"/>
                <a:ext cx="31750" cy="31750"/>
              </a:xfrm>
              <a:prstGeom prst="ellipse">
                <a:avLst/>
              </a:prstGeom>
              <a:solidFill>
                <a:srgbClr val="A8163D"/>
              </a:solidFill>
              <a:ln>
                <a:noFill/>
              </a:ln>
            </p:spPr>
            <p:txBody>
              <a:bodyPr vert="horz" wrap="square" lIns="91416" tIns="45708" rIns="91416" bIns="45708" numCol="1" anchor="t" anchorCtr="0" compatLnSpc="1">
                <a:prstTxWarp prst="textNoShape">
                  <a:avLst/>
                </a:prstTxWarp>
              </a:bodyPr>
              <a:lstStyle/>
              <a:p>
                <a:pPr defTabSz="914126">
                  <a:defRPr/>
                </a:pPr>
                <a:endParaRPr lang="en-US" sz="900" dirty="0">
                  <a:solidFill>
                    <a:prstClr val="black"/>
                  </a:solidFill>
                  <a:latin typeface="Arial"/>
                </a:endParaRPr>
              </a:p>
            </p:txBody>
          </p:sp>
        </p:grpSp>
        <p:sp>
          <p:nvSpPr>
            <p:cNvPr id="55" name="TextBox 54">
              <a:extLst>
                <a:ext uri="{FF2B5EF4-FFF2-40B4-BE49-F238E27FC236}">
                  <a16:creationId xmlns:a16="http://schemas.microsoft.com/office/drawing/2014/main" id="{9011AE74-A629-46B1-8C3E-791D9E8AE151}"/>
                </a:ext>
              </a:extLst>
            </p:cNvPr>
            <p:cNvSpPr txBox="1"/>
            <p:nvPr/>
          </p:nvSpPr>
          <p:spPr>
            <a:xfrm>
              <a:off x="740839" y="3104357"/>
              <a:ext cx="878097" cy="277071"/>
            </a:xfrm>
            <a:prstGeom prst="rect">
              <a:avLst/>
            </a:prstGeom>
            <a:noFill/>
          </p:spPr>
          <p:txBody>
            <a:bodyPr wrap="square" lIns="0" tIns="0" rIns="0" bIns="0" rtlCol="0">
              <a:spAutoFit/>
            </a:bodyPr>
            <a:lstStyle/>
            <a:p>
              <a:pPr defTabSz="914126">
                <a:spcAft>
                  <a:spcPts val="100"/>
                </a:spcAft>
                <a:defRPr/>
              </a:pPr>
              <a:r>
                <a:rPr lang="en-US" sz="900" b="1" dirty="0" err="1">
                  <a:solidFill>
                    <a:prstClr val="black"/>
                  </a:solidFill>
                  <a:latin typeface="Arial"/>
                </a:rPr>
                <a:t>Insulina</a:t>
              </a:r>
              <a:r>
                <a:rPr lang="en-US" sz="900" b="1" dirty="0">
                  <a:solidFill>
                    <a:prstClr val="black"/>
                  </a:solidFill>
                  <a:latin typeface="Arial"/>
                </a:rPr>
                <a:t> </a:t>
              </a:r>
              <a:r>
                <a:rPr lang="en-US" sz="900" b="1" dirty="0" err="1">
                  <a:solidFill>
                    <a:prstClr val="black"/>
                  </a:solidFill>
                  <a:latin typeface="Arial"/>
                </a:rPr>
                <a:t>em</a:t>
              </a:r>
              <a:r>
                <a:rPr lang="en-US" sz="900" b="1" dirty="0">
                  <a:solidFill>
                    <a:prstClr val="black"/>
                  </a:solidFill>
                  <a:latin typeface="Arial"/>
                </a:rPr>
                <a:t> </a:t>
              </a:r>
              <a:r>
                <a:rPr lang="en-US" sz="900" b="1" dirty="0" err="1">
                  <a:solidFill>
                    <a:prstClr val="black"/>
                  </a:solidFill>
                  <a:latin typeface="Arial"/>
                </a:rPr>
                <a:t>jejum</a:t>
              </a:r>
              <a:endParaRPr lang="en-US" sz="900" b="1" dirty="0">
                <a:solidFill>
                  <a:prstClr val="black"/>
                </a:solidFill>
                <a:latin typeface="Arial"/>
              </a:endParaRPr>
            </a:p>
          </p:txBody>
        </p:sp>
        <p:sp>
          <p:nvSpPr>
            <p:cNvPr id="56" name="TextBox 55">
              <a:extLst>
                <a:ext uri="{FF2B5EF4-FFF2-40B4-BE49-F238E27FC236}">
                  <a16:creationId xmlns:a16="http://schemas.microsoft.com/office/drawing/2014/main" id="{1535E9B6-F62F-480A-835B-DD847CF53B52}"/>
                </a:ext>
              </a:extLst>
            </p:cNvPr>
            <p:cNvSpPr txBox="1"/>
            <p:nvPr/>
          </p:nvSpPr>
          <p:spPr>
            <a:xfrm>
              <a:off x="739492" y="3606850"/>
              <a:ext cx="878097" cy="138499"/>
            </a:xfrm>
            <a:prstGeom prst="rect">
              <a:avLst/>
            </a:prstGeom>
            <a:noFill/>
          </p:spPr>
          <p:txBody>
            <a:bodyPr wrap="square" lIns="0" tIns="0" rIns="0" bIns="0" rtlCol="0" anchor="ctr">
              <a:spAutoFit/>
            </a:bodyPr>
            <a:lstStyle/>
            <a:p>
              <a:pPr defTabSz="914126">
                <a:spcAft>
                  <a:spcPts val="100"/>
                </a:spcAft>
                <a:defRPr/>
              </a:pPr>
              <a:r>
                <a:rPr lang="en-US" sz="900" b="1" dirty="0">
                  <a:solidFill>
                    <a:prstClr val="black"/>
                  </a:solidFill>
                  <a:latin typeface="Arial"/>
                </a:rPr>
                <a:t>HbA1c</a:t>
              </a:r>
            </a:p>
          </p:txBody>
        </p:sp>
        <p:sp>
          <p:nvSpPr>
            <p:cNvPr id="57" name="TextBox 56">
              <a:extLst>
                <a:ext uri="{FF2B5EF4-FFF2-40B4-BE49-F238E27FC236}">
                  <a16:creationId xmlns:a16="http://schemas.microsoft.com/office/drawing/2014/main" id="{722E3B96-65B6-42BE-B119-A31A52EDF237}"/>
                </a:ext>
              </a:extLst>
            </p:cNvPr>
            <p:cNvSpPr txBox="1"/>
            <p:nvPr/>
          </p:nvSpPr>
          <p:spPr>
            <a:xfrm>
              <a:off x="739491" y="4097774"/>
              <a:ext cx="878097" cy="138499"/>
            </a:xfrm>
            <a:prstGeom prst="rect">
              <a:avLst/>
            </a:prstGeom>
            <a:noFill/>
          </p:spPr>
          <p:txBody>
            <a:bodyPr wrap="square" lIns="0" tIns="0" rIns="0" bIns="0" rtlCol="0" anchor="ctr">
              <a:spAutoFit/>
            </a:bodyPr>
            <a:lstStyle/>
            <a:p>
              <a:pPr defTabSz="914126">
                <a:spcAft>
                  <a:spcPts val="100"/>
                </a:spcAft>
                <a:defRPr/>
              </a:pPr>
              <a:r>
                <a:rPr lang="en-US" sz="900" b="1" dirty="0">
                  <a:solidFill>
                    <a:prstClr val="black"/>
                  </a:solidFill>
                  <a:latin typeface="Arial"/>
                </a:rPr>
                <a:t>HOMA-IR</a:t>
              </a:r>
            </a:p>
          </p:txBody>
        </p:sp>
        <p:sp>
          <p:nvSpPr>
            <p:cNvPr id="58" name="TextBox 57">
              <a:extLst>
                <a:ext uri="{FF2B5EF4-FFF2-40B4-BE49-F238E27FC236}">
                  <a16:creationId xmlns:a16="http://schemas.microsoft.com/office/drawing/2014/main" id="{F52F5A09-C986-4EDD-A489-DB3D57DE90D0}"/>
                </a:ext>
              </a:extLst>
            </p:cNvPr>
            <p:cNvSpPr txBox="1"/>
            <p:nvPr/>
          </p:nvSpPr>
          <p:spPr>
            <a:xfrm>
              <a:off x="1884479" y="2943107"/>
              <a:ext cx="403809" cy="466794"/>
            </a:xfrm>
            <a:prstGeom prst="rect">
              <a:avLst/>
            </a:prstGeom>
            <a:noFill/>
          </p:spPr>
          <p:txBody>
            <a:bodyPr wrap="square" lIns="0" tIns="0" rIns="0" bIns="0" rtlCol="0" anchor="ctr">
              <a:spAutoFit/>
            </a:bodyPr>
            <a:lstStyle/>
            <a:p>
              <a:pPr defTabSz="914126">
                <a:spcAft>
                  <a:spcPts val="150"/>
                </a:spcAft>
                <a:defRPr/>
              </a:pPr>
              <a:r>
                <a:rPr lang="en-US" sz="900" dirty="0">
                  <a:solidFill>
                    <a:prstClr val="black"/>
                  </a:solidFill>
                  <a:latin typeface="Arial"/>
                </a:rPr>
                <a:t>Overall</a:t>
              </a:r>
            </a:p>
            <a:p>
              <a:pPr defTabSz="914126">
                <a:spcAft>
                  <a:spcPts val="150"/>
                </a:spcAft>
                <a:defRPr/>
              </a:pPr>
              <a:r>
                <a:rPr lang="en-US" sz="900" dirty="0">
                  <a:solidFill>
                    <a:prstClr val="black"/>
                  </a:solidFill>
                  <a:latin typeface="Arial"/>
                </a:rPr>
                <a:t>TAF</a:t>
              </a:r>
            </a:p>
            <a:p>
              <a:pPr defTabSz="914126">
                <a:spcAft>
                  <a:spcPts val="150"/>
                </a:spcAft>
                <a:defRPr/>
              </a:pPr>
              <a:r>
                <a:rPr lang="en-US" sz="900" dirty="0">
                  <a:solidFill>
                    <a:prstClr val="black"/>
                  </a:solidFill>
                  <a:latin typeface="Arial"/>
                </a:rPr>
                <a:t>TDF</a:t>
              </a:r>
            </a:p>
          </p:txBody>
        </p:sp>
        <p:sp>
          <p:nvSpPr>
            <p:cNvPr id="59" name="TextBox 58">
              <a:extLst>
                <a:ext uri="{FF2B5EF4-FFF2-40B4-BE49-F238E27FC236}">
                  <a16:creationId xmlns:a16="http://schemas.microsoft.com/office/drawing/2014/main" id="{BBCB610D-08DC-4AA5-B79E-238EB500177E}"/>
                </a:ext>
              </a:extLst>
            </p:cNvPr>
            <p:cNvSpPr txBox="1"/>
            <p:nvPr/>
          </p:nvSpPr>
          <p:spPr>
            <a:xfrm>
              <a:off x="1884479" y="3442702"/>
              <a:ext cx="365485" cy="466794"/>
            </a:xfrm>
            <a:prstGeom prst="rect">
              <a:avLst/>
            </a:prstGeom>
            <a:noFill/>
          </p:spPr>
          <p:txBody>
            <a:bodyPr wrap="none" lIns="0" tIns="0" rIns="0" bIns="0" rtlCol="0" anchor="ctr">
              <a:spAutoFit/>
            </a:bodyPr>
            <a:lstStyle/>
            <a:p>
              <a:pPr defTabSz="914126">
                <a:spcAft>
                  <a:spcPts val="150"/>
                </a:spcAft>
                <a:defRPr/>
              </a:pPr>
              <a:r>
                <a:rPr lang="en-US" sz="900" dirty="0">
                  <a:solidFill>
                    <a:prstClr val="black"/>
                  </a:solidFill>
                  <a:latin typeface="Arial"/>
                </a:rPr>
                <a:t>Overall</a:t>
              </a:r>
            </a:p>
            <a:p>
              <a:pPr defTabSz="914126">
                <a:spcAft>
                  <a:spcPts val="150"/>
                </a:spcAft>
                <a:defRPr/>
              </a:pPr>
              <a:r>
                <a:rPr lang="en-US" sz="900" dirty="0">
                  <a:solidFill>
                    <a:prstClr val="black"/>
                  </a:solidFill>
                  <a:latin typeface="Arial"/>
                </a:rPr>
                <a:t>TAF</a:t>
              </a:r>
            </a:p>
            <a:p>
              <a:pPr defTabSz="914126">
                <a:spcAft>
                  <a:spcPts val="150"/>
                </a:spcAft>
                <a:defRPr/>
              </a:pPr>
              <a:r>
                <a:rPr lang="en-US" sz="900" dirty="0">
                  <a:solidFill>
                    <a:prstClr val="black"/>
                  </a:solidFill>
                  <a:latin typeface="Arial"/>
                </a:rPr>
                <a:t>TDF</a:t>
              </a:r>
            </a:p>
          </p:txBody>
        </p:sp>
        <p:sp>
          <p:nvSpPr>
            <p:cNvPr id="60" name="TextBox 59">
              <a:extLst>
                <a:ext uri="{FF2B5EF4-FFF2-40B4-BE49-F238E27FC236}">
                  <a16:creationId xmlns:a16="http://schemas.microsoft.com/office/drawing/2014/main" id="{7894177F-83F8-408F-A557-A96724425984}"/>
                </a:ext>
              </a:extLst>
            </p:cNvPr>
            <p:cNvSpPr txBox="1"/>
            <p:nvPr/>
          </p:nvSpPr>
          <p:spPr>
            <a:xfrm>
              <a:off x="1884479" y="3933626"/>
              <a:ext cx="365485" cy="466794"/>
            </a:xfrm>
            <a:prstGeom prst="rect">
              <a:avLst/>
            </a:prstGeom>
            <a:noFill/>
          </p:spPr>
          <p:txBody>
            <a:bodyPr wrap="none" lIns="0" tIns="0" rIns="0" bIns="0" rtlCol="0" anchor="ctr">
              <a:spAutoFit/>
            </a:bodyPr>
            <a:lstStyle/>
            <a:p>
              <a:pPr defTabSz="914126">
                <a:spcAft>
                  <a:spcPts val="150"/>
                </a:spcAft>
                <a:defRPr/>
              </a:pPr>
              <a:r>
                <a:rPr lang="en-US" sz="900" dirty="0">
                  <a:solidFill>
                    <a:prstClr val="black"/>
                  </a:solidFill>
                  <a:latin typeface="Arial"/>
                </a:rPr>
                <a:t>Overall</a:t>
              </a:r>
            </a:p>
            <a:p>
              <a:pPr defTabSz="914126">
                <a:spcAft>
                  <a:spcPts val="150"/>
                </a:spcAft>
                <a:defRPr/>
              </a:pPr>
              <a:r>
                <a:rPr lang="en-US" sz="900" dirty="0">
                  <a:solidFill>
                    <a:prstClr val="black"/>
                  </a:solidFill>
                  <a:latin typeface="Arial"/>
                </a:rPr>
                <a:t>TAF</a:t>
              </a:r>
            </a:p>
            <a:p>
              <a:pPr defTabSz="914126">
                <a:spcAft>
                  <a:spcPts val="150"/>
                </a:spcAft>
                <a:defRPr/>
              </a:pPr>
              <a:r>
                <a:rPr lang="en-US" sz="900" dirty="0">
                  <a:solidFill>
                    <a:prstClr val="black"/>
                  </a:solidFill>
                  <a:latin typeface="Arial"/>
                </a:rPr>
                <a:t>TDF</a:t>
              </a:r>
            </a:p>
          </p:txBody>
        </p:sp>
        <p:sp>
          <p:nvSpPr>
            <p:cNvPr id="61" name="TextBox 60">
              <a:extLst>
                <a:ext uri="{FF2B5EF4-FFF2-40B4-BE49-F238E27FC236}">
                  <a16:creationId xmlns:a16="http://schemas.microsoft.com/office/drawing/2014/main" id="{959FE654-9FA4-4885-BB08-9920559A45B5}"/>
                </a:ext>
              </a:extLst>
            </p:cNvPr>
            <p:cNvSpPr txBox="1"/>
            <p:nvPr/>
          </p:nvSpPr>
          <p:spPr>
            <a:xfrm>
              <a:off x="4644926" y="2943046"/>
              <a:ext cx="820952" cy="466916"/>
            </a:xfrm>
            <a:prstGeom prst="rect">
              <a:avLst/>
            </a:prstGeom>
            <a:noFill/>
          </p:spPr>
          <p:txBody>
            <a:bodyPr wrap="none" lIns="0" tIns="0" rIns="0" bIns="0" rtlCol="0" anchor="ctr">
              <a:spAutoFit/>
            </a:bodyPr>
            <a:lstStyle/>
            <a:p>
              <a:pPr algn="ctr" defTabSz="914126">
                <a:spcAft>
                  <a:spcPts val="150"/>
                </a:spcAft>
                <a:defRPr/>
              </a:pPr>
              <a:r>
                <a:rPr lang="en-US" sz="900" dirty="0">
                  <a:solidFill>
                    <a:prstClr val="black"/>
                  </a:solidFill>
                  <a:latin typeface="Arial"/>
                </a:rPr>
                <a:t>4,9 (-4,4;15,1)</a:t>
              </a:r>
            </a:p>
            <a:p>
              <a:pPr algn="ctr" defTabSz="914126">
                <a:spcAft>
                  <a:spcPts val="150"/>
                </a:spcAft>
                <a:defRPr/>
              </a:pPr>
              <a:r>
                <a:rPr lang="en-US" sz="900" dirty="0">
                  <a:solidFill>
                    <a:prstClr val="black"/>
                  </a:solidFill>
                  <a:latin typeface="Arial"/>
                </a:rPr>
                <a:t>14,1 (-2,4; 33,4)</a:t>
              </a:r>
            </a:p>
            <a:p>
              <a:pPr algn="ctr" defTabSz="914126">
                <a:spcAft>
                  <a:spcPts val="150"/>
                </a:spcAft>
                <a:defRPr/>
              </a:pPr>
              <a:r>
                <a:rPr lang="en-US" sz="900" dirty="0">
                  <a:solidFill>
                    <a:prstClr val="black"/>
                  </a:solidFill>
                  <a:latin typeface="Arial"/>
                </a:rPr>
                <a:t>3,5 (-9,7; 18,6)</a:t>
              </a:r>
            </a:p>
          </p:txBody>
        </p:sp>
        <p:sp>
          <p:nvSpPr>
            <p:cNvPr id="62" name="TextBox 61">
              <a:extLst>
                <a:ext uri="{FF2B5EF4-FFF2-40B4-BE49-F238E27FC236}">
                  <a16:creationId xmlns:a16="http://schemas.microsoft.com/office/drawing/2014/main" id="{FD6B18B6-EC2E-4D3E-AF41-0FBC083BC84D}"/>
                </a:ext>
              </a:extLst>
            </p:cNvPr>
            <p:cNvSpPr txBox="1"/>
            <p:nvPr/>
          </p:nvSpPr>
          <p:spPr>
            <a:xfrm>
              <a:off x="4662335" y="3442641"/>
              <a:ext cx="750400" cy="466916"/>
            </a:xfrm>
            <a:prstGeom prst="rect">
              <a:avLst/>
            </a:prstGeom>
            <a:noFill/>
          </p:spPr>
          <p:txBody>
            <a:bodyPr wrap="none" lIns="0" tIns="0" rIns="0" bIns="0" rtlCol="0" anchor="ctr">
              <a:spAutoFit/>
            </a:bodyPr>
            <a:lstStyle/>
            <a:p>
              <a:pPr algn="ctr" defTabSz="914126">
                <a:spcAft>
                  <a:spcPts val="150"/>
                </a:spcAft>
                <a:defRPr/>
              </a:pPr>
              <a:r>
                <a:rPr lang="en-US" sz="900" dirty="0">
                  <a:solidFill>
                    <a:prstClr val="black"/>
                  </a:solidFill>
                  <a:latin typeface="Arial"/>
                </a:rPr>
                <a:t>1,0 (1,00;1,02)</a:t>
              </a:r>
            </a:p>
            <a:p>
              <a:pPr algn="ctr" defTabSz="914126">
                <a:spcAft>
                  <a:spcPts val="150"/>
                </a:spcAft>
                <a:defRPr/>
              </a:pPr>
              <a:r>
                <a:rPr lang="en-US" sz="900" dirty="0">
                  <a:solidFill>
                    <a:prstClr val="black"/>
                  </a:solidFill>
                  <a:latin typeface="Arial"/>
                </a:rPr>
                <a:t>1,0 (-0,7;2,7)</a:t>
              </a:r>
            </a:p>
            <a:p>
              <a:pPr algn="ctr" defTabSz="914126">
                <a:spcAft>
                  <a:spcPts val="150"/>
                </a:spcAft>
                <a:defRPr/>
              </a:pPr>
              <a:r>
                <a:rPr lang="en-US" sz="900" dirty="0">
                  <a:solidFill>
                    <a:prstClr val="black"/>
                  </a:solidFill>
                  <a:latin typeface="Arial"/>
                </a:rPr>
                <a:t>0,8 (-0,7;2,4)</a:t>
              </a:r>
            </a:p>
          </p:txBody>
        </p:sp>
        <p:sp>
          <p:nvSpPr>
            <p:cNvPr id="63" name="TextBox 62">
              <a:extLst>
                <a:ext uri="{FF2B5EF4-FFF2-40B4-BE49-F238E27FC236}">
                  <a16:creationId xmlns:a16="http://schemas.microsoft.com/office/drawing/2014/main" id="{E7305603-73E8-492A-B07F-E502701E8AEB}"/>
                </a:ext>
              </a:extLst>
            </p:cNvPr>
            <p:cNvSpPr txBox="1"/>
            <p:nvPr/>
          </p:nvSpPr>
          <p:spPr>
            <a:xfrm>
              <a:off x="4660960" y="3933565"/>
              <a:ext cx="788882" cy="466916"/>
            </a:xfrm>
            <a:prstGeom prst="rect">
              <a:avLst/>
            </a:prstGeom>
            <a:noFill/>
          </p:spPr>
          <p:txBody>
            <a:bodyPr wrap="none" lIns="0" tIns="0" rIns="0" bIns="0" rtlCol="0" anchor="ctr">
              <a:spAutoFit/>
            </a:bodyPr>
            <a:lstStyle/>
            <a:p>
              <a:pPr algn="ctr" defTabSz="914126">
                <a:spcAft>
                  <a:spcPts val="150"/>
                </a:spcAft>
                <a:defRPr/>
              </a:pPr>
              <a:r>
                <a:rPr lang="en-US" sz="900" dirty="0">
                  <a:solidFill>
                    <a:prstClr val="black"/>
                  </a:solidFill>
                  <a:latin typeface="Arial"/>
                </a:rPr>
                <a:t>4,0 (-6,5;15,6)</a:t>
              </a:r>
            </a:p>
            <a:p>
              <a:pPr algn="ctr" defTabSz="914126">
                <a:spcAft>
                  <a:spcPts val="150"/>
                </a:spcAft>
                <a:defRPr/>
              </a:pPr>
              <a:r>
                <a:rPr lang="en-US" sz="900" dirty="0">
                  <a:solidFill>
                    <a:prstClr val="black"/>
                  </a:solidFill>
                  <a:latin typeface="Arial"/>
                </a:rPr>
                <a:t>14,0 (-4,3;35,9)</a:t>
              </a:r>
            </a:p>
            <a:p>
              <a:pPr algn="ctr" defTabSz="914126">
                <a:spcAft>
                  <a:spcPts val="150"/>
                </a:spcAft>
                <a:defRPr/>
              </a:pPr>
              <a:r>
                <a:rPr lang="en-US" sz="900" dirty="0">
                  <a:solidFill>
                    <a:prstClr val="black"/>
                  </a:solidFill>
                  <a:latin typeface="Arial"/>
                </a:rPr>
                <a:t>2,5 (12,7;20,3)</a:t>
              </a:r>
            </a:p>
          </p:txBody>
        </p:sp>
      </p:grpSp>
      <p:grpSp>
        <p:nvGrpSpPr>
          <p:cNvPr id="3" name="Group 3">
            <a:extLst>
              <a:ext uri="{FF2B5EF4-FFF2-40B4-BE49-F238E27FC236}">
                <a16:creationId xmlns:a16="http://schemas.microsoft.com/office/drawing/2014/main" id="{7A548B75-9505-41D7-AE7C-85AA928BE8D2}"/>
              </a:ext>
            </a:extLst>
          </p:cNvPr>
          <p:cNvGrpSpPr/>
          <p:nvPr/>
        </p:nvGrpSpPr>
        <p:grpSpPr>
          <a:xfrm>
            <a:off x="1082004" y="4691856"/>
            <a:ext cx="4816237" cy="639359"/>
            <a:chOff x="848506" y="4842761"/>
            <a:chExt cx="4817492" cy="639526"/>
          </a:xfrm>
        </p:grpSpPr>
        <p:sp>
          <p:nvSpPr>
            <p:cNvPr id="9" name="Rectangle: Rounded Corners 5">
              <a:extLst>
                <a:ext uri="{FF2B5EF4-FFF2-40B4-BE49-F238E27FC236}">
                  <a16:creationId xmlns:a16="http://schemas.microsoft.com/office/drawing/2014/main" id="{B7121CC8-2DF8-4F4A-A12C-2AF1763C521A}"/>
                </a:ext>
              </a:extLst>
            </p:cNvPr>
            <p:cNvSpPr/>
            <p:nvPr/>
          </p:nvSpPr>
          <p:spPr>
            <a:xfrm>
              <a:off x="848506" y="4842761"/>
              <a:ext cx="4817492" cy="639526"/>
            </a:xfrm>
            <a:prstGeom prst="roundRect">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431670" indent="109505" algn="ctr" defTabSz="914126">
                <a:lnSpc>
                  <a:spcPct val="90000"/>
                </a:lnSpc>
                <a:tabLst>
                  <a:tab pos="891907" algn="l"/>
                </a:tabLst>
                <a:defRPr/>
              </a:pPr>
              <a:r>
                <a:rPr lang="en-US" sz="1400" kern="0" dirty="0">
                  <a:solidFill>
                    <a:prstClr val="black"/>
                  </a:solidFill>
                  <a:cs typeface="Arial" pitchFamily="34" charset="0"/>
                </a:rPr>
                <a:t>Probabilidades ajustadas de HOMA-IR ≥ 2 foram semelhantes entre grupos e na análise por subgrupos (uso de TAF ou TDF)</a:t>
              </a:r>
            </a:p>
          </p:txBody>
        </p:sp>
        <p:pic>
          <p:nvPicPr>
            <p:cNvPr id="111" name="Graphic 6">
              <a:extLst>
                <a:ext uri="{FF2B5EF4-FFF2-40B4-BE49-F238E27FC236}">
                  <a16:creationId xmlns:a16="http://schemas.microsoft.com/office/drawing/2014/main" id="{2485CD82-5317-4984-9DF2-D7165EE2BFDF}"/>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1618" y="4923983"/>
              <a:ext cx="445775" cy="445775"/>
            </a:xfrm>
            <a:prstGeom prst="rect">
              <a:avLst/>
            </a:prstGeom>
          </p:spPr>
        </p:pic>
      </p:grpSp>
      <p:sp>
        <p:nvSpPr>
          <p:cNvPr id="112" name="Text Placeholder 16">
            <a:extLst>
              <a:ext uri="{FF2B5EF4-FFF2-40B4-BE49-F238E27FC236}">
                <a16:creationId xmlns:a16="http://schemas.microsoft.com/office/drawing/2014/main" id="{291C2E58-9EBA-4BFE-944B-205BF51212FF}"/>
              </a:ext>
            </a:extLst>
          </p:cNvPr>
          <p:cNvSpPr txBox="1">
            <a:spLocks/>
          </p:cNvSpPr>
          <p:nvPr/>
        </p:nvSpPr>
        <p:spPr>
          <a:xfrm>
            <a:off x="325503" y="6536516"/>
            <a:ext cx="10581244" cy="183049"/>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a:solidFill>
                  <a:prstClr val="black"/>
                </a:solidFill>
              </a14:hiddenLine>
            </a:ext>
          </a:extLst>
        </p:spPr>
        <p:txBody>
          <a:bodyPr lIns="0" tIns="0" rIns="0" bIns="0" anchor="b"/>
          <a:lstStyle>
            <a:lvl1pPr marL="228600" indent="-228600" algn="l" defTabSz="914400" rtl="0" eaLnBrk="1" latinLnBrk="0" hangingPunct="1">
              <a:lnSpc>
                <a:spcPct val="90000"/>
              </a:lnSpc>
              <a:spcBef>
                <a:spcPts val="1200"/>
              </a:spcBef>
              <a:buClr>
                <a:schemeClr val="bg2">
                  <a:lumMod val="75000"/>
                </a:schemeClr>
              </a:buClr>
              <a:buSzPct val="90000"/>
              <a:buFont typeface="Wingdings" panose="05000000000000000000" pitchFamily="2" charset="2"/>
              <a:buChar char="§"/>
              <a:defRPr sz="20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bg2">
                  <a:lumMod val="75000"/>
                </a:schemeClr>
              </a:buClr>
              <a:buSzPct val="90000"/>
              <a:buFont typeface="Arial" panose="020B0604020202020204"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9pPr>
          </a:lstStyle>
          <a:p>
            <a:pPr marL="0" indent="0" defTabSz="914126">
              <a:buClr>
                <a:srgbClr val="E2E2E2">
                  <a:lumMod val="75000"/>
                </a:srgbClr>
              </a:buClr>
              <a:buNone/>
              <a:defRPr/>
            </a:pPr>
            <a:r>
              <a:rPr lang="en-US" sz="800" dirty="0">
                <a:solidFill>
                  <a:schemeClr val="tx1">
                    <a:lumMod val="65000"/>
                    <a:lumOff val="35000"/>
                  </a:schemeClr>
                </a:solidFill>
                <a:latin typeface="Calibri" panose="020F0502020204030204" pitchFamily="34" charset="0"/>
                <a:cs typeface="Calibri" panose="020F0502020204030204" pitchFamily="34" charset="0"/>
              </a:rPr>
              <a:t>Hagins D, et al. CROI 2022, Poster 603</a:t>
            </a:r>
          </a:p>
        </p:txBody>
      </p:sp>
      <p:sp>
        <p:nvSpPr>
          <p:cNvPr id="113" name="Text Placeholder 16">
            <a:extLst>
              <a:ext uri="{FF2B5EF4-FFF2-40B4-BE49-F238E27FC236}">
                <a16:creationId xmlns:a16="http://schemas.microsoft.com/office/drawing/2014/main" id="{8CE3DD0D-34E7-41F7-A05C-7C87D4AAE396}"/>
              </a:ext>
            </a:extLst>
          </p:cNvPr>
          <p:cNvSpPr txBox="1">
            <a:spLocks/>
          </p:cNvSpPr>
          <p:nvPr/>
        </p:nvSpPr>
        <p:spPr>
          <a:xfrm>
            <a:off x="325504" y="6424010"/>
            <a:ext cx="10798387" cy="12793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a:solidFill>
                  <a:prstClr val="black"/>
                </a:solidFill>
              </a14:hiddenLine>
            </a:ext>
          </a:extLst>
        </p:spPr>
        <p:txBody>
          <a:bodyPr vert="horz" lIns="0" tIns="0" rIns="0" bIns="0" rtlCol="0" anchor="b">
            <a:noAutofit/>
          </a:bodyPr>
          <a:lstStyle>
            <a:lvl1pPr marL="0" indent="0" algn="l" defTabSz="914400" rtl="0" eaLnBrk="1" latinLnBrk="0" hangingPunct="1">
              <a:lnSpc>
                <a:spcPct val="90000"/>
              </a:lnSpc>
              <a:spcBef>
                <a:spcPts val="1200"/>
              </a:spcBef>
              <a:buClr>
                <a:schemeClr val="bg2">
                  <a:lumMod val="75000"/>
                </a:schemeClr>
              </a:buClr>
              <a:buSzPct val="90000"/>
              <a:buFont typeface="Wingdings" panose="05000000000000000000" pitchFamily="2" charset="2"/>
              <a:buNone/>
              <a:defRPr sz="8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bg2">
                  <a:lumMod val="75000"/>
                </a:schemeClr>
              </a:buClr>
              <a:buSzPct val="90000"/>
              <a:buFont typeface="Arial" panose="020B0604020202020204"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9pPr>
          </a:lstStyle>
          <a:p>
            <a:pPr defTabSz="914126">
              <a:lnSpc>
                <a:spcPct val="100000"/>
              </a:lnSpc>
              <a:spcBef>
                <a:spcPts val="0"/>
              </a:spcBef>
              <a:buClr>
                <a:srgbClr val="E2E2E2">
                  <a:lumMod val="75000"/>
                </a:srgbClr>
              </a:buClr>
              <a:defRPr/>
            </a:pPr>
            <a:r>
              <a:rPr lang="en-US" dirty="0">
                <a:solidFill>
                  <a:schemeClr val="tx1">
                    <a:lumMod val="65000"/>
                    <a:lumOff val="35000"/>
                  </a:schemeClr>
                </a:solidFill>
                <a:latin typeface="Calibri" panose="020F0502020204030204" pitchFamily="34" charset="0"/>
                <a:cs typeface="Calibri" panose="020F0502020204030204" pitchFamily="34" charset="0"/>
              </a:rPr>
              <a:t>BL, </a:t>
            </a:r>
            <a:r>
              <a:rPr lang="en-US" i="1" dirty="0">
                <a:solidFill>
                  <a:schemeClr val="tx1">
                    <a:lumMod val="65000"/>
                    <a:lumOff val="35000"/>
                  </a:schemeClr>
                </a:solidFill>
                <a:latin typeface="Calibri" panose="020F0502020204030204" pitchFamily="34" charset="0"/>
                <a:cs typeface="Calibri" panose="020F0502020204030204" pitchFamily="34" charset="0"/>
              </a:rPr>
              <a:t>baseline</a:t>
            </a:r>
            <a:r>
              <a:rPr lang="en-US" dirty="0">
                <a:solidFill>
                  <a:schemeClr val="tx1">
                    <a:lumMod val="65000"/>
                    <a:lumOff val="35000"/>
                  </a:schemeClr>
                </a:solidFill>
                <a:latin typeface="Calibri" panose="020F0502020204030204" pitchFamily="34" charset="0"/>
                <a:cs typeface="Calibri" panose="020F0502020204030204" pitchFamily="34" charset="0"/>
              </a:rPr>
              <a:t>; CAR, regime </a:t>
            </a:r>
            <a:r>
              <a:rPr lang="en-US" dirty="0" err="1">
                <a:solidFill>
                  <a:schemeClr val="tx1">
                    <a:lumMod val="65000"/>
                    <a:lumOff val="35000"/>
                  </a:schemeClr>
                </a:solidFill>
                <a:latin typeface="Calibri" panose="020F0502020204030204" pitchFamily="34" charset="0"/>
                <a:cs typeface="Calibri" panose="020F0502020204030204" pitchFamily="34" charset="0"/>
              </a:rPr>
              <a:t>antirretrovírico</a:t>
            </a:r>
            <a:r>
              <a:rPr lang="en-US" dirty="0">
                <a:solidFill>
                  <a:schemeClr val="tx1">
                    <a:lumMod val="65000"/>
                    <a:lumOff val="35000"/>
                  </a:schemeClr>
                </a:solidFill>
                <a:latin typeface="Calibri" panose="020F0502020204030204" pitchFamily="34" charset="0"/>
                <a:cs typeface="Calibri" panose="020F0502020204030204" pitchFamily="34" charset="0"/>
              </a:rPr>
              <a:t> </a:t>
            </a:r>
            <a:r>
              <a:rPr lang="en-US" dirty="0" err="1">
                <a:solidFill>
                  <a:schemeClr val="tx1">
                    <a:lumMod val="65000"/>
                    <a:lumOff val="35000"/>
                  </a:schemeClr>
                </a:solidFill>
                <a:latin typeface="Calibri" panose="020F0502020204030204" pitchFamily="34" charset="0"/>
                <a:cs typeface="Calibri" panose="020F0502020204030204" pitchFamily="34" charset="0"/>
              </a:rPr>
              <a:t>atual</a:t>
            </a:r>
            <a:r>
              <a:rPr lang="en-US" dirty="0">
                <a:solidFill>
                  <a:schemeClr val="tx1">
                    <a:lumMod val="65000"/>
                    <a:lumOff val="35000"/>
                  </a:schemeClr>
                </a:solidFill>
                <a:latin typeface="Calibri" panose="020F0502020204030204" pitchFamily="34" charset="0"/>
                <a:cs typeface="Calibri" panose="020F0502020204030204" pitchFamily="34" charset="0"/>
              </a:rPr>
              <a:t> (</a:t>
            </a:r>
            <a:r>
              <a:rPr lang="en-US" i="1" dirty="0">
                <a:solidFill>
                  <a:schemeClr val="tx1">
                    <a:lumMod val="65000"/>
                    <a:lumOff val="35000"/>
                  </a:schemeClr>
                </a:solidFill>
                <a:latin typeface="Calibri" panose="020F0502020204030204" pitchFamily="34" charset="0"/>
                <a:cs typeface="Calibri" panose="020F0502020204030204" pitchFamily="34" charset="0"/>
              </a:rPr>
              <a:t>current antiretroviral regimen)</a:t>
            </a:r>
            <a:r>
              <a:rPr lang="en-US" dirty="0">
                <a:solidFill>
                  <a:schemeClr val="tx1">
                    <a:lumMod val="65000"/>
                    <a:lumOff val="35000"/>
                  </a:schemeClr>
                </a:solidFill>
                <a:latin typeface="Calibri" panose="020F0502020204030204" pitchFamily="34" charset="0"/>
                <a:cs typeface="Calibri" panose="020F0502020204030204" pitchFamily="34" charset="0"/>
              </a:rPr>
              <a:t>; HbA1c, </a:t>
            </a:r>
            <a:r>
              <a:rPr lang="en-US" dirty="0" err="1">
                <a:solidFill>
                  <a:schemeClr val="tx1">
                    <a:lumMod val="65000"/>
                    <a:lumOff val="35000"/>
                  </a:schemeClr>
                </a:solidFill>
                <a:latin typeface="Calibri" panose="020F0502020204030204" pitchFamily="34" charset="0"/>
                <a:cs typeface="Calibri" panose="020F0502020204030204" pitchFamily="34" charset="0"/>
              </a:rPr>
              <a:t>Hemoglobina</a:t>
            </a:r>
            <a:r>
              <a:rPr lang="en-US" dirty="0">
                <a:solidFill>
                  <a:schemeClr val="tx1">
                    <a:lumMod val="65000"/>
                    <a:lumOff val="35000"/>
                  </a:schemeClr>
                </a:solidFill>
                <a:latin typeface="Calibri" panose="020F0502020204030204" pitchFamily="34" charset="0"/>
                <a:cs typeface="Calibri" panose="020F0502020204030204" pitchFamily="34" charset="0"/>
              </a:rPr>
              <a:t> </a:t>
            </a:r>
            <a:r>
              <a:rPr lang="en-US" dirty="0" err="1">
                <a:solidFill>
                  <a:schemeClr val="tx1">
                    <a:lumMod val="65000"/>
                    <a:lumOff val="35000"/>
                  </a:schemeClr>
                </a:solidFill>
                <a:latin typeface="Calibri" panose="020F0502020204030204" pitchFamily="34" charset="0"/>
                <a:cs typeface="Calibri" panose="020F0502020204030204" pitchFamily="34" charset="0"/>
              </a:rPr>
              <a:t>glicosilada</a:t>
            </a:r>
            <a:r>
              <a:rPr lang="en-US" dirty="0">
                <a:solidFill>
                  <a:schemeClr val="tx1">
                    <a:lumMod val="65000"/>
                    <a:lumOff val="35000"/>
                  </a:schemeClr>
                </a:solidFill>
                <a:latin typeface="Calibri" panose="020F0502020204030204" pitchFamily="34" charset="0"/>
                <a:cs typeface="Calibri" panose="020F0502020204030204" pitchFamily="34" charset="0"/>
              </a:rPr>
              <a:t> </a:t>
            </a:r>
            <a:r>
              <a:rPr lang="en-US" dirty="0" err="1">
                <a:solidFill>
                  <a:schemeClr val="tx1">
                    <a:lumMod val="65000"/>
                    <a:lumOff val="35000"/>
                  </a:schemeClr>
                </a:solidFill>
                <a:latin typeface="Calibri" panose="020F0502020204030204" pitchFamily="34" charset="0"/>
                <a:cs typeface="Calibri" panose="020F0502020204030204" pitchFamily="34" charset="0"/>
              </a:rPr>
              <a:t>A!c</a:t>
            </a:r>
            <a:r>
              <a:rPr lang="en-US" dirty="0">
                <a:solidFill>
                  <a:schemeClr val="tx1">
                    <a:lumMod val="65000"/>
                    <a:lumOff val="35000"/>
                  </a:schemeClr>
                </a:solidFill>
                <a:latin typeface="Calibri" panose="020F0502020204030204" pitchFamily="34" charset="0"/>
                <a:cs typeface="Calibri" panose="020F0502020204030204" pitchFamily="34" charset="0"/>
              </a:rPr>
              <a:t>; HDL-C, </a:t>
            </a:r>
            <a:r>
              <a:rPr lang="en-US" dirty="0" err="1">
                <a:solidFill>
                  <a:schemeClr val="tx1">
                    <a:lumMod val="65000"/>
                    <a:lumOff val="35000"/>
                  </a:schemeClr>
                </a:solidFill>
                <a:latin typeface="Calibri" panose="020F0502020204030204" pitchFamily="34" charset="0"/>
                <a:cs typeface="Calibri" panose="020F0502020204030204" pitchFamily="34" charset="0"/>
              </a:rPr>
              <a:t>colesterol</a:t>
            </a:r>
            <a:r>
              <a:rPr lang="en-US" dirty="0">
                <a:solidFill>
                  <a:schemeClr val="tx1">
                    <a:lumMod val="65000"/>
                    <a:lumOff val="35000"/>
                  </a:schemeClr>
                </a:solidFill>
                <a:latin typeface="Calibri" panose="020F0502020204030204" pitchFamily="34" charset="0"/>
                <a:cs typeface="Calibri" panose="020F0502020204030204" pitchFamily="34" charset="0"/>
              </a:rPr>
              <a:t> de </a:t>
            </a:r>
            <a:r>
              <a:rPr lang="en-US" dirty="0" err="1">
                <a:solidFill>
                  <a:schemeClr val="tx1">
                    <a:lumMod val="65000"/>
                    <a:lumOff val="35000"/>
                  </a:schemeClr>
                </a:solidFill>
                <a:latin typeface="Calibri" panose="020F0502020204030204" pitchFamily="34" charset="0"/>
                <a:cs typeface="Calibri" panose="020F0502020204030204" pitchFamily="34" charset="0"/>
              </a:rPr>
              <a:t>lipoproteína</a:t>
            </a:r>
            <a:r>
              <a:rPr lang="en-US" dirty="0">
                <a:solidFill>
                  <a:schemeClr val="tx1">
                    <a:lumMod val="65000"/>
                    <a:lumOff val="35000"/>
                  </a:schemeClr>
                </a:solidFill>
                <a:latin typeface="Calibri" panose="020F0502020204030204" pitchFamily="34" charset="0"/>
                <a:cs typeface="Calibri" panose="020F0502020204030204" pitchFamily="34" charset="0"/>
              </a:rPr>
              <a:t> de </a:t>
            </a:r>
            <a:r>
              <a:rPr lang="en-US" dirty="0" err="1">
                <a:solidFill>
                  <a:schemeClr val="tx1">
                    <a:lumMod val="65000"/>
                    <a:lumOff val="35000"/>
                  </a:schemeClr>
                </a:solidFill>
                <a:latin typeface="Calibri" panose="020F0502020204030204" pitchFamily="34" charset="0"/>
                <a:cs typeface="Calibri" panose="020F0502020204030204" pitchFamily="34" charset="0"/>
              </a:rPr>
              <a:t>alta</a:t>
            </a:r>
            <a:r>
              <a:rPr lang="en-US" dirty="0">
                <a:solidFill>
                  <a:schemeClr val="tx1">
                    <a:lumMod val="65000"/>
                    <a:lumOff val="35000"/>
                  </a:schemeClr>
                </a:solidFill>
                <a:latin typeface="Calibri" panose="020F0502020204030204" pitchFamily="34" charset="0"/>
                <a:cs typeface="Calibri" panose="020F0502020204030204" pitchFamily="34" charset="0"/>
              </a:rPr>
              <a:t> </a:t>
            </a:r>
            <a:r>
              <a:rPr lang="en-US" dirty="0" err="1">
                <a:solidFill>
                  <a:schemeClr val="tx1">
                    <a:lumMod val="65000"/>
                    <a:lumOff val="35000"/>
                  </a:schemeClr>
                </a:solidFill>
                <a:latin typeface="Calibri" panose="020F0502020204030204" pitchFamily="34" charset="0"/>
                <a:cs typeface="Calibri" panose="020F0502020204030204" pitchFamily="34" charset="0"/>
              </a:rPr>
              <a:t>densidade</a:t>
            </a:r>
            <a:r>
              <a:rPr lang="en-US" dirty="0">
                <a:solidFill>
                  <a:schemeClr val="tx1">
                    <a:lumMod val="65000"/>
                    <a:lumOff val="35000"/>
                  </a:schemeClr>
                </a:solidFill>
                <a:latin typeface="Calibri" panose="020F0502020204030204" pitchFamily="34" charset="0"/>
                <a:cs typeface="Calibri" panose="020F0502020204030204" pitchFamily="34" charset="0"/>
              </a:rPr>
              <a:t>; HOMA-IR, homeostatic model assessment for insulin resistance; OR, odds ratio</a:t>
            </a:r>
          </a:p>
        </p:txBody>
      </p:sp>
      <p:sp>
        <p:nvSpPr>
          <p:cNvPr id="115" name="Rectangle: Rounded Corners 114">
            <a:extLst>
              <a:ext uri="{FF2B5EF4-FFF2-40B4-BE49-F238E27FC236}">
                <a16:creationId xmlns:a16="http://schemas.microsoft.com/office/drawing/2014/main" id="{BB4751FA-25FA-4030-8611-C48125932000}"/>
              </a:ext>
            </a:extLst>
          </p:cNvPr>
          <p:cNvSpPr/>
          <p:nvPr/>
        </p:nvSpPr>
        <p:spPr>
          <a:xfrm>
            <a:off x="6520520" y="1744002"/>
            <a:ext cx="5004440" cy="3474714"/>
          </a:xfrm>
          <a:prstGeom prst="roundRect">
            <a:avLst/>
          </a:prstGeom>
          <a:solidFill>
            <a:schemeClr val="bg1">
              <a:lumMod val="9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171399" indent="-171399" defTabSz="914126">
              <a:buFont typeface="Arial" panose="020B0604020202020204" pitchFamily="34" charset="0"/>
              <a:buChar char="•"/>
              <a:defRPr/>
            </a:pPr>
            <a:r>
              <a:rPr lang="en-US" sz="1400" kern="0" dirty="0" err="1">
                <a:solidFill>
                  <a:prstClr val="black"/>
                </a:solidFill>
                <a:cs typeface="Arial" pitchFamily="34" charset="0"/>
              </a:rPr>
              <a:t>Probabilidades</a:t>
            </a:r>
            <a:r>
              <a:rPr lang="en-US" sz="1400" kern="0" dirty="0">
                <a:solidFill>
                  <a:prstClr val="black"/>
                </a:solidFill>
                <a:cs typeface="Arial" pitchFamily="34" charset="0"/>
              </a:rPr>
              <a:t> </a:t>
            </a:r>
            <a:r>
              <a:rPr lang="en-US" sz="1400" kern="0" dirty="0" err="1">
                <a:solidFill>
                  <a:prstClr val="black"/>
                </a:solidFill>
                <a:cs typeface="Arial" pitchFamily="34" charset="0"/>
              </a:rPr>
              <a:t>ajustadas</a:t>
            </a:r>
            <a:r>
              <a:rPr lang="en-US" sz="1400" kern="0" dirty="0">
                <a:solidFill>
                  <a:prstClr val="black"/>
                </a:solidFill>
                <a:cs typeface="Arial" pitchFamily="34" charset="0"/>
              </a:rPr>
              <a:t> de </a:t>
            </a:r>
            <a:r>
              <a:rPr lang="en-US" sz="1400" b="1" kern="0" dirty="0" err="1">
                <a:solidFill>
                  <a:srgbClr val="CC0000"/>
                </a:solidFill>
                <a:cs typeface="Arial" pitchFamily="34" charset="0"/>
              </a:rPr>
              <a:t>eventos</a:t>
            </a:r>
            <a:r>
              <a:rPr lang="en-US" sz="1400" b="1" kern="0" dirty="0">
                <a:solidFill>
                  <a:srgbClr val="CC0000"/>
                </a:solidFill>
                <a:cs typeface="Arial" pitchFamily="34" charset="0"/>
              </a:rPr>
              <a:t> de </a:t>
            </a:r>
            <a:r>
              <a:rPr lang="en-US" sz="1400" b="1" kern="0" dirty="0" err="1">
                <a:solidFill>
                  <a:srgbClr val="CC0000"/>
                </a:solidFill>
                <a:cs typeface="Arial" pitchFamily="34" charset="0"/>
              </a:rPr>
              <a:t>síndrome</a:t>
            </a:r>
            <a:r>
              <a:rPr lang="en-US" sz="1400" b="1" kern="0" dirty="0">
                <a:solidFill>
                  <a:srgbClr val="CC0000"/>
                </a:solidFill>
                <a:cs typeface="Arial" pitchFamily="34" charset="0"/>
              </a:rPr>
              <a:t> </a:t>
            </a:r>
            <a:r>
              <a:rPr lang="en-US" sz="1400" b="1" kern="0" dirty="0" err="1">
                <a:solidFill>
                  <a:srgbClr val="CC0000"/>
                </a:solidFill>
                <a:cs typeface="Arial" pitchFamily="34" charset="0"/>
              </a:rPr>
              <a:t>metabólica</a:t>
            </a:r>
            <a:r>
              <a:rPr lang="en-US" sz="1400" b="1" kern="0" dirty="0">
                <a:solidFill>
                  <a:srgbClr val="CC0000"/>
                </a:solidFill>
                <a:cs typeface="Arial" pitchFamily="34" charset="0"/>
              </a:rPr>
              <a:t> </a:t>
            </a:r>
            <a:r>
              <a:rPr lang="en-US" sz="1400" b="1" kern="0" dirty="0" err="1">
                <a:solidFill>
                  <a:srgbClr val="CC0000"/>
                </a:solidFill>
                <a:cs typeface="Arial" pitchFamily="34" charset="0"/>
              </a:rPr>
              <a:t>foram</a:t>
            </a:r>
            <a:r>
              <a:rPr lang="en-US" sz="1400" b="1" kern="0" dirty="0">
                <a:solidFill>
                  <a:srgbClr val="CC0000"/>
                </a:solidFill>
                <a:cs typeface="Arial" pitchFamily="34" charset="0"/>
              </a:rPr>
              <a:t> </a:t>
            </a:r>
            <a:r>
              <a:rPr lang="en-US" sz="1400" b="1" kern="0" dirty="0" err="1">
                <a:solidFill>
                  <a:srgbClr val="CC0000"/>
                </a:solidFill>
                <a:cs typeface="Arial" pitchFamily="34" charset="0"/>
              </a:rPr>
              <a:t>semelhantes</a:t>
            </a:r>
            <a:r>
              <a:rPr lang="en-US" sz="1400" b="1" kern="0" dirty="0">
                <a:solidFill>
                  <a:srgbClr val="CC0000"/>
                </a:solidFill>
                <a:cs typeface="Arial" pitchFamily="34" charset="0"/>
              </a:rPr>
              <a:t> entre </a:t>
            </a:r>
            <a:r>
              <a:rPr lang="en-US" sz="1400" b="1" kern="0" dirty="0" err="1">
                <a:solidFill>
                  <a:srgbClr val="CC0000"/>
                </a:solidFill>
                <a:cs typeface="Arial" pitchFamily="34" charset="0"/>
              </a:rPr>
              <a:t>grupos</a:t>
            </a:r>
            <a:endParaRPr lang="en-US" sz="1400" b="1" kern="0" dirty="0">
              <a:solidFill>
                <a:srgbClr val="CC0000"/>
              </a:solidFill>
              <a:cs typeface="Arial" pitchFamily="34" charset="0"/>
            </a:endParaRPr>
          </a:p>
          <a:p>
            <a:pPr marL="171399" indent="-171399" defTabSz="914126">
              <a:buFont typeface="Arial" panose="020B0604020202020204" pitchFamily="34" charset="0"/>
              <a:buChar char="•"/>
              <a:defRPr/>
            </a:pPr>
            <a:r>
              <a:rPr lang="en-US" sz="1400" kern="0" dirty="0" err="1">
                <a:solidFill>
                  <a:prstClr val="black"/>
                </a:solidFill>
                <a:cs typeface="Arial" pitchFamily="34" charset="0"/>
              </a:rPr>
              <a:t>Análise</a:t>
            </a:r>
            <a:r>
              <a:rPr lang="en-US" sz="1400" kern="0" dirty="0">
                <a:solidFill>
                  <a:prstClr val="black"/>
                </a:solidFill>
                <a:cs typeface="Arial" pitchFamily="34" charset="0"/>
              </a:rPr>
              <a:t> geral de DTG/3TC vs. CAR: OR: 1,38 (95% IC: 0,63-2,99)</a:t>
            </a:r>
          </a:p>
          <a:p>
            <a:pPr marL="171399" indent="-171399" defTabSz="914126">
              <a:buFont typeface="Arial" panose="020B0604020202020204" pitchFamily="34" charset="0"/>
              <a:buChar char="•"/>
              <a:defRPr/>
            </a:pPr>
            <a:r>
              <a:rPr lang="en-US" sz="1400" kern="0" dirty="0" err="1">
                <a:solidFill>
                  <a:prstClr val="black"/>
                </a:solidFill>
                <a:cs typeface="Arial" pitchFamily="34" charset="0"/>
              </a:rPr>
              <a:t>Análises</a:t>
            </a:r>
            <a:r>
              <a:rPr lang="en-US" sz="1400" kern="0" dirty="0">
                <a:solidFill>
                  <a:prstClr val="black"/>
                </a:solidFill>
                <a:cs typeface="Arial" pitchFamily="34" charset="0"/>
              </a:rPr>
              <a:t> por </a:t>
            </a:r>
            <a:r>
              <a:rPr lang="en-US" sz="1400" kern="0" dirty="0" err="1">
                <a:solidFill>
                  <a:prstClr val="black"/>
                </a:solidFill>
                <a:cs typeface="Arial" pitchFamily="34" charset="0"/>
              </a:rPr>
              <a:t>subgrupos</a:t>
            </a:r>
            <a:r>
              <a:rPr lang="en-US" sz="1400" kern="0" dirty="0">
                <a:solidFill>
                  <a:prstClr val="black"/>
                </a:solidFill>
                <a:cs typeface="Arial" pitchFamily="34" charset="0"/>
              </a:rPr>
              <a:t> DTG/3TC vs. CAR:</a:t>
            </a:r>
          </a:p>
          <a:p>
            <a:pPr marL="509435" indent="-171399" defTabSz="914126">
              <a:buClr>
                <a:srgbClr val="7F7F7F"/>
              </a:buClr>
              <a:buFont typeface="Arial" panose="020B0604020202020204" pitchFamily="34" charset="0"/>
              <a:buChar char="–"/>
              <a:tabLst>
                <a:tab pos="266620" algn="l"/>
              </a:tabLst>
              <a:defRPr/>
            </a:pPr>
            <a:r>
              <a:rPr lang="en-US" sz="1400" kern="0" dirty="0" err="1">
                <a:solidFill>
                  <a:prstClr val="black"/>
                </a:solidFill>
                <a:cs typeface="Arial" pitchFamily="34" charset="0"/>
              </a:rPr>
              <a:t>Uso</a:t>
            </a:r>
            <a:r>
              <a:rPr lang="en-US" sz="1400" kern="0" dirty="0">
                <a:solidFill>
                  <a:prstClr val="black"/>
                </a:solidFill>
                <a:cs typeface="Arial" pitchFamily="34" charset="0"/>
              </a:rPr>
              <a:t> de TAF </a:t>
            </a:r>
            <a:r>
              <a:rPr lang="en-US" sz="1400" kern="0" dirty="0" err="1">
                <a:solidFill>
                  <a:prstClr val="black"/>
                </a:solidFill>
                <a:cs typeface="Arial" pitchFamily="34" charset="0"/>
              </a:rPr>
              <a:t>na</a:t>
            </a:r>
            <a:r>
              <a:rPr lang="en-US" sz="1400" kern="0" dirty="0">
                <a:solidFill>
                  <a:prstClr val="black"/>
                </a:solidFill>
                <a:cs typeface="Arial" pitchFamily="34" charset="0"/>
              </a:rPr>
              <a:t> </a:t>
            </a:r>
            <a:r>
              <a:rPr lang="en-US" sz="1400" i="1" kern="0" dirty="0">
                <a:solidFill>
                  <a:prstClr val="black"/>
                </a:solidFill>
                <a:cs typeface="Arial" pitchFamily="34" charset="0"/>
              </a:rPr>
              <a:t>baseline</a:t>
            </a:r>
            <a:r>
              <a:rPr lang="en-US" sz="1400" kern="0" dirty="0">
                <a:solidFill>
                  <a:prstClr val="black"/>
                </a:solidFill>
                <a:cs typeface="Arial" pitchFamily="34" charset="0"/>
              </a:rPr>
              <a:t>: 1,56 (95% IC: 0,46–5,27)</a:t>
            </a:r>
          </a:p>
          <a:p>
            <a:pPr marL="509435" indent="-171399" defTabSz="914126">
              <a:buClr>
                <a:srgbClr val="7F7F7F"/>
              </a:buClr>
              <a:buFont typeface="Arial" panose="020B0604020202020204" pitchFamily="34" charset="0"/>
              <a:buChar char="–"/>
              <a:tabLst>
                <a:tab pos="266620" algn="l"/>
              </a:tabLst>
              <a:defRPr/>
            </a:pPr>
            <a:r>
              <a:rPr lang="en-US" sz="1400" kern="0" dirty="0" err="1">
                <a:solidFill>
                  <a:prstClr val="black"/>
                </a:solidFill>
                <a:cs typeface="Arial" pitchFamily="34" charset="0"/>
              </a:rPr>
              <a:t>Uso</a:t>
            </a:r>
            <a:r>
              <a:rPr lang="en-US" sz="1400" kern="0" dirty="0">
                <a:solidFill>
                  <a:prstClr val="black"/>
                </a:solidFill>
                <a:cs typeface="Arial" pitchFamily="34" charset="0"/>
              </a:rPr>
              <a:t> de TDF </a:t>
            </a:r>
            <a:r>
              <a:rPr lang="en-US" sz="1400" kern="0" dirty="0" err="1">
                <a:solidFill>
                  <a:prstClr val="black"/>
                </a:solidFill>
                <a:cs typeface="Arial" pitchFamily="34" charset="0"/>
              </a:rPr>
              <a:t>na</a:t>
            </a:r>
            <a:r>
              <a:rPr lang="en-US" sz="1400" kern="0" dirty="0">
                <a:solidFill>
                  <a:prstClr val="black"/>
                </a:solidFill>
                <a:cs typeface="Arial" pitchFamily="34" charset="0"/>
              </a:rPr>
              <a:t> </a:t>
            </a:r>
            <a:r>
              <a:rPr lang="en-US" sz="1400" i="1" kern="0" dirty="0">
                <a:solidFill>
                  <a:prstClr val="black"/>
                </a:solidFill>
                <a:cs typeface="Arial" pitchFamily="34" charset="0"/>
              </a:rPr>
              <a:t>baseline</a:t>
            </a:r>
            <a:r>
              <a:rPr lang="en-US" sz="1400" kern="0" dirty="0">
                <a:solidFill>
                  <a:prstClr val="black"/>
                </a:solidFill>
                <a:cs typeface="Arial" pitchFamily="34" charset="0"/>
              </a:rPr>
              <a:t>: 1,49 (95% IC: 0,41–5,41)</a:t>
            </a:r>
          </a:p>
          <a:p>
            <a:pPr marL="171399" indent="-171399" defTabSz="914126">
              <a:buFont typeface="Arial" panose="020B0604020202020204" pitchFamily="34" charset="0"/>
              <a:buChar char="•"/>
              <a:defRPr/>
            </a:pPr>
            <a:endParaRPr lang="en-US" sz="500" dirty="0">
              <a:solidFill>
                <a:prstClr val="black"/>
              </a:solidFill>
            </a:endParaRPr>
          </a:p>
          <a:p>
            <a:pPr marL="171399" indent="-171399" defTabSz="914126">
              <a:buFont typeface="Arial" panose="020B0604020202020204" pitchFamily="34" charset="0"/>
              <a:buChar char="•"/>
              <a:defRPr/>
            </a:pPr>
            <a:r>
              <a:rPr lang="pt-PT" sz="1400" dirty="0">
                <a:solidFill>
                  <a:prstClr val="black"/>
                </a:solidFill>
              </a:rPr>
              <a:t>As probabilidades de síndrome metabólica foram maiores entre os participantes negros/afro-americanos (</a:t>
            </a:r>
            <a:r>
              <a:rPr lang="pt-PT" sz="1400" dirty="0" err="1">
                <a:solidFill>
                  <a:prstClr val="black"/>
                </a:solidFill>
              </a:rPr>
              <a:t>vs</a:t>
            </a:r>
            <a:r>
              <a:rPr lang="pt-PT" sz="1400" dirty="0">
                <a:solidFill>
                  <a:prstClr val="black"/>
                </a:solidFill>
              </a:rPr>
              <a:t> brancos) e aqueles com (</a:t>
            </a:r>
            <a:r>
              <a:rPr lang="pt-PT" sz="1400" dirty="0" err="1">
                <a:solidFill>
                  <a:prstClr val="black"/>
                </a:solidFill>
              </a:rPr>
              <a:t>vs</a:t>
            </a:r>
            <a:r>
              <a:rPr lang="pt-PT" sz="1400" dirty="0">
                <a:solidFill>
                  <a:prstClr val="black"/>
                </a:solidFill>
              </a:rPr>
              <a:t> sem) hipertensão basal, triglicéridos no limite superior, HDL-C baixo (</a:t>
            </a:r>
            <a:r>
              <a:rPr lang="pt-PT" sz="1400" dirty="0" err="1">
                <a:solidFill>
                  <a:prstClr val="black"/>
                </a:solidFill>
              </a:rPr>
              <a:t>vs</a:t>
            </a:r>
            <a:r>
              <a:rPr lang="pt-PT" sz="1400" dirty="0">
                <a:solidFill>
                  <a:prstClr val="black"/>
                </a:solidFill>
              </a:rPr>
              <a:t> normal)</a:t>
            </a:r>
            <a:endParaRPr lang="en-US" sz="500" dirty="0">
              <a:solidFill>
                <a:prstClr val="black"/>
              </a:solidFill>
            </a:endParaRPr>
          </a:p>
          <a:p>
            <a:pPr marL="171399" indent="-171399" defTabSz="914126">
              <a:buFont typeface="Arial" panose="020B0604020202020204" pitchFamily="34" charset="0"/>
              <a:buChar char="•"/>
              <a:defRPr/>
            </a:pPr>
            <a:r>
              <a:rPr lang="en-US" sz="1400" b="1" dirty="0">
                <a:solidFill>
                  <a:srgbClr val="CC0000"/>
                </a:solidFill>
              </a:rPr>
              <a:t>O </a:t>
            </a:r>
            <a:r>
              <a:rPr lang="en-US" sz="1400" b="1" dirty="0" err="1">
                <a:solidFill>
                  <a:srgbClr val="CC0000"/>
                </a:solidFill>
              </a:rPr>
              <a:t>Tratamento</a:t>
            </a:r>
            <a:r>
              <a:rPr lang="en-US" sz="1400" b="1" dirty="0">
                <a:solidFill>
                  <a:srgbClr val="CC0000"/>
                </a:solidFill>
              </a:rPr>
              <a:t> geral, e o </a:t>
            </a:r>
            <a:r>
              <a:rPr lang="en-US" sz="1400" b="1" dirty="0" err="1">
                <a:solidFill>
                  <a:srgbClr val="CC0000"/>
                </a:solidFill>
              </a:rPr>
              <a:t>uso</a:t>
            </a:r>
            <a:r>
              <a:rPr lang="en-US" sz="1400" b="1" dirty="0">
                <a:solidFill>
                  <a:srgbClr val="CC0000"/>
                </a:solidFill>
              </a:rPr>
              <a:t> de TAF </a:t>
            </a:r>
            <a:r>
              <a:rPr lang="en-US" sz="1400" b="1" dirty="0" err="1">
                <a:solidFill>
                  <a:srgbClr val="CC0000"/>
                </a:solidFill>
              </a:rPr>
              <a:t>ou</a:t>
            </a:r>
            <a:r>
              <a:rPr lang="en-US" sz="1400" b="1" dirty="0">
                <a:solidFill>
                  <a:srgbClr val="CC0000"/>
                </a:solidFill>
              </a:rPr>
              <a:t> TDF </a:t>
            </a:r>
            <a:r>
              <a:rPr lang="en-US" sz="1400" b="1" dirty="0" err="1">
                <a:solidFill>
                  <a:srgbClr val="CC0000"/>
                </a:solidFill>
              </a:rPr>
              <a:t>na</a:t>
            </a:r>
            <a:r>
              <a:rPr lang="en-US" sz="1400" b="1" dirty="0">
                <a:solidFill>
                  <a:srgbClr val="CC0000"/>
                </a:solidFill>
              </a:rPr>
              <a:t> </a:t>
            </a:r>
            <a:r>
              <a:rPr lang="en-US" sz="1400" b="1" i="1" dirty="0">
                <a:solidFill>
                  <a:srgbClr val="CC0000"/>
                </a:solidFill>
              </a:rPr>
              <a:t>baseline </a:t>
            </a:r>
            <a:r>
              <a:rPr lang="en-US" sz="1400" b="1" dirty="0" err="1">
                <a:solidFill>
                  <a:srgbClr val="CC0000"/>
                </a:solidFill>
              </a:rPr>
              <a:t>não</a:t>
            </a:r>
            <a:r>
              <a:rPr lang="en-US" sz="1400" b="1" dirty="0">
                <a:solidFill>
                  <a:srgbClr val="CC0000"/>
                </a:solidFill>
              </a:rPr>
              <a:t> </a:t>
            </a:r>
            <a:r>
              <a:rPr lang="en-US" sz="1400" b="1" dirty="0" err="1">
                <a:solidFill>
                  <a:srgbClr val="CC0000"/>
                </a:solidFill>
              </a:rPr>
              <a:t>foram</a:t>
            </a:r>
            <a:r>
              <a:rPr lang="en-US" sz="1400" b="1" dirty="0">
                <a:solidFill>
                  <a:srgbClr val="CC0000"/>
                </a:solidFill>
              </a:rPr>
              <a:t> </a:t>
            </a:r>
            <a:r>
              <a:rPr lang="en-US" sz="1400" b="1" dirty="0" err="1">
                <a:solidFill>
                  <a:srgbClr val="CC0000"/>
                </a:solidFill>
              </a:rPr>
              <a:t>associados</a:t>
            </a:r>
            <a:r>
              <a:rPr lang="en-US" sz="1400" b="1" dirty="0">
                <a:solidFill>
                  <a:srgbClr val="CC0000"/>
                </a:solidFill>
              </a:rPr>
              <a:t> a </a:t>
            </a:r>
            <a:r>
              <a:rPr lang="en-US" sz="1400" b="1" dirty="0" err="1">
                <a:solidFill>
                  <a:srgbClr val="CC0000"/>
                </a:solidFill>
              </a:rPr>
              <a:t>eventos</a:t>
            </a:r>
            <a:r>
              <a:rPr lang="en-US" sz="1400" b="1" dirty="0">
                <a:solidFill>
                  <a:srgbClr val="CC0000"/>
                </a:solidFill>
              </a:rPr>
              <a:t> de </a:t>
            </a:r>
            <a:r>
              <a:rPr lang="en-US" sz="1400" b="1" dirty="0" err="1">
                <a:solidFill>
                  <a:srgbClr val="CC0000"/>
                </a:solidFill>
              </a:rPr>
              <a:t>síndrome</a:t>
            </a:r>
            <a:r>
              <a:rPr lang="en-US" sz="1400" b="1" dirty="0">
                <a:solidFill>
                  <a:srgbClr val="CC0000"/>
                </a:solidFill>
              </a:rPr>
              <a:t> </a:t>
            </a:r>
            <a:r>
              <a:rPr lang="en-US" sz="1400" b="1" dirty="0" err="1">
                <a:solidFill>
                  <a:srgbClr val="CC0000"/>
                </a:solidFill>
              </a:rPr>
              <a:t>metabólica</a:t>
            </a:r>
            <a:endParaRPr lang="en-US" sz="1400" dirty="0">
              <a:solidFill>
                <a:prstClr val="black"/>
              </a:solidFill>
            </a:endParaRPr>
          </a:p>
        </p:txBody>
      </p:sp>
      <p:sp>
        <p:nvSpPr>
          <p:cNvPr id="114" name="Rectangle 113">
            <a:extLst>
              <a:ext uri="{FF2B5EF4-FFF2-40B4-BE49-F238E27FC236}">
                <a16:creationId xmlns:a16="http://schemas.microsoft.com/office/drawing/2014/main" id="{0F5A661C-C36C-8D41-AB49-5AC0A78A4EA0}"/>
              </a:ext>
            </a:extLst>
          </p:cNvPr>
          <p:cNvSpPr/>
          <p:nvPr/>
        </p:nvSpPr>
        <p:spPr>
          <a:xfrm flipH="1">
            <a:off x="299956" y="5628777"/>
            <a:ext cx="11362721" cy="587273"/>
          </a:xfrm>
          <a:prstGeom prst="rect">
            <a:avLst/>
          </a:prstGeom>
          <a:solidFill>
            <a:srgbClr val="B4B614"/>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x-none"/>
          </a:p>
        </p:txBody>
      </p:sp>
      <p:sp>
        <p:nvSpPr>
          <p:cNvPr id="116" name="TextBox 313">
            <a:extLst>
              <a:ext uri="{FF2B5EF4-FFF2-40B4-BE49-F238E27FC236}">
                <a16:creationId xmlns:a16="http://schemas.microsoft.com/office/drawing/2014/main" id="{199A28BA-EB8B-DD47-82C1-009DFF10F673}"/>
              </a:ext>
            </a:extLst>
          </p:cNvPr>
          <p:cNvSpPr txBox="1"/>
          <p:nvPr/>
        </p:nvSpPr>
        <p:spPr>
          <a:xfrm>
            <a:off x="573860" y="5626524"/>
            <a:ext cx="10828353" cy="557294"/>
          </a:xfrm>
          <a:prstGeom prst="rect">
            <a:avLst/>
          </a:prstGeom>
          <a:noFill/>
          <a:ln>
            <a:noFill/>
          </a:ln>
        </p:spPr>
        <p:txBody>
          <a:bodyPr wrap="square" lIns="0" tIns="0" rIns="0" bIns="0" rtlCol="0" anchor="ctr">
            <a:noAutofit/>
          </a:bodyPr>
          <a:lstStyle/>
          <a:p>
            <a:pPr algn="ctr" defTabSz="1350649">
              <a:defRPr/>
            </a:pPr>
            <a:r>
              <a:rPr lang="en-US" sz="1600" b="1" kern="0" dirty="0">
                <a:solidFill>
                  <a:prstClr val="black"/>
                </a:solidFill>
                <a:latin typeface="Calibri" panose="020F0502020204030204" pitchFamily="34" charset="0"/>
                <a:cs typeface="Calibri" panose="020F0502020204030204" pitchFamily="34" charset="0"/>
              </a:rPr>
              <a:t>As </a:t>
            </a:r>
            <a:r>
              <a:rPr lang="en-US" sz="1600" b="1" kern="0" dirty="0" err="1">
                <a:solidFill>
                  <a:prstClr val="black"/>
                </a:solidFill>
                <a:latin typeface="Calibri" panose="020F0502020204030204" pitchFamily="34" charset="0"/>
                <a:cs typeface="Calibri" panose="020F0502020204030204" pitchFamily="34" charset="0"/>
              </a:rPr>
              <a:t>alterações</a:t>
            </a:r>
            <a:r>
              <a:rPr lang="en-US" sz="1600" b="1" kern="0" dirty="0">
                <a:solidFill>
                  <a:prstClr val="black"/>
                </a:solidFill>
                <a:latin typeface="Calibri" panose="020F0502020204030204" pitchFamily="34" charset="0"/>
                <a:cs typeface="Calibri" panose="020F0502020204030204" pitchFamily="34" charset="0"/>
              </a:rPr>
              <a:t> </a:t>
            </a:r>
            <a:r>
              <a:rPr lang="en-US" sz="1600" b="1" kern="0" dirty="0" err="1">
                <a:solidFill>
                  <a:prstClr val="black"/>
                </a:solidFill>
                <a:latin typeface="Calibri" panose="020F0502020204030204" pitchFamily="34" charset="0"/>
                <a:cs typeface="Calibri" panose="020F0502020204030204" pitchFamily="34" charset="0"/>
              </a:rPr>
              <a:t>nos</a:t>
            </a:r>
            <a:r>
              <a:rPr lang="en-US" sz="1600" b="1" kern="0" dirty="0">
                <a:solidFill>
                  <a:prstClr val="black"/>
                </a:solidFill>
                <a:latin typeface="Calibri" panose="020F0502020204030204" pitchFamily="34" charset="0"/>
                <a:cs typeface="Calibri" panose="020F0502020204030204" pitchFamily="34" charset="0"/>
              </a:rPr>
              <a:t> </a:t>
            </a:r>
            <a:r>
              <a:rPr lang="en-US" sz="1600" b="1" kern="0" dirty="0" err="1">
                <a:solidFill>
                  <a:prstClr val="black"/>
                </a:solidFill>
                <a:latin typeface="Calibri" panose="020F0502020204030204" pitchFamily="34" charset="0"/>
                <a:cs typeface="Calibri" panose="020F0502020204030204" pitchFamily="34" charset="0"/>
              </a:rPr>
              <a:t>parâmetros</a:t>
            </a:r>
            <a:r>
              <a:rPr lang="en-US" sz="1600" b="1" kern="0" dirty="0">
                <a:solidFill>
                  <a:prstClr val="black"/>
                </a:solidFill>
                <a:latin typeface="Calibri" panose="020F0502020204030204" pitchFamily="34" charset="0"/>
                <a:cs typeface="Calibri" panose="020F0502020204030204" pitchFamily="34" charset="0"/>
              </a:rPr>
              <a:t> </a:t>
            </a:r>
            <a:r>
              <a:rPr lang="en-US" sz="1600" b="1" kern="0" dirty="0" err="1">
                <a:solidFill>
                  <a:prstClr val="black"/>
                </a:solidFill>
                <a:latin typeface="Calibri" panose="020F0502020204030204" pitchFamily="34" charset="0"/>
                <a:cs typeface="Calibri" panose="020F0502020204030204" pitchFamily="34" charset="0"/>
              </a:rPr>
              <a:t>metabólicos</a:t>
            </a:r>
            <a:r>
              <a:rPr lang="en-US" sz="1600" b="1" kern="0" dirty="0">
                <a:solidFill>
                  <a:prstClr val="black"/>
                </a:solidFill>
                <a:latin typeface="Calibri" panose="020F0502020204030204" pitchFamily="34" charset="0"/>
                <a:cs typeface="Calibri" panose="020F0502020204030204" pitchFamily="34" charset="0"/>
              </a:rPr>
              <a:t> </a:t>
            </a:r>
            <a:r>
              <a:rPr lang="en-US" sz="1600" b="1" kern="0" dirty="0" err="1">
                <a:solidFill>
                  <a:prstClr val="black"/>
                </a:solidFill>
                <a:latin typeface="Calibri" panose="020F0502020204030204" pitchFamily="34" charset="0"/>
                <a:cs typeface="Calibri" panose="020F0502020204030204" pitchFamily="34" charset="0"/>
              </a:rPr>
              <a:t>foram</a:t>
            </a:r>
            <a:r>
              <a:rPr lang="en-US" sz="1600" b="1" kern="0" dirty="0">
                <a:solidFill>
                  <a:prstClr val="black"/>
                </a:solidFill>
                <a:latin typeface="Calibri" panose="020F0502020204030204" pitchFamily="34" charset="0"/>
                <a:cs typeface="Calibri" panose="020F0502020204030204" pitchFamily="34" charset="0"/>
              </a:rPr>
              <a:t> </a:t>
            </a:r>
            <a:r>
              <a:rPr lang="en-US" sz="1600" b="1" kern="0" dirty="0" err="1">
                <a:solidFill>
                  <a:prstClr val="black"/>
                </a:solidFill>
                <a:latin typeface="Calibri" panose="020F0502020204030204" pitchFamily="34" charset="0"/>
                <a:cs typeface="Calibri" panose="020F0502020204030204" pitchFamily="34" charset="0"/>
              </a:rPr>
              <a:t>ligeiras</a:t>
            </a:r>
            <a:r>
              <a:rPr lang="en-US" sz="1600" b="1" kern="0" dirty="0">
                <a:solidFill>
                  <a:prstClr val="black"/>
                </a:solidFill>
                <a:latin typeface="Calibri" panose="020F0502020204030204" pitchFamily="34" charset="0"/>
                <a:cs typeface="Calibri" panose="020F0502020204030204" pitchFamily="34" charset="0"/>
              </a:rPr>
              <a:t> e </a:t>
            </a:r>
            <a:r>
              <a:rPr lang="en-US" sz="1600" b="1" kern="0" dirty="0" err="1">
                <a:solidFill>
                  <a:prstClr val="black"/>
                </a:solidFill>
                <a:latin typeface="Calibri" panose="020F0502020204030204" pitchFamily="34" charset="0"/>
                <a:cs typeface="Calibri" panose="020F0502020204030204" pitchFamily="34" charset="0"/>
              </a:rPr>
              <a:t>semelhantes</a:t>
            </a:r>
            <a:r>
              <a:rPr lang="en-US" sz="1600" b="1" kern="0" dirty="0">
                <a:solidFill>
                  <a:prstClr val="black"/>
                </a:solidFill>
                <a:latin typeface="Calibri" panose="020F0502020204030204" pitchFamily="34" charset="0"/>
                <a:cs typeface="Calibri" panose="020F0502020204030204" pitchFamily="34" charset="0"/>
              </a:rPr>
              <a:t> entre </a:t>
            </a:r>
            <a:r>
              <a:rPr lang="en-US" sz="1600" b="1" kern="0" dirty="0" err="1">
                <a:solidFill>
                  <a:prstClr val="black"/>
                </a:solidFill>
                <a:latin typeface="Calibri" panose="020F0502020204030204" pitchFamily="34" charset="0"/>
                <a:cs typeface="Calibri" panose="020F0502020204030204" pitchFamily="34" charset="0"/>
              </a:rPr>
              <a:t>grupos</a:t>
            </a:r>
            <a:r>
              <a:rPr lang="en-US" sz="1600" b="1" kern="0" dirty="0">
                <a:solidFill>
                  <a:prstClr val="black"/>
                </a:solidFill>
                <a:latin typeface="Calibri" panose="020F0502020204030204" pitchFamily="34" charset="0"/>
                <a:cs typeface="Calibri" panose="020F0502020204030204" pitchFamily="34" charset="0"/>
              </a:rPr>
              <a:t> de </a:t>
            </a:r>
            <a:r>
              <a:rPr lang="en-US" sz="1600" b="1" kern="0" dirty="0" err="1">
                <a:solidFill>
                  <a:prstClr val="black"/>
                </a:solidFill>
                <a:latin typeface="Calibri" panose="020F0502020204030204" pitchFamily="34" charset="0"/>
                <a:cs typeface="Calibri" panose="020F0502020204030204" pitchFamily="34" charset="0"/>
              </a:rPr>
              <a:t>tratamento</a:t>
            </a:r>
            <a:r>
              <a:rPr lang="en-US" sz="1600" b="1" kern="0" dirty="0">
                <a:solidFill>
                  <a:prstClr val="black"/>
                </a:solidFill>
                <a:latin typeface="Calibri" panose="020F0502020204030204" pitchFamily="34" charset="0"/>
                <a:cs typeface="Calibri" panose="020F0502020204030204" pitchFamily="34" charset="0"/>
              </a:rPr>
              <a:t>, </a:t>
            </a:r>
            <a:br>
              <a:rPr lang="en-US" sz="1600" b="1" kern="0" dirty="0">
                <a:solidFill>
                  <a:prstClr val="black"/>
                </a:solidFill>
                <a:latin typeface="Calibri" panose="020F0502020204030204" pitchFamily="34" charset="0"/>
                <a:cs typeface="Calibri" panose="020F0502020204030204" pitchFamily="34" charset="0"/>
              </a:rPr>
            </a:br>
            <a:r>
              <a:rPr lang="en-US" sz="1600" b="1" kern="0" dirty="0" err="1">
                <a:solidFill>
                  <a:prstClr val="black"/>
                </a:solidFill>
                <a:latin typeface="Calibri" panose="020F0502020204030204" pitchFamily="34" charset="0"/>
                <a:cs typeface="Calibri" panose="020F0502020204030204" pitchFamily="34" charset="0"/>
              </a:rPr>
              <a:t>na</a:t>
            </a:r>
            <a:r>
              <a:rPr lang="en-US" sz="1600" b="1" kern="0" dirty="0">
                <a:solidFill>
                  <a:prstClr val="black"/>
                </a:solidFill>
                <a:latin typeface="Calibri" panose="020F0502020204030204" pitchFamily="34" charset="0"/>
                <a:cs typeface="Calibri" panose="020F0502020204030204" pitchFamily="34" charset="0"/>
              </a:rPr>
              <a:t> </a:t>
            </a:r>
            <a:r>
              <a:rPr lang="en-US" sz="1600" b="1" kern="0" dirty="0" err="1">
                <a:solidFill>
                  <a:prstClr val="black"/>
                </a:solidFill>
                <a:latin typeface="Calibri" panose="020F0502020204030204" pitchFamily="34" charset="0"/>
                <a:cs typeface="Calibri" panose="020F0502020204030204" pitchFamily="34" charset="0"/>
              </a:rPr>
              <a:t>análise</a:t>
            </a:r>
            <a:r>
              <a:rPr lang="en-US" sz="1600" b="1" kern="0" dirty="0">
                <a:solidFill>
                  <a:prstClr val="black"/>
                </a:solidFill>
                <a:latin typeface="Calibri" panose="020F0502020204030204" pitchFamily="34" charset="0"/>
                <a:cs typeface="Calibri" panose="020F0502020204030204" pitchFamily="34" charset="0"/>
              </a:rPr>
              <a:t> </a:t>
            </a:r>
            <a:r>
              <a:rPr lang="en-US" sz="1600" b="1" kern="0" dirty="0" err="1">
                <a:solidFill>
                  <a:prstClr val="black"/>
                </a:solidFill>
                <a:latin typeface="Calibri" panose="020F0502020204030204" pitchFamily="34" charset="0"/>
                <a:cs typeface="Calibri" panose="020F0502020204030204" pitchFamily="34" charset="0"/>
              </a:rPr>
              <a:t>geral</a:t>
            </a:r>
            <a:r>
              <a:rPr lang="en-US" sz="1600" b="1" kern="0" dirty="0">
                <a:solidFill>
                  <a:prstClr val="black"/>
                </a:solidFill>
                <a:latin typeface="Calibri" panose="020F0502020204030204" pitchFamily="34" charset="0"/>
                <a:cs typeface="Calibri" panose="020F0502020204030204" pitchFamily="34" charset="0"/>
              </a:rPr>
              <a:t> e por </a:t>
            </a:r>
            <a:r>
              <a:rPr lang="en-US" sz="1600" b="1" kern="0" dirty="0" err="1">
                <a:solidFill>
                  <a:prstClr val="black"/>
                </a:solidFill>
                <a:latin typeface="Calibri" panose="020F0502020204030204" pitchFamily="34" charset="0"/>
                <a:cs typeface="Calibri" panose="020F0502020204030204" pitchFamily="34" charset="0"/>
              </a:rPr>
              <a:t>subgrupos</a:t>
            </a:r>
            <a:r>
              <a:rPr lang="en-US" sz="1600" b="1" kern="0" dirty="0">
                <a:solidFill>
                  <a:prstClr val="black"/>
                </a:solidFill>
                <a:latin typeface="Calibri" panose="020F0502020204030204" pitchFamily="34" charset="0"/>
                <a:cs typeface="Calibri" panose="020F0502020204030204" pitchFamily="34" charset="0"/>
              </a:rPr>
              <a:t>. </a:t>
            </a:r>
          </a:p>
        </p:txBody>
      </p:sp>
      <p:pic>
        <p:nvPicPr>
          <p:cNvPr id="117" name="Graphic 116">
            <a:extLst>
              <a:ext uri="{FF2B5EF4-FFF2-40B4-BE49-F238E27FC236}">
                <a16:creationId xmlns:a16="http://schemas.microsoft.com/office/drawing/2014/main" id="{91C7EE5A-23B9-9A40-BF88-A3726A47CF74}"/>
              </a:ext>
            </a:extLst>
          </p:cNvPr>
          <p:cNvPicPr>
            <a:picLocks noChangeAspect="1"/>
          </p:cNvPicPr>
          <p:nvPr/>
        </p:nvPicPr>
        <p:blipFill rotWithShape="1">
          <a:blip r:embed="rId5" cstate="print">
            <a:alphaModFix amt="15000"/>
            <a:extLst>
              <a:ext uri="{28A0092B-C50C-407E-A947-70E740481C1C}">
                <a14:useLocalDpi xmlns:a14="http://schemas.microsoft.com/office/drawing/2010/main" val="0"/>
              </a:ext>
              <a:ext uri="{96DAC541-7B7A-43D3-8B79-37D633B846F1}">
                <asvg:svgBlip xmlns:asvg="http://schemas.microsoft.com/office/drawing/2016/SVG/main" r:embed="rId6"/>
              </a:ext>
            </a:extLst>
          </a:blip>
          <a:srcRect l="12229" t="17489" r="26029" b="30397"/>
          <a:stretch/>
        </p:blipFill>
        <p:spPr>
          <a:xfrm>
            <a:off x="10740220" y="5339101"/>
            <a:ext cx="956930" cy="876949"/>
          </a:xfrm>
          <a:prstGeom prst="rect">
            <a:avLst/>
          </a:prstGeom>
        </p:spPr>
      </p:pic>
    </p:spTree>
    <p:extLst>
      <p:ext uri="{BB962C8B-B14F-4D97-AF65-F5344CB8AC3E}">
        <p14:creationId xmlns:p14="http://schemas.microsoft.com/office/powerpoint/2010/main" val="33713377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Rectangle 158">
            <a:extLst>
              <a:ext uri="{FF2B5EF4-FFF2-40B4-BE49-F238E27FC236}">
                <a16:creationId xmlns:a16="http://schemas.microsoft.com/office/drawing/2014/main" id="{88829184-D07D-0B4C-9268-D7BAAEC680BB}"/>
              </a:ext>
            </a:extLst>
          </p:cNvPr>
          <p:cNvSpPr/>
          <p:nvPr/>
        </p:nvSpPr>
        <p:spPr>
          <a:xfrm flipH="1">
            <a:off x="299956" y="5659877"/>
            <a:ext cx="11362721" cy="587273"/>
          </a:xfrm>
          <a:prstGeom prst="rect">
            <a:avLst/>
          </a:prstGeom>
          <a:solidFill>
            <a:srgbClr val="B4B614"/>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x-none"/>
          </a:p>
        </p:txBody>
      </p:sp>
      <p:sp>
        <p:nvSpPr>
          <p:cNvPr id="160" name="TextBox 313">
            <a:extLst>
              <a:ext uri="{FF2B5EF4-FFF2-40B4-BE49-F238E27FC236}">
                <a16:creationId xmlns:a16="http://schemas.microsoft.com/office/drawing/2014/main" id="{1BC244B6-EC1B-214A-B567-4DD5B3D4387D}"/>
              </a:ext>
            </a:extLst>
          </p:cNvPr>
          <p:cNvSpPr txBox="1"/>
          <p:nvPr/>
        </p:nvSpPr>
        <p:spPr>
          <a:xfrm>
            <a:off x="573860" y="5657624"/>
            <a:ext cx="10828353" cy="557294"/>
          </a:xfrm>
          <a:prstGeom prst="rect">
            <a:avLst/>
          </a:prstGeom>
          <a:noFill/>
          <a:ln>
            <a:noFill/>
          </a:ln>
        </p:spPr>
        <p:txBody>
          <a:bodyPr wrap="square" lIns="0" tIns="0" rIns="0" bIns="0" rtlCol="0" anchor="ctr">
            <a:noAutofit/>
          </a:bodyPr>
          <a:lstStyle/>
          <a:p>
            <a:pPr algn="ctr" defTabSz="1350649">
              <a:spcAft>
                <a:spcPts val="300"/>
              </a:spcAft>
              <a:defRPr/>
            </a:pPr>
            <a:r>
              <a:rPr lang="en-US" sz="1600" b="1" kern="0" dirty="0">
                <a:solidFill>
                  <a:prstClr val="black"/>
                </a:solidFill>
                <a:latin typeface="Calibri" panose="020F0502020204030204" pitchFamily="34" charset="0"/>
                <a:cs typeface="Calibri" panose="020F0502020204030204" pitchFamily="34" charset="0"/>
              </a:rPr>
              <a:t>Mudar de um regime </a:t>
            </a:r>
            <a:r>
              <a:rPr lang="en-US" sz="1600" b="1" kern="0" dirty="0" err="1">
                <a:solidFill>
                  <a:prstClr val="black"/>
                </a:solidFill>
                <a:latin typeface="Calibri" panose="020F0502020204030204" pitchFamily="34" charset="0"/>
                <a:cs typeface="Calibri" panose="020F0502020204030204" pitchFamily="34" charset="0"/>
              </a:rPr>
              <a:t>baseado</a:t>
            </a:r>
            <a:r>
              <a:rPr lang="en-US" sz="1600" b="1" kern="0" dirty="0">
                <a:solidFill>
                  <a:prstClr val="black"/>
                </a:solidFill>
                <a:latin typeface="Calibri" panose="020F0502020204030204" pitchFamily="34" charset="0"/>
                <a:cs typeface="Calibri" panose="020F0502020204030204" pitchFamily="34" charset="0"/>
              </a:rPr>
              <a:t> </a:t>
            </a:r>
            <a:r>
              <a:rPr lang="en-US" sz="1600" b="1" kern="0" dirty="0" err="1">
                <a:solidFill>
                  <a:prstClr val="black"/>
                </a:solidFill>
                <a:latin typeface="Calibri" panose="020F0502020204030204" pitchFamily="34" charset="0"/>
                <a:cs typeface="Calibri" panose="020F0502020204030204" pitchFamily="34" charset="0"/>
              </a:rPr>
              <a:t>em</a:t>
            </a:r>
            <a:r>
              <a:rPr lang="en-US" sz="1600" b="1" kern="0" dirty="0">
                <a:solidFill>
                  <a:prstClr val="black"/>
                </a:solidFill>
                <a:latin typeface="Calibri" panose="020F0502020204030204" pitchFamily="34" charset="0"/>
                <a:cs typeface="Calibri" panose="020F0502020204030204" pitchFamily="34" charset="0"/>
              </a:rPr>
              <a:t> TAF para DTG/3TC </a:t>
            </a:r>
            <a:r>
              <a:rPr lang="en-US" sz="1600" b="1" kern="0" dirty="0" err="1">
                <a:solidFill>
                  <a:prstClr val="black"/>
                </a:solidFill>
                <a:latin typeface="Calibri" panose="020F0502020204030204" pitchFamily="34" charset="0"/>
                <a:cs typeface="Calibri" panose="020F0502020204030204" pitchFamily="34" charset="0"/>
              </a:rPr>
              <a:t>traduziu</a:t>
            </a:r>
            <a:r>
              <a:rPr lang="en-US" sz="1600" b="1" kern="0" dirty="0">
                <a:solidFill>
                  <a:prstClr val="black"/>
                </a:solidFill>
                <a:latin typeface="Calibri" panose="020F0502020204030204" pitchFamily="34" charset="0"/>
                <a:cs typeface="Calibri" panose="020F0502020204030204" pitchFamily="34" charset="0"/>
              </a:rPr>
              <a:t>-se </a:t>
            </a:r>
            <a:r>
              <a:rPr lang="en-US" sz="1600" b="1" kern="0" dirty="0" err="1">
                <a:solidFill>
                  <a:prstClr val="black"/>
                </a:solidFill>
                <a:latin typeface="Calibri" panose="020F0502020204030204" pitchFamily="34" charset="0"/>
                <a:cs typeface="Calibri" panose="020F0502020204030204" pitchFamily="34" charset="0"/>
              </a:rPr>
              <a:t>em</a:t>
            </a:r>
            <a:r>
              <a:rPr lang="en-US" sz="1600" b="1" kern="0" dirty="0">
                <a:solidFill>
                  <a:prstClr val="black"/>
                </a:solidFill>
                <a:latin typeface="Calibri" panose="020F0502020204030204" pitchFamily="34" charset="0"/>
                <a:cs typeface="Calibri" panose="020F0502020204030204" pitchFamily="34" charset="0"/>
              </a:rPr>
              <a:t> </a:t>
            </a:r>
            <a:r>
              <a:rPr lang="en-US" sz="1600" b="1" kern="0" dirty="0" err="1">
                <a:solidFill>
                  <a:prstClr val="black"/>
                </a:solidFill>
                <a:latin typeface="Calibri" panose="020F0502020204030204" pitchFamily="34" charset="0"/>
                <a:cs typeface="Calibri" panose="020F0502020204030204" pitchFamily="34" charset="0"/>
              </a:rPr>
              <a:t>alterações</a:t>
            </a:r>
            <a:r>
              <a:rPr lang="en-US" sz="1600" b="1" kern="0" dirty="0">
                <a:solidFill>
                  <a:prstClr val="black"/>
                </a:solidFill>
                <a:latin typeface="Calibri" panose="020F0502020204030204" pitchFamily="34" charset="0"/>
                <a:cs typeface="Calibri" panose="020F0502020204030204" pitchFamily="34" charset="0"/>
              </a:rPr>
              <a:t> de peso </a:t>
            </a:r>
            <a:r>
              <a:rPr lang="en-US" sz="1600" b="1" kern="0" dirty="0" err="1">
                <a:solidFill>
                  <a:prstClr val="black"/>
                </a:solidFill>
                <a:latin typeface="Calibri" panose="020F0502020204030204" pitchFamily="34" charset="0"/>
                <a:cs typeface="Calibri" panose="020F0502020204030204" pitchFamily="34" charset="0"/>
              </a:rPr>
              <a:t>semelhantes</a:t>
            </a:r>
            <a:r>
              <a:rPr lang="en-US" sz="1600" b="1" kern="0" dirty="0">
                <a:solidFill>
                  <a:prstClr val="black"/>
                </a:solidFill>
                <a:latin typeface="Calibri" panose="020F0502020204030204" pitchFamily="34" charset="0"/>
                <a:cs typeface="Calibri" panose="020F0502020204030204" pitchFamily="34" charset="0"/>
              </a:rPr>
              <a:t>, </a:t>
            </a:r>
            <a:r>
              <a:rPr lang="en-US" sz="1600" b="1" kern="0" dirty="0" err="1">
                <a:solidFill>
                  <a:prstClr val="black"/>
                </a:solidFill>
                <a:latin typeface="Calibri" panose="020F0502020204030204" pitchFamily="34" charset="0"/>
                <a:cs typeface="Calibri" panose="020F0502020204030204" pitchFamily="34" charset="0"/>
              </a:rPr>
              <a:t>após</a:t>
            </a:r>
            <a:r>
              <a:rPr lang="en-US" sz="1600" b="1" kern="0" dirty="0">
                <a:solidFill>
                  <a:prstClr val="black"/>
                </a:solidFill>
                <a:latin typeface="Calibri" panose="020F0502020204030204" pitchFamily="34" charset="0"/>
                <a:cs typeface="Calibri" panose="020F0502020204030204" pitchFamily="34" charset="0"/>
              </a:rPr>
              <a:t> 3 </a:t>
            </a:r>
            <a:r>
              <a:rPr lang="en-US" sz="1600" b="1" kern="0" dirty="0" err="1">
                <a:solidFill>
                  <a:prstClr val="black"/>
                </a:solidFill>
                <a:latin typeface="Calibri" panose="020F0502020204030204" pitchFamily="34" charset="0"/>
                <a:cs typeface="Calibri" panose="020F0502020204030204" pitchFamily="34" charset="0"/>
              </a:rPr>
              <a:t>anos</a:t>
            </a:r>
            <a:r>
              <a:rPr lang="en-US" sz="1600" b="1" kern="0" dirty="0">
                <a:solidFill>
                  <a:prstClr val="black"/>
                </a:solidFill>
                <a:latin typeface="Calibri" panose="020F0502020204030204" pitchFamily="34" charset="0"/>
                <a:cs typeface="Calibri" panose="020F0502020204030204" pitchFamily="34" charset="0"/>
              </a:rPr>
              <a:t>, com </a:t>
            </a:r>
            <a:r>
              <a:rPr lang="en-US" sz="1600" b="1" kern="0" dirty="0" err="1">
                <a:solidFill>
                  <a:prstClr val="black"/>
                </a:solidFill>
                <a:latin typeface="Calibri" panose="020F0502020204030204" pitchFamily="34" charset="0"/>
                <a:cs typeface="Calibri" panose="020F0502020204030204" pitchFamily="34" charset="0"/>
              </a:rPr>
              <a:t>uma</a:t>
            </a:r>
            <a:r>
              <a:rPr lang="en-US" sz="1600" b="1" kern="0" dirty="0">
                <a:solidFill>
                  <a:prstClr val="black"/>
                </a:solidFill>
                <a:latin typeface="Calibri" panose="020F0502020204030204" pitchFamily="34" charset="0"/>
                <a:cs typeface="Calibri" panose="020F0502020204030204" pitchFamily="34" charset="0"/>
              </a:rPr>
              <a:t> </a:t>
            </a:r>
            <a:r>
              <a:rPr lang="en-US" sz="1600" b="1" kern="0" dirty="0" err="1">
                <a:solidFill>
                  <a:prstClr val="black"/>
                </a:solidFill>
                <a:latin typeface="Calibri" panose="020F0502020204030204" pitchFamily="34" charset="0"/>
                <a:cs typeface="Calibri" panose="020F0502020204030204" pitchFamily="34" charset="0"/>
              </a:rPr>
              <a:t>maior</a:t>
            </a:r>
            <a:r>
              <a:rPr lang="en-US" sz="1600" b="1" kern="0" dirty="0">
                <a:solidFill>
                  <a:prstClr val="black"/>
                </a:solidFill>
                <a:latin typeface="Calibri" panose="020F0502020204030204" pitchFamily="34" charset="0"/>
                <a:cs typeface="Calibri" panose="020F0502020204030204" pitchFamily="34" charset="0"/>
              </a:rPr>
              <a:t> </a:t>
            </a:r>
            <a:r>
              <a:rPr lang="en-US" sz="1600" b="1" kern="0" dirty="0" err="1">
                <a:solidFill>
                  <a:prstClr val="black"/>
                </a:solidFill>
                <a:latin typeface="Calibri" panose="020F0502020204030204" pitchFamily="34" charset="0"/>
                <a:cs typeface="Calibri" panose="020F0502020204030204" pitchFamily="34" charset="0"/>
              </a:rPr>
              <a:t>percentagem</a:t>
            </a:r>
            <a:r>
              <a:rPr lang="en-US" sz="1600" b="1" kern="0" dirty="0">
                <a:solidFill>
                  <a:prstClr val="black"/>
                </a:solidFill>
                <a:latin typeface="Calibri" panose="020F0502020204030204" pitchFamily="34" charset="0"/>
                <a:cs typeface="Calibri" panose="020F0502020204030204" pitchFamily="34" charset="0"/>
              </a:rPr>
              <a:t> de AAs </a:t>
            </a:r>
            <a:r>
              <a:rPr lang="en-US" sz="1600" b="1" kern="0" dirty="0" err="1">
                <a:solidFill>
                  <a:prstClr val="black"/>
                </a:solidFill>
                <a:latin typeface="Calibri" panose="020F0502020204030204" pitchFamily="34" charset="0"/>
                <a:cs typeface="Calibri" panose="020F0502020204030204" pitchFamily="34" charset="0"/>
              </a:rPr>
              <a:t>relacionados</a:t>
            </a:r>
            <a:r>
              <a:rPr lang="en-US" sz="1600" b="1" kern="0" dirty="0">
                <a:solidFill>
                  <a:prstClr val="black"/>
                </a:solidFill>
                <a:latin typeface="Calibri" panose="020F0502020204030204" pitchFamily="34" charset="0"/>
                <a:cs typeface="Calibri" panose="020F0502020204030204" pitchFamily="34" charset="0"/>
              </a:rPr>
              <a:t> com a </a:t>
            </a:r>
            <a:r>
              <a:rPr lang="en-US" sz="1600" b="1" kern="0" dirty="0" err="1">
                <a:solidFill>
                  <a:prstClr val="black"/>
                </a:solidFill>
                <a:latin typeface="Calibri" panose="020F0502020204030204" pitchFamily="34" charset="0"/>
                <a:cs typeface="Calibri" panose="020F0502020204030204" pitchFamily="34" charset="0"/>
              </a:rPr>
              <a:t>terapêutica</a:t>
            </a:r>
            <a:r>
              <a:rPr lang="en-US" sz="1600" b="1" kern="0" dirty="0">
                <a:solidFill>
                  <a:prstClr val="black"/>
                </a:solidFill>
                <a:latin typeface="Calibri" panose="020F0502020204030204" pitchFamily="34" charset="0"/>
                <a:cs typeface="Calibri" panose="020F0502020204030204" pitchFamily="34" charset="0"/>
              </a:rPr>
              <a:t> e AAs que </a:t>
            </a:r>
            <a:r>
              <a:rPr lang="en-US" sz="1600" b="1" kern="0" dirty="0" err="1">
                <a:solidFill>
                  <a:prstClr val="black"/>
                </a:solidFill>
                <a:latin typeface="Calibri" panose="020F0502020204030204" pitchFamily="34" charset="0"/>
                <a:cs typeface="Calibri" panose="020F0502020204030204" pitchFamily="34" charset="0"/>
              </a:rPr>
              <a:t>levaram</a:t>
            </a:r>
            <a:r>
              <a:rPr lang="en-US" sz="1600" b="1" kern="0" dirty="0">
                <a:solidFill>
                  <a:prstClr val="black"/>
                </a:solidFill>
                <a:latin typeface="Calibri" panose="020F0502020204030204" pitchFamily="34" charset="0"/>
                <a:cs typeface="Calibri" panose="020F0502020204030204" pitchFamily="34" charset="0"/>
              </a:rPr>
              <a:t> à </a:t>
            </a:r>
            <a:r>
              <a:rPr lang="en-US" sz="1600" b="1" kern="0" dirty="0" err="1">
                <a:solidFill>
                  <a:prstClr val="black"/>
                </a:solidFill>
                <a:latin typeface="Calibri" panose="020F0502020204030204" pitchFamily="34" charset="0"/>
                <a:cs typeface="Calibri" panose="020F0502020204030204" pitchFamily="34" charset="0"/>
              </a:rPr>
              <a:t>descontinuação</a:t>
            </a:r>
            <a:endParaRPr lang="en-US" sz="1799" b="1" strike="sngStrike" kern="0" dirty="0">
              <a:solidFill>
                <a:prstClr val="black"/>
              </a:solidFill>
              <a:latin typeface="Calibri" panose="020F0502020204030204" pitchFamily="34" charset="0"/>
              <a:cs typeface="Calibri" panose="020F0502020204030204" pitchFamily="34" charset="0"/>
            </a:endParaRPr>
          </a:p>
        </p:txBody>
      </p:sp>
      <p:pic>
        <p:nvPicPr>
          <p:cNvPr id="161" name="Graphic 160">
            <a:extLst>
              <a:ext uri="{FF2B5EF4-FFF2-40B4-BE49-F238E27FC236}">
                <a16:creationId xmlns:a16="http://schemas.microsoft.com/office/drawing/2014/main" id="{23319EA7-0802-4D48-AFF1-C493FBCCCAC5}"/>
              </a:ext>
            </a:extLst>
          </p:cNvPr>
          <p:cNvPicPr>
            <a:picLocks noChangeAspect="1"/>
          </p:cNvPicPr>
          <p:nvPr/>
        </p:nvPicPr>
        <p:blipFill rotWithShape="1">
          <a:blip r:embed="rId4" cstate="print">
            <a:alphaModFix amt="15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l="12229" t="17489" r="26029" b="30397"/>
          <a:stretch/>
        </p:blipFill>
        <p:spPr>
          <a:xfrm>
            <a:off x="10705747" y="5370201"/>
            <a:ext cx="956930" cy="876949"/>
          </a:xfrm>
          <a:prstGeom prst="rect">
            <a:avLst/>
          </a:prstGeom>
        </p:spPr>
      </p:pic>
      <p:sp>
        <p:nvSpPr>
          <p:cNvPr id="37" name="AutoShape 5">
            <a:extLst>
              <a:ext uri="{FF2B5EF4-FFF2-40B4-BE49-F238E27FC236}">
                <a16:creationId xmlns:a16="http://schemas.microsoft.com/office/drawing/2014/main" id="{4BBCE24C-38A9-44DC-97DD-73FD7FF0CE29}"/>
              </a:ext>
            </a:extLst>
          </p:cNvPr>
          <p:cNvSpPr>
            <a:spLocks noChangeArrowheads="1"/>
          </p:cNvSpPr>
          <p:nvPr/>
        </p:nvSpPr>
        <p:spPr bwMode="auto">
          <a:xfrm>
            <a:off x="623796" y="1502015"/>
            <a:ext cx="5278483" cy="736286"/>
          </a:xfrm>
          <a:prstGeom prst="roundRect">
            <a:avLst>
              <a:gd name="adj" fmla="val 11228"/>
            </a:avLst>
          </a:prstGeom>
          <a:solidFill>
            <a:schemeClr val="bg1">
              <a:lumMod val="95000"/>
            </a:schemeClr>
          </a:solidFill>
          <a:ln w="3175">
            <a:noFill/>
            <a:round/>
            <a:headEnd/>
            <a:tailEnd/>
          </a:ln>
          <a:effectLst/>
        </p:spPr>
        <p:txBody>
          <a:bodyPr lIns="95975" tIns="0" rIns="71981" bIns="0" anchor="t"/>
          <a:lstStyle/>
          <a:p>
            <a:pPr marL="285664" indent="-285664" defTabSz="1350649">
              <a:spcAft>
                <a:spcPts val="300"/>
              </a:spcAft>
              <a:buFont typeface="Arial" panose="020B0604020202020204" pitchFamily="34" charset="0"/>
              <a:buChar char="•"/>
              <a:defRPr/>
            </a:pPr>
            <a:endParaRPr lang="en-US" sz="1100" kern="0">
              <a:solidFill>
                <a:prstClr val="black"/>
              </a:solidFill>
              <a:latin typeface="Arial" pitchFamily="34" charset="0"/>
              <a:cs typeface="Arial" pitchFamily="34" charset="0"/>
            </a:endParaRPr>
          </a:p>
        </p:txBody>
      </p:sp>
      <p:sp>
        <p:nvSpPr>
          <p:cNvPr id="14" name="Title 13">
            <a:extLst>
              <a:ext uri="{FF2B5EF4-FFF2-40B4-BE49-F238E27FC236}">
                <a16:creationId xmlns:a16="http://schemas.microsoft.com/office/drawing/2014/main" id="{34738FA4-7C57-431B-86AF-0022C35E2B5E}"/>
              </a:ext>
            </a:extLst>
          </p:cNvPr>
          <p:cNvSpPr>
            <a:spLocks noGrp="1"/>
          </p:cNvSpPr>
          <p:nvPr>
            <p:ph type="title" idx="4294967295"/>
          </p:nvPr>
        </p:nvSpPr>
        <p:spPr>
          <a:xfrm>
            <a:off x="0" y="466725"/>
            <a:ext cx="10969625" cy="676275"/>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a:solidFill>
                  <a:prstClr val="black"/>
                </a:solidFill>
              </a14:hiddenLine>
            </a:ext>
          </a:extLst>
        </p:spPr>
        <p:txBody>
          <a:bodyPr>
            <a:noAutofit/>
          </a:bodyPr>
          <a:lstStyle/>
          <a:p>
            <a:pPr algn="ctr"/>
            <a:r>
              <a:rPr lang="en-US" sz="3400" b="1" dirty="0">
                <a:solidFill>
                  <a:srgbClr val="C00000"/>
                </a:solidFill>
                <a:latin typeface="+mn-lt"/>
              </a:rPr>
              <a:t>DTG/3TC VS. REGIMES BASEADOS EM TAF EM PVVIH:</a:t>
            </a:r>
            <a:br>
              <a:rPr lang="en-US" sz="3400" b="1" dirty="0">
                <a:solidFill>
                  <a:srgbClr val="C00000"/>
                </a:solidFill>
                <a:latin typeface="+mn-lt"/>
              </a:rPr>
            </a:br>
            <a:r>
              <a:rPr lang="en-US" sz="3400" b="1" i="1" dirty="0">
                <a:solidFill>
                  <a:srgbClr val="C00000"/>
                </a:solidFill>
                <a:latin typeface="+mn-lt"/>
              </a:rPr>
              <a:t>OUTCOMES</a:t>
            </a:r>
            <a:r>
              <a:rPr lang="en-US" sz="3400" b="1" dirty="0">
                <a:solidFill>
                  <a:srgbClr val="C00000"/>
                </a:solidFill>
                <a:latin typeface="+mn-lt"/>
              </a:rPr>
              <a:t> METABÓLICOS ÀS 144 SEMANAS</a:t>
            </a:r>
          </a:p>
        </p:txBody>
      </p:sp>
      <p:sp>
        <p:nvSpPr>
          <p:cNvPr id="17" name="Text Placeholder 16">
            <a:extLst>
              <a:ext uri="{FF2B5EF4-FFF2-40B4-BE49-F238E27FC236}">
                <a16:creationId xmlns:a16="http://schemas.microsoft.com/office/drawing/2014/main" id="{A74CD35D-7EFA-4BBD-8315-6995A004F171}"/>
              </a:ext>
            </a:extLst>
          </p:cNvPr>
          <p:cNvSpPr>
            <a:spLocks noGrp="1"/>
          </p:cNvSpPr>
          <p:nvPr>
            <p:ph type="body" sz="quarter" idx="4294967295"/>
          </p:nvPr>
        </p:nvSpPr>
        <p:spPr>
          <a:xfrm>
            <a:off x="220316" y="6653389"/>
            <a:ext cx="10807700" cy="130175"/>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a:solidFill>
                  <a:prstClr val="black"/>
                </a:solidFill>
              </a14:hiddenLine>
            </a:ext>
          </a:extLst>
        </p:spPr>
        <p:txBody>
          <a:bodyPr>
            <a:noAutofit/>
          </a:bodyPr>
          <a:lstStyle/>
          <a:p>
            <a:pPr marL="0" indent="0">
              <a:buNone/>
            </a:pPr>
            <a:r>
              <a:rPr lang="en-US" sz="800" dirty="0">
                <a:solidFill>
                  <a:schemeClr val="tx1">
                    <a:lumMod val="65000"/>
                    <a:lumOff val="35000"/>
                  </a:schemeClr>
                </a:solidFill>
                <a:latin typeface="Calibri" panose="020F0502020204030204" pitchFamily="34" charset="0"/>
                <a:cs typeface="Calibri" panose="020F0502020204030204" pitchFamily="34" charset="0"/>
              </a:rPr>
              <a:t>van </a:t>
            </a:r>
            <a:r>
              <a:rPr lang="en-US" sz="800" dirty="0" err="1">
                <a:solidFill>
                  <a:schemeClr val="tx1">
                    <a:lumMod val="65000"/>
                    <a:lumOff val="35000"/>
                  </a:schemeClr>
                </a:solidFill>
                <a:latin typeface="Calibri" panose="020F0502020204030204" pitchFamily="34" charset="0"/>
                <a:cs typeface="Calibri" panose="020F0502020204030204" pitchFamily="34" charset="0"/>
              </a:rPr>
              <a:t>Wyk</a:t>
            </a:r>
            <a:r>
              <a:rPr lang="en-US" sz="800" dirty="0">
                <a:solidFill>
                  <a:schemeClr val="tx1">
                    <a:lumMod val="65000"/>
                    <a:lumOff val="35000"/>
                  </a:schemeClr>
                </a:solidFill>
                <a:latin typeface="Calibri" panose="020F0502020204030204" pitchFamily="34" charset="0"/>
                <a:cs typeface="Calibri" panose="020F0502020204030204" pitchFamily="34" charset="0"/>
              </a:rPr>
              <a:t> J, et al. </a:t>
            </a:r>
            <a:r>
              <a:rPr lang="en-US" sz="800" dirty="0" err="1">
                <a:solidFill>
                  <a:schemeClr val="tx1">
                    <a:lumMod val="65000"/>
                    <a:lumOff val="35000"/>
                  </a:schemeClr>
                </a:solidFill>
                <a:latin typeface="Calibri" panose="020F0502020204030204" pitchFamily="34" charset="0"/>
                <a:cs typeface="Calibri" panose="020F0502020204030204" pitchFamily="34" charset="0"/>
              </a:rPr>
              <a:t>vIAS</a:t>
            </a:r>
            <a:r>
              <a:rPr lang="en-US" sz="800" dirty="0">
                <a:solidFill>
                  <a:schemeClr val="tx1">
                    <a:lumMod val="65000"/>
                    <a:lumOff val="35000"/>
                  </a:schemeClr>
                </a:solidFill>
                <a:latin typeface="Calibri" panose="020F0502020204030204" pitchFamily="34" charset="0"/>
                <a:cs typeface="Calibri" panose="020F0502020204030204" pitchFamily="34" charset="0"/>
              </a:rPr>
              <a:t> 2021, PEB164</a:t>
            </a:r>
          </a:p>
        </p:txBody>
      </p:sp>
      <p:grpSp>
        <p:nvGrpSpPr>
          <p:cNvPr id="4" name="Group 3">
            <a:extLst>
              <a:ext uri="{FF2B5EF4-FFF2-40B4-BE49-F238E27FC236}">
                <a16:creationId xmlns:a16="http://schemas.microsoft.com/office/drawing/2014/main" id="{429163C1-6A37-4050-A5D5-B755677FF04A}"/>
              </a:ext>
            </a:extLst>
          </p:cNvPr>
          <p:cNvGrpSpPr/>
          <p:nvPr/>
        </p:nvGrpSpPr>
        <p:grpSpPr>
          <a:xfrm>
            <a:off x="6161732" y="1430419"/>
            <a:ext cx="5340546" cy="898667"/>
            <a:chOff x="6240463" y="1524005"/>
            <a:chExt cx="5341937" cy="708358"/>
          </a:xfrm>
        </p:grpSpPr>
        <p:sp>
          <p:nvSpPr>
            <p:cNvPr id="39" name="AutoShape 5">
              <a:extLst>
                <a:ext uri="{FF2B5EF4-FFF2-40B4-BE49-F238E27FC236}">
                  <a16:creationId xmlns:a16="http://schemas.microsoft.com/office/drawing/2014/main" id="{1CB8DBAD-3BE3-42F8-9EBA-8B252704B111}"/>
                </a:ext>
              </a:extLst>
            </p:cNvPr>
            <p:cNvSpPr>
              <a:spLocks noChangeArrowheads="1"/>
            </p:cNvSpPr>
            <p:nvPr/>
          </p:nvSpPr>
          <p:spPr bwMode="auto">
            <a:xfrm>
              <a:off x="6240463" y="1524005"/>
              <a:ext cx="5341937" cy="708358"/>
            </a:xfrm>
            <a:prstGeom prst="roundRect">
              <a:avLst>
                <a:gd name="adj" fmla="val 11228"/>
              </a:avLst>
            </a:prstGeom>
            <a:solidFill>
              <a:schemeClr val="bg1">
                <a:lumMod val="95000"/>
              </a:schemeClr>
            </a:solidFill>
            <a:ln w="3175">
              <a:noFill/>
              <a:round/>
              <a:headEnd/>
              <a:tailEnd/>
            </a:ln>
            <a:effectLst/>
          </p:spPr>
          <p:txBody>
            <a:bodyPr lIns="95975" tIns="0" rIns="71981" bIns="0" anchor="t"/>
            <a:lstStyle/>
            <a:p>
              <a:pPr marL="285664" indent="-285664" defTabSz="1350649">
                <a:spcAft>
                  <a:spcPts val="300"/>
                </a:spcAft>
                <a:buFont typeface="Arial" panose="020B0604020202020204" pitchFamily="34" charset="0"/>
                <a:buChar char="•"/>
                <a:defRPr/>
              </a:pPr>
              <a:endParaRPr lang="en-US" sz="1100" kern="0">
                <a:solidFill>
                  <a:prstClr val="black"/>
                </a:solidFill>
                <a:latin typeface="Arial" pitchFamily="34" charset="0"/>
                <a:cs typeface="Arial" pitchFamily="34" charset="0"/>
              </a:endParaRPr>
            </a:p>
          </p:txBody>
        </p:sp>
        <p:sp>
          <p:nvSpPr>
            <p:cNvPr id="22" name="TextBox 21">
              <a:extLst>
                <a:ext uri="{FF2B5EF4-FFF2-40B4-BE49-F238E27FC236}">
                  <a16:creationId xmlns:a16="http://schemas.microsoft.com/office/drawing/2014/main" id="{8480802E-CAB7-4892-ABF6-0810D32F8700}"/>
                </a:ext>
              </a:extLst>
            </p:cNvPr>
            <p:cNvSpPr txBox="1"/>
            <p:nvPr/>
          </p:nvSpPr>
          <p:spPr>
            <a:xfrm>
              <a:off x="6332120" y="1554285"/>
              <a:ext cx="5250280" cy="612563"/>
            </a:xfrm>
            <a:prstGeom prst="rect">
              <a:avLst/>
            </a:prstGeom>
            <a:noFill/>
          </p:spPr>
          <p:txBody>
            <a:bodyPr wrap="square" lIns="0" tIns="0" rIns="0" bIns="0" rtlCol="0">
              <a:spAutoFit/>
            </a:bodyPr>
            <a:lstStyle/>
            <a:p>
              <a:pPr defTabSz="1350649">
                <a:spcAft>
                  <a:spcPts val="300"/>
                </a:spcAft>
                <a:defRPr/>
              </a:pPr>
              <a:r>
                <a:rPr lang="en-US" sz="1200" b="1" kern="0" dirty="0" err="1">
                  <a:solidFill>
                    <a:prstClr val="black"/>
                  </a:solidFill>
                  <a:latin typeface="Calibri" panose="020F0502020204030204" pitchFamily="34" charset="0"/>
                  <a:cs typeface="Calibri" panose="020F0502020204030204" pitchFamily="34" charset="0"/>
                </a:rPr>
                <a:t>Variáveis</a:t>
              </a:r>
              <a:endParaRPr lang="en-US" sz="1200" b="1" kern="0" dirty="0">
                <a:solidFill>
                  <a:prstClr val="black"/>
                </a:solidFill>
                <a:latin typeface="Calibri" panose="020F0502020204030204" pitchFamily="34" charset="0"/>
                <a:cs typeface="Calibri" panose="020F0502020204030204" pitchFamily="34" charset="0"/>
              </a:endParaRPr>
            </a:p>
            <a:p>
              <a:pPr marL="171399" indent="-171399" defTabSz="1350649">
                <a:spcAft>
                  <a:spcPts val="300"/>
                </a:spcAft>
                <a:buFont typeface="Arial" panose="020B0604020202020204" pitchFamily="34" charset="0"/>
                <a:buChar char="•"/>
                <a:defRPr/>
              </a:pPr>
              <a:r>
                <a:rPr lang="en-US" sz="1200" kern="0" dirty="0" err="1">
                  <a:solidFill>
                    <a:prstClr val="black"/>
                  </a:solidFill>
                  <a:latin typeface="Calibri" panose="020F0502020204030204" pitchFamily="34" charset="0"/>
                  <a:cs typeface="Calibri" panose="020F0502020204030204" pitchFamily="34" charset="0"/>
                </a:rPr>
                <a:t>Segurança</a:t>
              </a:r>
              <a:r>
                <a:rPr lang="en-US" sz="1200" kern="0" dirty="0">
                  <a:solidFill>
                    <a:prstClr val="black"/>
                  </a:solidFill>
                  <a:latin typeface="Calibri" panose="020F0502020204030204" pitchFamily="34" charset="0"/>
                  <a:cs typeface="Calibri" panose="020F0502020204030204" pitchFamily="34" charset="0"/>
                </a:rPr>
                <a:t> </a:t>
              </a:r>
              <a:r>
                <a:rPr lang="en-US" sz="1200" kern="0" dirty="0" err="1">
                  <a:solidFill>
                    <a:prstClr val="black"/>
                  </a:solidFill>
                  <a:latin typeface="Calibri" panose="020F0502020204030204" pitchFamily="34" charset="0"/>
                  <a:cs typeface="Calibri" panose="020F0502020204030204" pitchFamily="34" charset="0"/>
                </a:rPr>
                <a:t>clínica</a:t>
              </a:r>
              <a:r>
                <a:rPr lang="en-US" sz="1200" kern="0" dirty="0">
                  <a:solidFill>
                    <a:prstClr val="black"/>
                  </a:solidFill>
                  <a:latin typeface="Calibri" panose="020F0502020204030204" pitchFamily="34" charset="0"/>
                  <a:cs typeface="Calibri" panose="020F0502020204030204" pitchFamily="34" charset="0"/>
                </a:rPr>
                <a:t>. </a:t>
              </a:r>
              <a:r>
                <a:rPr lang="en-US" sz="1200" kern="0" dirty="0" err="1">
                  <a:solidFill>
                    <a:prstClr val="black"/>
                  </a:solidFill>
                  <a:latin typeface="Calibri" panose="020F0502020204030204" pitchFamily="34" charset="0"/>
                  <a:cs typeface="Calibri" panose="020F0502020204030204" pitchFamily="34" charset="0"/>
                </a:rPr>
                <a:t>Alterações</a:t>
              </a:r>
              <a:r>
                <a:rPr lang="en-US" sz="1200" kern="0" dirty="0">
                  <a:solidFill>
                    <a:prstClr val="black"/>
                  </a:solidFill>
                  <a:latin typeface="Calibri" panose="020F0502020204030204" pitchFamily="34" charset="0"/>
                  <a:cs typeface="Calibri" panose="020F0502020204030204" pitchFamily="34" charset="0"/>
                </a:rPr>
                <a:t> a </a:t>
              </a:r>
              <a:r>
                <a:rPr lang="en-US" sz="1200" kern="0" dirty="0" err="1">
                  <a:solidFill>
                    <a:prstClr val="black"/>
                  </a:solidFill>
                  <a:latin typeface="Calibri" panose="020F0502020204030204" pitchFamily="34" charset="0"/>
                  <a:cs typeface="Calibri" panose="020F0502020204030204" pitchFamily="34" charset="0"/>
                </a:rPr>
                <a:t>partir</a:t>
              </a:r>
              <a:r>
                <a:rPr lang="en-US" sz="1200" kern="0" dirty="0">
                  <a:solidFill>
                    <a:prstClr val="black"/>
                  </a:solidFill>
                  <a:latin typeface="Calibri" panose="020F0502020204030204" pitchFamily="34" charset="0"/>
                  <a:cs typeface="Calibri" panose="020F0502020204030204" pitchFamily="34" charset="0"/>
                </a:rPr>
                <a:t> da baseline, do peso, </a:t>
              </a:r>
              <a:r>
                <a:rPr lang="en-US" sz="1200" kern="0" dirty="0" err="1">
                  <a:solidFill>
                    <a:prstClr val="black"/>
                  </a:solidFill>
                  <a:latin typeface="Calibri" panose="020F0502020204030204" pitchFamily="34" charset="0"/>
                  <a:cs typeface="Calibri" panose="020F0502020204030204" pitchFamily="34" charset="0"/>
                </a:rPr>
                <a:t>lípidos</a:t>
              </a:r>
              <a:r>
                <a:rPr lang="en-US" sz="1200" kern="0" dirty="0">
                  <a:solidFill>
                    <a:prstClr val="black"/>
                  </a:solidFill>
                  <a:latin typeface="Calibri" panose="020F0502020204030204" pitchFamily="34" charset="0"/>
                  <a:cs typeface="Calibri" panose="020F0502020204030204" pitchFamily="34" charset="0"/>
                </a:rPr>
                <a:t> </a:t>
              </a:r>
              <a:r>
                <a:rPr lang="en-US" sz="1200" kern="0" dirty="0" err="1">
                  <a:solidFill>
                    <a:prstClr val="black"/>
                  </a:solidFill>
                  <a:latin typeface="Calibri" panose="020F0502020204030204" pitchFamily="34" charset="0"/>
                  <a:cs typeface="Calibri" panose="020F0502020204030204" pitchFamily="34" charset="0"/>
                </a:rPr>
                <a:t>em</a:t>
              </a:r>
              <a:r>
                <a:rPr lang="en-US" sz="1200" kern="0" dirty="0">
                  <a:solidFill>
                    <a:prstClr val="black"/>
                  </a:solidFill>
                  <a:latin typeface="Calibri" panose="020F0502020204030204" pitchFamily="34" charset="0"/>
                  <a:cs typeface="Calibri" panose="020F0502020204030204" pitchFamily="34" charset="0"/>
                </a:rPr>
                <a:t> </a:t>
              </a:r>
              <a:r>
                <a:rPr lang="en-US" sz="1200" kern="0" dirty="0" err="1">
                  <a:solidFill>
                    <a:prstClr val="black"/>
                  </a:solidFill>
                  <a:latin typeface="Calibri" panose="020F0502020204030204" pitchFamily="34" charset="0"/>
                  <a:cs typeface="Calibri" panose="020F0502020204030204" pitchFamily="34" charset="0"/>
                </a:rPr>
                <a:t>jejum</a:t>
              </a:r>
              <a:r>
                <a:rPr lang="en-US" sz="1200" kern="0" dirty="0">
                  <a:solidFill>
                    <a:prstClr val="black"/>
                  </a:solidFill>
                  <a:latin typeface="Calibri" panose="020F0502020204030204" pitchFamily="34" charset="0"/>
                  <a:cs typeface="Calibri" panose="020F0502020204030204" pitchFamily="34" charset="0"/>
                </a:rPr>
                <a:t>, glucose. </a:t>
              </a:r>
              <a:r>
                <a:rPr lang="en-US" sz="1200" kern="0" dirty="0" err="1">
                  <a:solidFill>
                    <a:prstClr val="black"/>
                  </a:solidFill>
                  <a:latin typeface="Calibri" panose="020F0502020204030204" pitchFamily="34" charset="0"/>
                  <a:cs typeface="Calibri" panose="020F0502020204030204" pitchFamily="34" charset="0"/>
                </a:rPr>
                <a:t>Prevalência</a:t>
              </a:r>
              <a:r>
                <a:rPr lang="en-US" sz="1200" kern="0" dirty="0">
                  <a:solidFill>
                    <a:prstClr val="black"/>
                  </a:solidFill>
                  <a:latin typeface="Calibri" panose="020F0502020204030204" pitchFamily="34" charset="0"/>
                  <a:cs typeface="Calibri" panose="020F0502020204030204" pitchFamily="34" charset="0"/>
                </a:rPr>
                <a:t> de </a:t>
              </a:r>
              <a:r>
                <a:rPr lang="en-US" sz="1200" kern="0" dirty="0" err="1">
                  <a:solidFill>
                    <a:prstClr val="black"/>
                  </a:solidFill>
                  <a:latin typeface="Calibri" panose="020F0502020204030204" pitchFamily="34" charset="0"/>
                  <a:cs typeface="Calibri" panose="020F0502020204030204" pitchFamily="34" charset="0"/>
                </a:rPr>
                <a:t>resistência</a:t>
              </a:r>
              <a:r>
                <a:rPr lang="en-US" sz="1200" kern="0" dirty="0">
                  <a:solidFill>
                    <a:prstClr val="black"/>
                  </a:solidFill>
                  <a:latin typeface="Calibri" panose="020F0502020204030204" pitchFamily="34" charset="0"/>
                  <a:cs typeface="Calibri" panose="020F0502020204030204" pitchFamily="34" charset="0"/>
                </a:rPr>
                <a:t> à </a:t>
              </a:r>
              <a:r>
                <a:rPr lang="en-US" sz="1200" kern="0" dirty="0" err="1">
                  <a:solidFill>
                    <a:prstClr val="black"/>
                  </a:solidFill>
                  <a:latin typeface="Calibri" panose="020F0502020204030204" pitchFamily="34" charset="0"/>
                  <a:cs typeface="Calibri" panose="020F0502020204030204" pitchFamily="34" charset="0"/>
                </a:rPr>
                <a:t>insulina</a:t>
              </a:r>
              <a:r>
                <a:rPr lang="en-US" sz="1200" kern="0" dirty="0">
                  <a:solidFill>
                    <a:prstClr val="black"/>
                  </a:solidFill>
                  <a:latin typeface="Calibri" panose="020F0502020204030204" pitchFamily="34" charset="0"/>
                  <a:cs typeface="Calibri" panose="020F0502020204030204" pitchFamily="34" charset="0"/>
                </a:rPr>
                <a:t> (HOMA-IR ≥2) e </a:t>
              </a:r>
              <a:r>
                <a:rPr lang="en-US" sz="1200" kern="0" dirty="0" err="1">
                  <a:solidFill>
                    <a:prstClr val="black"/>
                  </a:solidFill>
                  <a:latin typeface="Calibri" panose="020F0502020204030204" pitchFamily="34" charset="0"/>
                  <a:cs typeface="Calibri" panose="020F0502020204030204" pitchFamily="34" charset="0"/>
                </a:rPr>
                <a:t>síndrome</a:t>
              </a:r>
              <a:r>
                <a:rPr lang="en-US" sz="1200" kern="0" dirty="0">
                  <a:solidFill>
                    <a:prstClr val="black"/>
                  </a:solidFill>
                  <a:latin typeface="Calibri" panose="020F0502020204030204" pitchFamily="34" charset="0"/>
                  <a:cs typeface="Calibri" panose="020F0502020204030204" pitchFamily="34" charset="0"/>
                </a:rPr>
                <a:t> </a:t>
              </a:r>
              <a:r>
                <a:rPr lang="en-US" sz="1200" kern="0" dirty="0" err="1">
                  <a:solidFill>
                    <a:prstClr val="black"/>
                  </a:solidFill>
                  <a:latin typeface="Calibri" panose="020F0502020204030204" pitchFamily="34" charset="0"/>
                  <a:cs typeface="Calibri" panose="020F0502020204030204" pitchFamily="34" charset="0"/>
                </a:rPr>
                <a:t>metabólica</a:t>
              </a:r>
              <a:endParaRPr lang="en-US" sz="1200" kern="0" dirty="0">
                <a:solidFill>
                  <a:prstClr val="black"/>
                </a:solidFill>
                <a:latin typeface="Calibri" panose="020F0502020204030204" pitchFamily="34" charset="0"/>
                <a:cs typeface="Calibri" panose="020F0502020204030204" pitchFamily="34" charset="0"/>
              </a:endParaRPr>
            </a:p>
          </p:txBody>
        </p:sp>
      </p:grpSp>
      <p:sp>
        <p:nvSpPr>
          <p:cNvPr id="42" name="Content Placeholder 14">
            <a:extLst>
              <a:ext uri="{FF2B5EF4-FFF2-40B4-BE49-F238E27FC236}">
                <a16:creationId xmlns:a16="http://schemas.microsoft.com/office/drawing/2014/main" id="{6C8A4E9A-8AC5-4D57-B16D-44D768B94998}"/>
              </a:ext>
            </a:extLst>
          </p:cNvPr>
          <p:cNvSpPr txBox="1">
            <a:spLocks/>
          </p:cNvSpPr>
          <p:nvPr/>
        </p:nvSpPr>
        <p:spPr>
          <a:xfrm>
            <a:off x="736070" y="2409829"/>
            <a:ext cx="5180590" cy="458060"/>
          </a:xfrm>
          <a:prstGeom prst="rect">
            <a:avLst/>
          </a:prstGeom>
        </p:spPr>
        <p:txBody>
          <a:bodyPr vert="horz" lIns="0" tIns="0" rIns="0" bIns="0" rtlCol="0">
            <a:noAutofit/>
          </a:bodyPr>
          <a:lstStyle>
            <a:lvl1pPr marL="0" indent="0" algn="ctr" defTabSz="914400" rtl="0" eaLnBrk="1" latinLnBrk="0" hangingPunct="1">
              <a:lnSpc>
                <a:spcPct val="90000"/>
              </a:lnSpc>
              <a:spcBef>
                <a:spcPts val="1200"/>
              </a:spcBef>
              <a:buClr>
                <a:schemeClr val="bg2">
                  <a:lumMod val="75000"/>
                </a:schemeClr>
              </a:buClr>
              <a:buSzPct val="90000"/>
              <a:buFont typeface="Wingdings" panose="05000000000000000000" pitchFamily="2" charset="2"/>
              <a:buNone/>
              <a:defRPr sz="1600" b="1"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bg2">
                  <a:lumMod val="75000"/>
                </a:schemeClr>
              </a:buClr>
              <a:buSzPct val="90000"/>
              <a:buFont typeface="Arial" panose="020B0604020202020204"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9pPr>
          </a:lstStyle>
          <a:p>
            <a:pPr defTabSz="914126">
              <a:buClr>
                <a:srgbClr val="E2E2E2">
                  <a:lumMod val="75000"/>
                </a:srgbClr>
              </a:buClr>
              <a:defRPr/>
            </a:pPr>
            <a:r>
              <a:rPr lang="en-US" dirty="0" err="1">
                <a:solidFill>
                  <a:prstClr val="black"/>
                </a:solidFill>
              </a:rPr>
              <a:t>Alterações</a:t>
            </a:r>
            <a:r>
              <a:rPr lang="en-US" dirty="0">
                <a:solidFill>
                  <a:prstClr val="black"/>
                </a:solidFill>
              </a:rPr>
              <a:t> de peso </a:t>
            </a:r>
            <a:r>
              <a:rPr lang="en-US" dirty="0" err="1">
                <a:solidFill>
                  <a:prstClr val="black"/>
                </a:solidFill>
              </a:rPr>
              <a:t>até</a:t>
            </a:r>
            <a:r>
              <a:rPr lang="en-US" dirty="0">
                <a:solidFill>
                  <a:prstClr val="black"/>
                </a:solidFill>
              </a:rPr>
              <a:t> à </a:t>
            </a:r>
            <a:r>
              <a:rPr lang="en-US" dirty="0" err="1">
                <a:solidFill>
                  <a:prstClr val="black"/>
                </a:solidFill>
              </a:rPr>
              <a:t>semana</a:t>
            </a:r>
            <a:r>
              <a:rPr lang="en-US" dirty="0">
                <a:solidFill>
                  <a:prstClr val="black"/>
                </a:solidFill>
              </a:rPr>
              <a:t> 144</a:t>
            </a:r>
            <a:r>
              <a:rPr lang="en-US" baseline="30000" dirty="0">
                <a:solidFill>
                  <a:prstClr val="black"/>
                </a:solidFill>
              </a:rPr>
              <a:t>†</a:t>
            </a:r>
          </a:p>
        </p:txBody>
      </p:sp>
      <p:sp>
        <p:nvSpPr>
          <p:cNvPr id="46" name="TextBox 45">
            <a:extLst>
              <a:ext uri="{FF2B5EF4-FFF2-40B4-BE49-F238E27FC236}">
                <a16:creationId xmlns:a16="http://schemas.microsoft.com/office/drawing/2014/main" id="{E24EE458-0A21-4792-AB4C-88FD6F8C2843}"/>
              </a:ext>
            </a:extLst>
          </p:cNvPr>
          <p:cNvSpPr txBox="1"/>
          <p:nvPr/>
        </p:nvSpPr>
        <p:spPr>
          <a:xfrm>
            <a:off x="1231592" y="1610534"/>
            <a:ext cx="2529543" cy="581698"/>
          </a:xfrm>
          <a:prstGeom prst="rect">
            <a:avLst/>
          </a:prstGeom>
          <a:noFill/>
        </p:spPr>
        <p:txBody>
          <a:bodyPr wrap="square" lIns="0" tIns="0" rIns="0" bIns="0" rtlCol="0">
            <a:spAutoFit/>
          </a:bodyPr>
          <a:lstStyle/>
          <a:p>
            <a:pPr defTabSz="914126">
              <a:lnSpc>
                <a:spcPct val="90000"/>
              </a:lnSpc>
              <a:defRPr/>
            </a:pPr>
            <a:r>
              <a:rPr lang="en-GB" sz="1400" dirty="0">
                <a:solidFill>
                  <a:prstClr val="black"/>
                </a:solidFill>
              </a:rPr>
              <a:t>N=741 PVVIH </a:t>
            </a:r>
            <a:r>
              <a:rPr lang="en-GB" sz="1400" dirty="0" err="1">
                <a:solidFill>
                  <a:prstClr val="black"/>
                </a:solidFill>
              </a:rPr>
              <a:t>virologicamente</a:t>
            </a:r>
            <a:r>
              <a:rPr lang="en-GB" sz="1400" dirty="0">
                <a:solidFill>
                  <a:prstClr val="black"/>
                </a:solidFill>
              </a:rPr>
              <a:t> </a:t>
            </a:r>
            <a:r>
              <a:rPr lang="en-GB" sz="1400" dirty="0" err="1">
                <a:solidFill>
                  <a:prstClr val="black"/>
                </a:solidFill>
              </a:rPr>
              <a:t>suprimidas</a:t>
            </a:r>
            <a:r>
              <a:rPr lang="en-GB" sz="1400" dirty="0">
                <a:solidFill>
                  <a:prstClr val="black"/>
                </a:solidFill>
              </a:rPr>
              <a:t> </a:t>
            </a:r>
            <a:r>
              <a:rPr lang="en-GB" sz="1400" dirty="0" err="1">
                <a:solidFill>
                  <a:prstClr val="black"/>
                </a:solidFill>
              </a:rPr>
              <a:t>num</a:t>
            </a:r>
            <a:r>
              <a:rPr lang="en-GB" sz="1400" dirty="0">
                <a:solidFill>
                  <a:prstClr val="black"/>
                </a:solidFill>
              </a:rPr>
              <a:t> regime </a:t>
            </a:r>
            <a:r>
              <a:rPr lang="en-GB" sz="1400" dirty="0" err="1">
                <a:solidFill>
                  <a:prstClr val="black"/>
                </a:solidFill>
              </a:rPr>
              <a:t>baseado</a:t>
            </a:r>
            <a:r>
              <a:rPr lang="en-GB" sz="1400" dirty="0">
                <a:solidFill>
                  <a:prstClr val="black"/>
                </a:solidFill>
              </a:rPr>
              <a:t> </a:t>
            </a:r>
            <a:r>
              <a:rPr lang="en-GB" sz="1400" dirty="0" err="1">
                <a:solidFill>
                  <a:prstClr val="black"/>
                </a:solidFill>
              </a:rPr>
              <a:t>em</a:t>
            </a:r>
            <a:r>
              <a:rPr lang="en-GB" sz="1400" dirty="0">
                <a:solidFill>
                  <a:prstClr val="black"/>
                </a:solidFill>
              </a:rPr>
              <a:t> TAF</a:t>
            </a:r>
            <a:r>
              <a:rPr lang="en-GB" sz="1300" dirty="0">
                <a:solidFill>
                  <a:prstClr val="black"/>
                </a:solidFill>
                <a:latin typeface="Arial"/>
              </a:rPr>
              <a:t>*</a:t>
            </a:r>
          </a:p>
        </p:txBody>
      </p:sp>
      <p:sp>
        <p:nvSpPr>
          <p:cNvPr id="49" name="Arrow: Pentagon 48">
            <a:extLst>
              <a:ext uri="{FF2B5EF4-FFF2-40B4-BE49-F238E27FC236}">
                <a16:creationId xmlns:a16="http://schemas.microsoft.com/office/drawing/2014/main" id="{3E606A29-0A45-4E17-841E-36B0216F7516}"/>
              </a:ext>
            </a:extLst>
          </p:cNvPr>
          <p:cNvSpPr/>
          <p:nvPr/>
        </p:nvSpPr>
        <p:spPr>
          <a:xfrm>
            <a:off x="3693273" y="1555490"/>
            <a:ext cx="2123447" cy="324263"/>
          </a:xfrm>
          <a:prstGeom prst="homePlate">
            <a:avLst/>
          </a:prstGeom>
          <a:solidFill>
            <a:srgbClr val="717171"/>
          </a:solidFill>
          <a:ln w="19050">
            <a:solidFill>
              <a:srgbClr val="71717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126">
              <a:lnSpc>
                <a:spcPct val="90000"/>
              </a:lnSpc>
              <a:defRPr/>
            </a:pPr>
            <a:r>
              <a:rPr lang="en-GB" sz="1200" dirty="0">
                <a:solidFill>
                  <a:prstClr val="white"/>
                </a:solidFill>
              </a:rPr>
              <a:t>n=369 DTG/3TC</a:t>
            </a:r>
          </a:p>
        </p:txBody>
      </p:sp>
      <p:sp>
        <p:nvSpPr>
          <p:cNvPr id="52" name="Arrow: Pentagon 51">
            <a:extLst>
              <a:ext uri="{FF2B5EF4-FFF2-40B4-BE49-F238E27FC236}">
                <a16:creationId xmlns:a16="http://schemas.microsoft.com/office/drawing/2014/main" id="{278AF208-9FAD-478D-8820-7099F3D36E8D}"/>
              </a:ext>
            </a:extLst>
          </p:cNvPr>
          <p:cNvSpPr/>
          <p:nvPr/>
        </p:nvSpPr>
        <p:spPr>
          <a:xfrm>
            <a:off x="3693273" y="1908079"/>
            <a:ext cx="2123447" cy="309858"/>
          </a:xfrm>
          <a:prstGeom prst="homePlate">
            <a:avLst/>
          </a:prstGeom>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126">
              <a:lnSpc>
                <a:spcPct val="90000"/>
              </a:lnSpc>
              <a:defRPr/>
            </a:pPr>
            <a:r>
              <a:rPr lang="en-GB" sz="1200" dirty="0">
                <a:solidFill>
                  <a:prstClr val="white"/>
                </a:solidFill>
              </a:rPr>
              <a:t>n=372 Regime </a:t>
            </a:r>
            <a:r>
              <a:rPr lang="en-GB" sz="1200" dirty="0" err="1">
                <a:solidFill>
                  <a:prstClr val="white"/>
                </a:solidFill>
              </a:rPr>
              <a:t>baseado</a:t>
            </a:r>
            <a:r>
              <a:rPr lang="en-GB" sz="1200" dirty="0">
                <a:solidFill>
                  <a:prstClr val="white"/>
                </a:solidFill>
              </a:rPr>
              <a:t> </a:t>
            </a:r>
            <a:r>
              <a:rPr lang="en-GB" sz="1200" dirty="0" err="1">
                <a:solidFill>
                  <a:prstClr val="white"/>
                </a:solidFill>
              </a:rPr>
              <a:t>em</a:t>
            </a:r>
            <a:r>
              <a:rPr lang="en-GB" sz="1200" dirty="0">
                <a:solidFill>
                  <a:prstClr val="white"/>
                </a:solidFill>
              </a:rPr>
              <a:t> TAF</a:t>
            </a:r>
          </a:p>
        </p:txBody>
      </p:sp>
      <p:sp>
        <p:nvSpPr>
          <p:cNvPr id="59" name="Content Placeholder 14">
            <a:extLst>
              <a:ext uri="{FF2B5EF4-FFF2-40B4-BE49-F238E27FC236}">
                <a16:creationId xmlns:a16="http://schemas.microsoft.com/office/drawing/2014/main" id="{CE6741F9-3919-49AB-BD56-3CEC0A1829B2}"/>
              </a:ext>
            </a:extLst>
          </p:cNvPr>
          <p:cNvSpPr txBox="1">
            <a:spLocks/>
          </p:cNvSpPr>
          <p:nvPr/>
        </p:nvSpPr>
        <p:spPr>
          <a:xfrm>
            <a:off x="6652027" y="2409830"/>
            <a:ext cx="4669778" cy="287513"/>
          </a:xfrm>
          <a:prstGeom prst="rect">
            <a:avLst/>
          </a:prstGeom>
        </p:spPr>
        <p:txBody>
          <a:bodyPr vert="horz" lIns="0" tIns="0" rIns="0" bIns="0" rtlCol="0">
            <a:noAutofit/>
          </a:bodyPr>
          <a:lstStyle>
            <a:lvl1pPr marL="0" indent="0" algn="ctr" defTabSz="914400" rtl="0" eaLnBrk="1" latinLnBrk="0" hangingPunct="1">
              <a:lnSpc>
                <a:spcPct val="90000"/>
              </a:lnSpc>
              <a:spcBef>
                <a:spcPts val="1200"/>
              </a:spcBef>
              <a:buClr>
                <a:schemeClr val="bg2">
                  <a:lumMod val="75000"/>
                </a:schemeClr>
              </a:buClr>
              <a:buSzPct val="90000"/>
              <a:buFont typeface="Wingdings" panose="05000000000000000000" pitchFamily="2" charset="2"/>
              <a:buNone/>
              <a:defRPr sz="1600" b="1"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bg2">
                  <a:lumMod val="75000"/>
                </a:schemeClr>
              </a:buClr>
              <a:buSzPct val="90000"/>
              <a:buFont typeface="Arial" panose="020B0604020202020204"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9pPr>
          </a:lstStyle>
          <a:p>
            <a:pPr defTabSz="914126">
              <a:buClr>
                <a:srgbClr val="E2E2E2">
                  <a:lumMod val="75000"/>
                </a:srgbClr>
              </a:buClr>
              <a:defRPr/>
            </a:pPr>
            <a:r>
              <a:rPr lang="en-US" sz="1400" dirty="0" err="1">
                <a:solidFill>
                  <a:prstClr val="black"/>
                </a:solidFill>
                <a:latin typeface="Calibri" panose="020F0502020204030204" pitchFamily="34" charset="0"/>
                <a:cs typeface="Calibri" panose="020F0502020204030204" pitchFamily="34" charset="0"/>
              </a:rPr>
              <a:t>Segurança</a:t>
            </a:r>
            <a:r>
              <a:rPr lang="en-US" sz="1400" dirty="0">
                <a:solidFill>
                  <a:prstClr val="black"/>
                </a:solidFill>
                <a:latin typeface="Calibri" panose="020F0502020204030204" pitchFamily="34" charset="0"/>
                <a:cs typeface="Calibri" panose="020F0502020204030204" pitchFamily="34" charset="0"/>
              </a:rPr>
              <a:t> e AAs </a:t>
            </a:r>
            <a:r>
              <a:rPr lang="en-US" sz="1400" dirty="0" err="1">
                <a:solidFill>
                  <a:prstClr val="black"/>
                </a:solidFill>
                <a:latin typeface="Calibri" panose="020F0502020204030204" pitchFamily="34" charset="0"/>
                <a:cs typeface="Calibri" panose="020F0502020204030204" pitchFamily="34" charset="0"/>
              </a:rPr>
              <a:t>metabólicos</a:t>
            </a:r>
            <a:r>
              <a:rPr lang="en-US" sz="1400" dirty="0">
                <a:solidFill>
                  <a:prstClr val="black"/>
                </a:solidFill>
                <a:latin typeface="Calibri" panose="020F0502020204030204" pitchFamily="34" charset="0"/>
                <a:cs typeface="Calibri" panose="020F0502020204030204" pitchFamily="34" charset="0"/>
              </a:rPr>
              <a:t> </a:t>
            </a:r>
            <a:r>
              <a:rPr lang="en-US" sz="1400" dirty="0" err="1">
                <a:solidFill>
                  <a:prstClr val="black"/>
                </a:solidFill>
                <a:latin typeface="Calibri" panose="020F0502020204030204" pitchFamily="34" charset="0"/>
                <a:cs typeface="Calibri" panose="020F0502020204030204" pitchFamily="34" charset="0"/>
              </a:rPr>
              <a:t>até</a:t>
            </a:r>
            <a:r>
              <a:rPr lang="en-US" sz="1400" dirty="0">
                <a:solidFill>
                  <a:prstClr val="black"/>
                </a:solidFill>
                <a:latin typeface="Calibri" panose="020F0502020204030204" pitchFamily="34" charset="0"/>
                <a:cs typeface="Calibri" panose="020F0502020204030204" pitchFamily="34" charset="0"/>
              </a:rPr>
              <a:t> à </a:t>
            </a:r>
            <a:r>
              <a:rPr lang="en-US" sz="1400" dirty="0" err="1">
                <a:solidFill>
                  <a:prstClr val="black"/>
                </a:solidFill>
                <a:latin typeface="Calibri" panose="020F0502020204030204" pitchFamily="34" charset="0"/>
                <a:cs typeface="Calibri" panose="020F0502020204030204" pitchFamily="34" charset="0"/>
              </a:rPr>
              <a:t>semana</a:t>
            </a:r>
            <a:r>
              <a:rPr lang="en-US" sz="1400" dirty="0">
                <a:solidFill>
                  <a:prstClr val="black"/>
                </a:solidFill>
                <a:latin typeface="Calibri" panose="020F0502020204030204" pitchFamily="34" charset="0"/>
                <a:cs typeface="Calibri" panose="020F0502020204030204" pitchFamily="34" charset="0"/>
              </a:rPr>
              <a:t> 144</a:t>
            </a:r>
          </a:p>
        </p:txBody>
      </p:sp>
      <p:pic>
        <p:nvPicPr>
          <p:cNvPr id="28" name="Graphic 27">
            <a:extLst>
              <a:ext uri="{FF2B5EF4-FFF2-40B4-BE49-F238E27FC236}">
                <a16:creationId xmlns:a16="http://schemas.microsoft.com/office/drawing/2014/main" id="{1AB5E25C-BBEE-4100-8936-55846CD62C18}"/>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36070" y="1649163"/>
            <a:ext cx="398335" cy="418721"/>
          </a:xfrm>
          <a:prstGeom prst="rect">
            <a:avLst/>
          </a:prstGeom>
        </p:spPr>
      </p:pic>
      <p:graphicFrame>
        <p:nvGraphicFramePr>
          <p:cNvPr id="182" name="Table 5">
            <a:extLst>
              <a:ext uri="{FF2B5EF4-FFF2-40B4-BE49-F238E27FC236}">
                <a16:creationId xmlns:a16="http://schemas.microsoft.com/office/drawing/2014/main" id="{BCF0B535-70BB-4E05-8636-B6F0F138C5C2}"/>
              </a:ext>
            </a:extLst>
          </p:cNvPr>
          <p:cNvGraphicFramePr>
            <a:graphicFrameLocks noGrp="1"/>
          </p:cNvGraphicFramePr>
          <p:nvPr>
            <p:extLst>
              <p:ext uri="{D42A27DB-BD31-4B8C-83A1-F6EECF244321}">
                <p14:modId xmlns:p14="http://schemas.microsoft.com/office/powerpoint/2010/main" val="675476025"/>
              </p:ext>
            </p:extLst>
          </p:nvPr>
        </p:nvGraphicFramePr>
        <p:xfrm>
          <a:off x="6253123" y="2665345"/>
          <a:ext cx="5309116" cy="2930182"/>
        </p:xfrm>
        <a:graphic>
          <a:graphicData uri="http://schemas.openxmlformats.org/drawingml/2006/table">
            <a:tbl>
              <a:tblPr firstRow="1" bandRow="1">
                <a:tableStyleId>{6E25E649-3F16-4E02-A733-19D2CDBF48F0}</a:tableStyleId>
              </a:tblPr>
              <a:tblGrid>
                <a:gridCol w="3328438">
                  <a:extLst>
                    <a:ext uri="{9D8B030D-6E8A-4147-A177-3AD203B41FA5}">
                      <a16:colId xmlns:a16="http://schemas.microsoft.com/office/drawing/2014/main" val="3398446145"/>
                    </a:ext>
                  </a:extLst>
                </a:gridCol>
                <a:gridCol w="990339">
                  <a:extLst>
                    <a:ext uri="{9D8B030D-6E8A-4147-A177-3AD203B41FA5}">
                      <a16:colId xmlns:a16="http://schemas.microsoft.com/office/drawing/2014/main" val="3495792820"/>
                    </a:ext>
                  </a:extLst>
                </a:gridCol>
                <a:gridCol w="990339">
                  <a:extLst>
                    <a:ext uri="{9D8B030D-6E8A-4147-A177-3AD203B41FA5}">
                      <a16:colId xmlns:a16="http://schemas.microsoft.com/office/drawing/2014/main" val="4248514203"/>
                    </a:ext>
                  </a:extLst>
                </a:gridCol>
              </a:tblGrid>
              <a:tr h="548497">
                <a:tc>
                  <a:txBody>
                    <a:bodyPr/>
                    <a:lstStyle/>
                    <a:p>
                      <a:r>
                        <a:rPr lang="en-US" sz="1000" noProof="0" dirty="0"/>
                        <a:t>n (%)</a:t>
                      </a:r>
                    </a:p>
                  </a:txBody>
                  <a:tcPr marL="91416" marR="91416" marT="45708" marB="45708"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r>
                        <a:rPr lang="en-US" sz="1000" noProof="0" dirty="0"/>
                        <a:t>DTG/3TC</a:t>
                      </a:r>
                    </a:p>
                    <a:p>
                      <a:pPr algn="ctr"/>
                      <a:r>
                        <a:rPr lang="en-US" sz="1000" noProof="0" dirty="0"/>
                        <a:t>(n=369)</a:t>
                      </a:r>
                    </a:p>
                  </a:txBody>
                  <a:tcPr marL="91416" marR="91416" marT="45708" marB="45708"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r>
                        <a:rPr lang="en-US" sz="1000" noProof="0" dirty="0"/>
                        <a:t>Regimes </a:t>
                      </a:r>
                      <a:r>
                        <a:rPr lang="en-US" sz="1000" noProof="0" dirty="0" err="1"/>
                        <a:t>baseados</a:t>
                      </a:r>
                      <a:r>
                        <a:rPr lang="en-US" sz="1000" noProof="0" dirty="0"/>
                        <a:t> </a:t>
                      </a:r>
                      <a:r>
                        <a:rPr lang="en-US" sz="1000" noProof="0" dirty="0" err="1"/>
                        <a:t>em</a:t>
                      </a:r>
                      <a:r>
                        <a:rPr lang="en-US" sz="1000" noProof="0" dirty="0"/>
                        <a:t> TAF</a:t>
                      </a:r>
                    </a:p>
                    <a:p>
                      <a:pPr algn="ctr"/>
                      <a:r>
                        <a:rPr lang="en-US" sz="1000" noProof="0" dirty="0"/>
                        <a:t>(n=371)</a:t>
                      </a:r>
                    </a:p>
                  </a:txBody>
                  <a:tcPr marL="91416" marR="91416" marT="45708" marB="45708"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14178136"/>
                  </a:ext>
                </a:extLst>
              </a:tr>
              <a:tr h="258250">
                <a:tc>
                  <a:txBody>
                    <a:bodyPr/>
                    <a:lstStyle/>
                    <a:p>
                      <a:r>
                        <a:rPr lang="en-US" sz="1000" b="1" noProof="0" dirty="0" err="1"/>
                        <a:t>Qualquer</a:t>
                      </a:r>
                      <a:r>
                        <a:rPr lang="en-US" sz="1000" b="1" noProof="0" dirty="0"/>
                        <a:t> AA</a:t>
                      </a:r>
                    </a:p>
                  </a:txBody>
                  <a:tcPr marL="91416" marR="91416" marT="45708" marB="45708" anchor="ctr">
                    <a:lnT w="9525" cap="flat" cmpd="sng" algn="ctr">
                      <a:solidFill>
                        <a:schemeClr val="tx1"/>
                      </a:solidFill>
                      <a:prstDash val="solid"/>
                      <a:round/>
                      <a:headEnd type="none" w="med" len="med"/>
                      <a:tailEnd type="none" w="med" len="med"/>
                    </a:lnT>
                  </a:tcPr>
                </a:tc>
                <a:tc>
                  <a:txBody>
                    <a:bodyPr/>
                    <a:lstStyle/>
                    <a:p>
                      <a:pPr algn="ctr"/>
                      <a:r>
                        <a:rPr lang="en-US" sz="1000" b="1" noProof="0"/>
                        <a:t>336 (91)</a:t>
                      </a:r>
                    </a:p>
                  </a:txBody>
                  <a:tcPr marL="91416" marR="91416" marT="45708" marB="45708" anchor="ctr">
                    <a:lnT w="9525" cap="flat" cmpd="sng" algn="ctr">
                      <a:solidFill>
                        <a:schemeClr val="tx1"/>
                      </a:solidFill>
                      <a:prstDash val="solid"/>
                      <a:round/>
                      <a:headEnd type="none" w="med" len="med"/>
                      <a:tailEnd type="none" w="med" len="med"/>
                    </a:lnT>
                  </a:tcPr>
                </a:tc>
                <a:tc>
                  <a:txBody>
                    <a:bodyPr/>
                    <a:lstStyle/>
                    <a:p>
                      <a:pPr algn="ctr"/>
                      <a:r>
                        <a:rPr lang="en-US" sz="1000" b="1" noProof="0"/>
                        <a:t>335 (90)</a:t>
                      </a:r>
                    </a:p>
                  </a:txBody>
                  <a:tcPr marL="91416" marR="91416" marT="45708" marB="45708" anchor="ctr">
                    <a:lnT w="952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96801170"/>
                  </a:ext>
                </a:extLst>
              </a:tr>
              <a:tr h="419657">
                <a:tc>
                  <a:txBody>
                    <a:bodyPr/>
                    <a:lstStyle/>
                    <a:p>
                      <a:r>
                        <a:rPr lang="en-US" sz="1000" b="1" noProof="0" dirty="0">
                          <a:solidFill>
                            <a:schemeClr val="tx1"/>
                          </a:solidFill>
                        </a:rPr>
                        <a:t>AAs </a:t>
                      </a:r>
                      <a:r>
                        <a:rPr lang="en-US" sz="1000" b="1" noProof="0" dirty="0" err="1">
                          <a:solidFill>
                            <a:schemeClr val="tx1"/>
                          </a:solidFill>
                        </a:rPr>
                        <a:t>relacionados</a:t>
                      </a:r>
                      <a:r>
                        <a:rPr lang="en-US" sz="1000" b="1" noProof="0" dirty="0">
                          <a:solidFill>
                            <a:schemeClr val="tx1"/>
                          </a:solidFill>
                        </a:rPr>
                        <a:t> com a </a:t>
                      </a:r>
                      <a:r>
                        <a:rPr lang="en-US" sz="1000" b="1" noProof="0" dirty="0" err="1">
                          <a:solidFill>
                            <a:schemeClr val="tx1"/>
                          </a:solidFill>
                        </a:rPr>
                        <a:t>terapêutica</a:t>
                      </a:r>
                      <a:endParaRPr lang="en-US" sz="1000" b="1" noProof="0" dirty="0">
                        <a:solidFill>
                          <a:schemeClr val="tx1"/>
                        </a:solidFill>
                      </a:endParaRPr>
                    </a:p>
                    <a:p>
                      <a:r>
                        <a:rPr lang="en-US" sz="1000" noProof="0" dirty="0">
                          <a:solidFill>
                            <a:schemeClr val="tx1"/>
                          </a:solidFill>
                        </a:rPr>
                        <a:t>AAs </a:t>
                      </a:r>
                      <a:r>
                        <a:rPr lang="en-US" sz="1000" noProof="0" dirty="0" err="1">
                          <a:solidFill>
                            <a:schemeClr val="tx1"/>
                          </a:solidFill>
                        </a:rPr>
                        <a:t>relacionados</a:t>
                      </a:r>
                      <a:r>
                        <a:rPr lang="en-US" sz="1000" noProof="0" dirty="0">
                          <a:solidFill>
                            <a:schemeClr val="tx1"/>
                          </a:solidFill>
                        </a:rPr>
                        <a:t> com a </a:t>
                      </a:r>
                      <a:r>
                        <a:rPr lang="en-US" sz="1000" noProof="0" dirty="0" err="1">
                          <a:solidFill>
                            <a:schemeClr val="tx1"/>
                          </a:solidFill>
                        </a:rPr>
                        <a:t>terapêutica</a:t>
                      </a:r>
                      <a:r>
                        <a:rPr lang="en-US" sz="1000" noProof="0" dirty="0">
                          <a:solidFill>
                            <a:schemeClr val="tx1"/>
                          </a:solidFill>
                        </a:rPr>
                        <a:t>, S48 à S144</a:t>
                      </a:r>
                      <a:r>
                        <a:rPr lang="en-US" sz="1000" baseline="30000" noProof="0" dirty="0"/>
                        <a:t>‡</a:t>
                      </a:r>
                      <a:endParaRPr lang="en-US" sz="1000" baseline="30000" noProof="0" dirty="0">
                        <a:solidFill>
                          <a:schemeClr val="tx1"/>
                        </a:solidFill>
                      </a:endParaRPr>
                    </a:p>
                  </a:txBody>
                  <a:tcPr marL="91416" marR="91416" marT="45708" marB="45708" anchor="ctr"/>
                </a:tc>
                <a:tc>
                  <a:txBody>
                    <a:bodyPr/>
                    <a:lstStyle/>
                    <a:p>
                      <a:pPr algn="ctr"/>
                      <a:r>
                        <a:rPr lang="en-US" sz="1000" b="1" noProof="0" dirty="0">
                          <a:solidFill>
                            <a:schemeClr val="tx1"/>
                          </a:solidFill>
                        </a:rPr>
                        <a:t>55 (15)</a:t>
                      </a:r>
                    </a:p>
                    <a:p>
                      <a:pPr algn="ctr"/>
                      <a:r>
                        <a:rPr lang="en-US" sz="1000" noProof="0" dirty="0">
                          <a:solidFill>
                            <a:schemeClr val="tx1"/>
                          </a:solidFill>
                        </a:rPr>
                        <a:t>12 (4)</a:t>
                      </a:r>
                    </a:p>
                  </a:txBody>
                  <a:tcPr marL="91416" marR="91416" marT="45708" marB="45708" anchor="ctr"/>
                </a:tc>
                <a:tc>
                  <a:txBody>
                    <a:bodyPr/>
                    <a:lstStyle/>
                    <a:p>
                      <a:pPr algn="ctr"/>
                      <a:r>
                        <a:rPr lang="en-US" sz="1000" b="1" noProof="0">
                          <a:solidFill>
                            <a:schemeClr val="tx1"/>
                          </a:solidFill>
                        </a:rPr>
                        <a:t>18 (5)</a:t>
                      </a:r>
                    </a:p>
                    <a:p>
                      <a:pPr algn="ctr"/>
                      <a:r>
                        <a:rPr lang="en-US" sz="1000" noProof="0">
                          <a:solidFill>
                            <a:schemeClr val="tx1"/>
                          </a:solidFill>
                        </a:rPr>
                        <a:t>13 (4)</a:t>
                      </a:r>
                    </a:p>
                  </a:txBody>
                  <a:tcPr marL="91416" marR="91416" marT="45708" marB="45708" anchor="ctr"/>
                </a:tc>
                <a:extLst>
                  <a:ext uri="{0D108BD9-81ED-4DB2-BD59-A6C34878D82A}">
                    <a16:rowId xmlns:a16="http://schemas.microsoft.com/office/drawing/2014/main" val="3680739687"/>
                  </a:ext>
                </a:extLst>
              </a:tr>
              <a:tr h="524986">
                <a:tc>
                  <a:txBody>
                    <a:bodyPr/>
                    <a:lstStyle/>
                    <a:p>
                      <a:r>
                        <a:rPr lang="en-US" sz="1000" b="1" noProof="0" dirty="0"/>
                        <a:t>AAs que </a:t>
                      </a:r>
                      <a:r>
                        <a:rPr lang="en-US" sz="1000" b="1" noProof="0" dirty="0" err="1"/>
                        <a:t>levaram</a:t>
                      </a:r>
                      <a:r>
                        <a:rPr lang="en-US" sz="1000" b="1" noProof="0" dirty="0"/>
                        <a:t> à </a:t>
                      </a:r>
                      <a:r>
                        <a:rPr lang="en-US" sz="1000" b="1" noProof="0" dirty="0" err="1"/>
                        <a:t>descontinuação</a:t>
                      </a:r>
                      <a:r>
                        <a:rPr lang="en-US" sz="1000" b="1" noProof="0" dirty="0"/>
                        <a:t> do </a:t>
                      </a:r>
                      <a:r>
                        <a:rPr lang="en-US" sz="1000" b="1" noProof="0" dirty="0" err="1"/>
                        <a:t>estudo</a:t>
                      </a:r>
                      <a:endParaRPr lang="en-US" sz="1000" b="1" noProof="0" dirty="0"/>
                    </a:p>
                    <a:p>
                      <a:r>
                        <a:rPr lang="en-US" sz="1000" b="0" noProof="0" dirty="0"/>
                        <a:t>AAs que </a:t>
                      </a:r>
                      <a:r>
                        <a:rPr lang="en-US" sz="1000" b="0" noProof="0" dirty="0" err="1"/>
                        <a:t>levaram</a:t>
                      </a:r>
                      <a:r>
                        <a:rPr lang="en-US" sz="1000" b="0" noProof="0" dirty="0"/>
                        <a:t> à </a:t>
                      </a:r>
                      <a:r>
                        <a:rPr lang="en-US" sz="1000" b="0" noProof="0" dirty="0" err="1"/>
                        <a:t>descontinuação</a:t>
                      </a:r>
                      <a:r>
                        <a:rPr lang="en-US" sz="1000" b="0" noProof="0" dirty="0"/>
                        <a:t> do </a:t>
                      </a:r>
                      <a:r>
                        <a:rPr lang="en-US" sz="1000" b="0" noProof="0" dirty="0" err="1"/>
                        <a:t>estudo</a:t>
                      </a:r>
                      <a:r>
                        <a:rPr lang="en-US" sz="1000" b="0" noProof="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noProof="0" dirty="0"/>
                        <a:t>S48 à S144</a:t>
                      </a:r>
                      <a:r>
                        <a:rPr lang="en-US" sz="1000" baseline="30000" noProof="0" dirty="0"/>
                        <a:t>‡</a:t>
                      </a:r>
                    </a:p>
                  </a:txBody>
                  <a:tcPr marL="91416" marR="91416" marT="45708" marB="45708" anchor="ctr"/>
                </a:tc>
                <a:tc>
                  <a:txBody>
                    <a:bodyPr/>
                    <a:lstStyle/>
                    <a:p>
                      <a:pPr algn="ctr"/>
                      <a:r>
                        <a:rPr lang="en-US" sz="1000" b="1" noProof="0"/>
                        <a:t>23 (6)</a:t>
                      </a:r>
                    </a:p>
                    <a:p>
                      <a:pPr algn="ctr"/>
                      <a:r>
                        <a:rPr lang="en-US" sz="1000" noProof="0"/>
                        <a:t>9 (3)</a:t>
                      </a:r>
                    </a:p>
                  </a:txBody>
                  <a:tcPr marL="91416" marR="91416" marT="45708" marB="45708" anchor="ctr"/>
                </a:tc>
                <a:tc>
                  <a:txBody>
                    <a:bodyPr/>
                    <a:lstStyle/>
                    <a:p>
                      <a:pPr algn="ctr"/>
                      <a:r>
                        <a:rPr lang="en-US" sz="1000" b="1" noProof="0"/>
                        <a:t>7 (2)</a:t>
                      </a:r>
                    </a:p>
                    <a:p>
                      <a:pPr algn="ctr"/>
                      <a:r>
                        <a:rPr lang="en-US" sz="1000" noProof="0"/>
                        <a:t>5 (1)</a:t>
                      </a:r>
                    </a:p>
                  </a:txBody>
                  <a:tcPr marL="91416" marR="91416" marT="45708" marB="45708" anchor="ctr"/>
                </a:tc>
                <a:extLst>
                  <a:ext uri="{0D108BD9-81ED-4DB2-BD59-A6C34878D82A}">
                    <a16:rowId xmlns:a16="http://schemas.microsoft.com/office/drawing/2014/main" val="1917518174"/>
                  </a:ext>
                </a:extLst>
              </a:tr>
              <a:tr h="258250">
                <a:tc>
                  <a:txBody>
                    <a:bodyPr/>
                    <a:lstStyle/>
                    <a:p>
                      <a:r>
                        <a:rPr lang="en-US" sz="1000" b="1" noProof="0" dirty="0"/>
                        <a:t>AAs graves</a:t>
                      </a:r>
                    </a:p>
                  </a:txBody>
                  <a:tcPr marL="91416" marR="91416" marT="45708" marB="45708" anchor="ctr"/>
                </a:tc>
                <a:tc>
                  <a:txBody>
                    <a:bodyPr/>
                    <a:lstStyle/>
                    <a:p>
                      <a:pPr algn="ctr"/>
                      <a:r>
                        <a:rPr lang="en-US" sz="1000" b="1" noProof="0"/>
                        <a:t>57 (15)</a:t>
                      </a:r>
                    </a:p>
                  </a:txBody>
                  <a:tcPr marL="91416" marR="91416" marT="45708" marB="45708" anchor="ctr"/>
                </a:tc>
                <a:tc>
                  <a:txBody>
                    <a:bodyPr/>
                    <a:lstStyle/>
                    <a:p>
                      <a:pPr algn="ctr"/>
                      <a:r>
                        <a:rPr lang="en-US" sz="1000" b="1" noProof="0"/>
                        <a:t>44 (12)</a:t>
                      </a:r>
                    </a:p>
                  </a:txBody>
                  <a:tcPr marL="91416" marR="91416" marT="45708" marB="45708" anchor="ctr"/>
                </a:tc>
                <a:extLst>
                  <a:ext uri="{0D108BD9-81ED-4DB2-BD59-A6C34878D82A}">
                    <a16:rowId xmlns:a16="http://schemas.microsoft.com/office/drawing/2014/main" val="390129366"/>
                  </a:ext>
                </a:extLst>
              </a:tr>
              <a:tr h="7443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noProof="0" dirty="0" err="1"/>
                        <a:t>Distúrbios</a:t>
                      </a:r>
                      <a:r>
                        <a:rPr lang="en-US" sz="1000" b="1" noProof="0" dirty="0"/>
                        <a:t> </a:t>
                      </a:r>
                      <a:r>
                        <a:rPr lang="en-US" sz="1000" b="1" noProof="0" dirty="0" err="1"/>
                        <a:t>metabólicos</a:t>
                      </a:r>
                      <a:r>
                        <a:rPr lang="en-US" sz="1000" b="1" noProof="0" dirty="0"/>
                        <a:t> e </a:t>
                      </a:r>
                      <a:r>
                        <a:rPr lang="en-US" sz="1000" b="1" noProof="0" dirty="0" err="1"/>
                        <a:t>nutritivos</a:t>
                      </a:r>
                      <a:endParaRPr lang="en-US" sz="1000" strike="sngStrike"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noProof="0" dirty="0"/>
                        <a:t>   </a:t>
                      </a:r>
                      <a:r>
                        <a:rPr lang="en-US" sz="1000" noProof="0" dirty="0" err="1"/>
                        <a:t>Tolerância</a:t>
                      </a:r>
                      <a:r>
                        <a:rPr lang="en-US" sz="1000" noProof="0" dirty="0"/>
                        <a:t> </a:t>
                      </a:r>
                      <a:r>
                        <a:rPr lang="en-US" sz="1000" noProof="0" dirty="0" err="1"/>
                        <a:t>diminuída</a:t>
                      </a:r>
                      <a:r>
                        <a:rPr lang="en-US" sz="1000" noProof="0" dirty="0"/>
                        <a:t> à glucose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noProof="0" dirty="0"/>
                        <a:t>   Diabetes </a:t>
                      </a:r>
                      <a:r>
                        <a:rPr lang="en-US" sz="1000" noProof="0" dirty="0" err="1"/>
                        <a:t>tipo</a:t>
                      </a:r>
                      <a:r>
                        <a:rPr lang="en-US" sz="1000" noProof="0" dirty="0"/>
                        <a:t> 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noProof="0" dirty="0"/>
                        <a:t>   Diabetes </a:t>
                      </a:r>
                      <a:r>
                        <a:rPr lang="en-US" sz="1000" noProof="0" dirty="0" err="1"/>
                        <a:t>tipo</a:t>
                      </a:r>
                      <a:r>
                        <a:rPr lang="en-US" sz="1000" noProof="0" dirty="0"/>
                        <a:t> 2</a:t>
                      </a:r>
                    </a:p>
                  </a:txBody>
                  <a:tcPr marL="91416" marR="91416" marT="45708" marB="45708" anchor="ctr">
                    <a:lnB w="9525" cap="flat" cmpd="sng" algn="ctr">
                      <a:solidFill>
                        <a:schemeClr val="tx1"/>
                      </a:solidFill>
                      <a:prstDash val="solid"/>
                      <a:round/>
                      <a:headEnd type="none" w="med" len="med"/>
                      <a:tailEnd type="none" w="med" len="med"/>
                    </a:lnB>
                  </a:tcPr>
                </a:tc>
                <a:tc>
                  <a:txBody>
                    <a:bodyPr/>
                    <a:lstStyle/>
                    <a:p>
                      <a:pPr algn="ctr"/>
                      <a:endParaRPr lang="en-US" sz="1000" noProof="0"/>
                    </a:p>
                    <a:p>
                      <a:pPr algn="ctr"/>
                      <a:r>
                        <a:rPr lang="en-US" sz="1000" noProof="0"/>
                        <a:t>1 (&lt;1)</a:t>
                      </a:r>
                    </a:p>
                    <a:p>
                      <a:pPr algn="ctr"/>
                      <a:r>
                        <a:rPr lang="en-US" sz="1000" noProof="0"/>
                        <a:t>1 (&lt;1)</a:t>
                      </a:r>
                    </a:p>
                    <a:p>
                      <a:pPr algn="ctr"/>
                      <a:r>
                        <a:rPr lang="en-US" sz="1000" noProof="0"/>
                        <a:t>2 (&lt;1)</a:t>
                      </a:r>
                    </a:p>
                  </a:txBody>
                  <a:tcPr marL="91416" marR="91416" marT="45708" marB="45708" anchor="ctr">
                    <a:lnB w="9525" cap="flat" cmpd="sng" algn="ctr">
                      <a:solidFill>
                        <a:schemeClr val="tx1"/>
                      </a:solidFill>
                      <a:prstDash val="solid"/>
                      <a:round/>
                      <a:headEnd type="none" w="med" len="med"/>
                      <a:tailEnd type="none" w="med" len="med"/>
                    </a:lnB>
                  </a:tcPr>
                </a:tc>
                <a:tc>
                  <a:txBody>
                    <a:bodyPr/>
                    <a:lstStyle/>
                    <a:p>
                      <a:pPr algn="ctr"/>
                      <a:endParaRPr lang="en-US" sz="1000" noProof="0" dirty="0"/>
                    </a:p>
                    <a:p>
                      <a:pPr algn="ctr"/>
                      <a:r>
                        <a:rPr lang="en-US" sz="1000" noProof="0" dirty="0"/>
                        <a:t>2 (&lt;1)</a:t>
                      </a:r>
                    </a:p>
                    <a:p>
                      <a:pPr algn="ctr"/>
                      <a:r>
                        <a:rPr lang="en-US" sz="1000" noProof="0" dirty="0"/>
                        <a:t>0</a:t>
                      </a:r>
                    </a:p>
                    <a:p>
                      <a:pPr algn="ctr"/>
                      <a:r>
                        <a:rPr lang="en-US" sz="1000" noProof="0" dirty="0"/>
                        <a:t>1 (&lt;1)</a:t>
                      </a:r>
                    </a:p>
                  </a:txBody>
                  <a:tcPr marL="91416" marR="91416" marT="45708" marB="45708" anchor="ctr">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6849937"/>
                  </a:ext>
                </a:extLst>
              </a:tr>
            </a:tbl>
          </a:graphicData>
        </a:graphic>
      </p:graphicFrame>
      <p:sp>
        <p:nvSpPr>
          <p:cNvPr id="186" name="Text Placeholder 7">
            <a:extLst>
              <a:ext uri="{FF2B5EF4-FFF2-40B4-BE49-F238E27FC236}">
                <a16:creationId xmlns:a16="http://schemas.microsoft.com/office/drawing/2014/main" id="{63922034-549E-4431-BF9F-8402B599E867}"/>
              </a:ext>
            </a:extLst>
          </p:cNvPr>
          <p:cNvSpPr txBox="1">
            <a:spLocks/>
          </p:cNvSpPr>
          <p:nvPr/>
        </p:nvSpPr>
        <p:spPr>
          <a:xfrm>
            <a:off x="326429" y="6206820"/>
            <a:ext cx="11336248" cy="468191"/>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a:solidFill>
                  <a:prstClr val="black"/>
                </a:solidFill>
              </a14:hiddenLine>
            </a:ext>
          </a:extLst>
        </p:spPr>
        <p:txBody>
          <a:bodyPr vert="horz" lIns="0" tIns="0" rIns="0" bIns="0" rtlCol="0" anchor="b">
            <a:noAutofit/>
          </a:bodyPr>
          <a:lstStyle>
            <a:lvl1pPr marL="0" indent="0" algn="l" defTabSz="914400" rtl="0" eaLnBrk="1" latinLnBrk="0" hangingPunct="1">
              <a:lnSpc>
                <a:spcPct val="90000"/>
              </a:lnSpc>
              <a:spcBef>
                <a:spcPts val="1200"/>
              </a:spcBef>
              <a:buClr>
                <a:schemeClr val="bg2">
                  <a:lumMod val="75000"/>
                </a:schemeClr>
              </a:buClr>
              <a:buSzPct val="90000"/>
              <a:buFont typeface="Wingdings" panose="05000000000000000000" pitchFamily="2" charset="2"/>
              <a:buNone/>
              <a:defRPr sz="7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bg2">
                  <a:lumMod val="75000"/>
                </a:schemeClr>
              </a:buClr>
              <a:buSzPct val="90000"/>
              <a:buFont typeface="Arial" panose="020B0604020202020204"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9pPr>
          </a:lstStyle>
          <a:p>
            <a:pPr defTabSz="914126">
              <a:lnSpc>
                <a:spcPct val="100000"/>
              </a:lnSpc>
              <a:spcBef>
                <a:spcPts val="0"/>
              </a:spcBef>
              <a:buClr>
                <a:srgbClr val="E2E2E2">
                  <a:lumMod val="75000"/>
                </a:srgbClr>
              </a:buClr>
              <a:defRPr/>
            </a:pPr>
            <a:r>
              <a:rPr lang="en-US" sz="800" dirty="0">
                <a:solidFill>
                  <a:schemeClr val="tx1">
                    <a:lumMod val="65000"/>
                    <a:lumOff val="35000"/>
                  </a:schemeClr>
                </a:solidFill>
                <a:latin typeface="Calibri" panose="020F0502020204030204" pitchFamily="34" charset="0"/>
                <a:cs typeface="Calibri" panose="020F0502020204030204" pitchFamily="34" charset="0"/>
              </a:rPr>
              <a:t>*O </a:t>
            </a:r>
            <a:r>
              <a:rPr lang="en-US" sz="800" dirty="0" err="1">
                <a:solidFill>
                  <a:schemeClr val="tx1">
                    <a:lumMod val="65000"/>
                    <a:lumOff val="35000"/>
                  </a:schemeClr>
                </a:solidFill>
                <a:latin typeface="Calibri" panose="020F0502020204030204" pitchFamily="34" charset="0"/>
                <a:cs typeface="Calibri" panose="020F0502020204030204" pitchFamily="34" charset="0"/>
              </a:rPr>
              <a:t>estudo</a:t>
            </a:r>
            <a:r>
              <a:rPr lang="en-US" sz="800" dirty="0">
                <a:solidFill>
                  <a:schemeClr val="tx1">
                    <a:lumMod val="65000"/>
                    <a:lumOff val="35000"/>
                  </a:schemeClr>
                </a:solidFill>
                <a:latin typeface="Calibri" panose="020F0502020204030204" pitchFamily="34" charset="0"/>
                <a:cs typeface="Calibri" panose="020F0502020204030204" pitchFamily="34" charset="0"/>
              </a:rPr>
              <a:t> TANGO </a:t>
            </a:r>
            <a:r>
              <a:rPr lang="en-US" sz="800" dirty="0" err="1">
                <a:solidFill>
                  <a:schemeClr val="tx1">
                    <a:lumMod val="65000"/>
                    <a:lumOff val="35000"/>
                  </a:schemeClr>
                </a:solidFill>
                <a:latin typeface="Calibri" panose="020F0502020204030204" pitchFamily="34" charset="0"/>
                <a:cs typeface="Calibri" panose="020F0502020204030204" pitchFamily="34" charset="0"/>
              </a:rPr>
              <a:t>incluiu</a:t>
            </a:r>
            <a:r>
              <a:rPr lang="en-US" sz="800" dirty="0">
                <a:solidFill>
                  <a:schemeClr val="tx1">
                    <a:lumMod val="65000"/>
                    <a:lumOff val="35000"/>
                  </a:schemeClr>
                </a:solidFill>
                <a:latin typeface="Calibri" panose="020F0502020204030204" pitchFamily="34" charset="0"/>
                <a:cs typeface="Calibri" panose="020F0502020204030204" pitchFamily="34" charset="0"/>
              </a:rPr>
              <a:t> </a:t>
            </a:r>
            <a:r>
              <a:rPr lang="en-US" sz="800" dirty="0" err="1">
                <a:solidFill>
                  <a:schemeClr val="tx1">
                    <a:lumMod val="65000"/>
                    <a:lumOff val="35000"/>
                  </a:schemeClr>
                </a:solidFill>
                <a:latin typeface="Calibri" panose="020F0502020204030204" pitchFamily="34" charset="0"/>
                <a:cs typeface="Calibri" panose="020F0502020204030204" pitchFamily="34" charset="0"/>
              </a:rPr>
              <a:t>apenas</a:t>
            </a:r>
            <a:r>
              <a:rPr lang="en-US" sz="800" dirty="0">
                <a:solidFill>
                  <a:schemeClr val="tx1">
                    <a:lumMod val="65000"/>
                    <a:lumOff val="35000"/>
                  </a:schemeClr>
                </a:solidFill>
                <a:latin typeface="Calibri" panose="020F0502020204030204" pitchFamily="34" charset="0"/>
                <a:cs typeface="Calibri" panose="020F0502020204030204" pitchFamily="34" charset="0"/>
              </a:rPr>
              <a:t> </a:t>
            </a:r>
            <a:r>
              <a:rPr lang="en-US" sz="800" dirty="0" err="1">
                <a:solidFill>
                  <a:schemeClr val="tx1">
                    <a:lumMod val="65000"/>
                    <a:lumOff val="35000"/>
                  </a:schemeClr>
                </a:solidFill>
                <a:latin typeface="Calibri" panose="020F0502020204030204" pitchFamily="34" charset="0"/>
                <a:cs typeface="Calibri" panose="020F0502020204030204" pitchFamily="34" charset="0"/>
              </a:rPr>
              <a:t>individuos</a:t>
            </a:r>
            <a:r>
              <a:rPr lang="en-US" sz="800" dirty="0">
                <a:solidFill>
                  <a:schemeClr val="tx1">
                    <a:lumMod val="65000"/>
                    <a:lumOff val="35000"/>
                  </a:schemeClr>
                </a:solidFill>
                <a:latin typeface="Calibri" panose="020F0502020204030204" pitchFamily="34" charset="0"/>
                <a:cs typeface="Calibri" panose="020F0502020204030204" pitchFamily="34" charset="0"/>
              </a:rPr>
              <a:t> </a:t>
            </a:r>
            <a:r>
              <a:rPr lang="en-US" sz="800" dirty="0" err="1">
                <a:solidFill>
                  <a:schemeClr val="tx1">
                    <a:lumMod val="65000"/>
                    <a:lumOff val="35000"/>
                  </a:schemeClr>
                </a:solidFill>
                <a:latin typeface="Calibri" panose="020F0502020204030204" pitchFamily="34" charset="0"/>
                <a:cs typeface="Calibri" panose="020F0502020204030204" pitchFamily="34" charset="0"/>
              </a:rPr>
              <a:t>em</a:t>
            </a:r>
            <a:r>
              <a:rPr lang="en-US" sz="800" dirty="0">
                <a:solidFill>
                  <a:schemeClr val="tx1">
                    <a:lumMod val="65000"/>
                    <a:lumOff val="35000"/>
                  </a:schemeClr>
                </a:solidFill>
                <a:latin typeface="Calibri" panose="020F0502020204030204" pitchFamily="34" charset="0"/>
                <a:cs typeface="Calibri" panose="020F0502020204030204" pitchFamily="34" charset="0"/>
              </a:rPr>
              <a:t> </a:t>
            </a:r>
            <a:r>
              <a:rPr lang="en-US" sz="800" dirty="0" err="1">
                <a:solidFill>
                  <a:schemeClr val="tx1">
                    <a:lumMod val="65000"/>
                    <a:lumOff val="35000"/>
                  </a:schemeClr>
                </a:solidFill>
                <a:latin typeface="Calibri" panose="020F0502020204030204" pitchFamily="34" charset="0"/>
                <a:cs typeface="Calibri" panose="020F0502020204030204" pitchFamily="34" charset="0"/>
              </a:rPr>
              <a:t>terapêutica</a:t>
            </a:r>
            <a:r>
              <a:rPr lang="en-US" sz="800" dirty="0">
                <a:solidFill>
                  <a:schemeClr val="tx1">
                    <a:lumMod val="65000"/>
                    <a:lumOff val="35000"/>
                  </a:schemeClr>
                </a:solidFill>
                <a:latin typeface="Calibri" panose="020F0502020204030204" pitchFamily="34" charset="0"/>
                <a:cs typeface="Calibri" panose="020F0502020204030204" pitchFamily="34" charset="0"/>
              </a:rPr>
              <a:t> com regimes </a:t>
            </a:r>
            <a:r>
              <a:rPr lang="en-US" sz="800" dirty="0" err="1">
                <a:solidFill>
                  <a:schemeClr val="tx1">
                    <a:lumMod val="65000"/>
                    <a:lumOff val="35000"/>
                  </a:schemeClr>
                </a:solidFill>
                <a:latin typeface="Calibri" panose="020F0502020204030204" pitchFamily="34" charset="0"/>
                <a:cs typeface="Calibri" panose="020F0502020204030204" pitchFamily="34" charset="0"/>
              </a:rPr>
              <a:t>baseados</a:t>
            </a:r>
            <a:r>
              <a:rPr lang="en-US" sz="800" dirty="0">
                <a:solidFill>
                  <a:schemeClr val="tx1">
                    <a:lumMod val="65000"/>
                    <a:lumOff val="35000"/>
                  </a:schemeClr>
                </a:solidFill>
                <a:latin typeface="Calibri" panose="020F0502020204030204" pitchFamily="34" charset="0"/>
                <a:cs typeface="Calibri" panose="020F0502020204030204" pitchFamily="34" charset="0"/>
              </a:rPr>
              <a:t> </a:t>
            </a:r>
            <a:r>
              <a:rPr lang="en-US" sz="800" dirty="0" err="1">
                <a:solidFill>
                  <a:schemeClr val="tx1">
                    <a:lumMod val="65000"/>
                    <a:lumOff val="35000"/>
                  </a:schemeClr>
                </a:solidFill>
                <a:latin typeface="Calibri" panose="020F0502020204030204" pitchFamily="34" charset="0"/>
                <a:cs typeface="Calibri" panose="020F0502020204030204" pitchFamily="34" charset="0"/>
              </a:rPr>
              <a:t>em</a:t>
            </a:r>
            <a:r>
              <a:rPr lang="en-US" sz="800" dirty="0">
                <a:solidFill>
                  <a:schemeClr val="tx1">
                    <a:lumMod val="65000"/>
                    <a:lumOff val="35000"/>
                  </a:schemeClr>
                </a:solidFill>
                <a:latin typeface="Calibri" panose="020F0502020204030204" pitchFamily="34" charset="0"/>
                <a:cs typeface="Calibri" panose="020F0502020204030204" pitchFamily="34" charset="0"/>
              </a:rPr>
              <a:t> TAF, </a:t>
            </a:r>
            <a:r>
              <a:rPr lang="en-US" sz="800" dirty="0" err="1">
                <a:solidFill>
                  <a:schemeClr val="tx1">
                    <a:lumMod val="65000"/>
                    <a:lumOff val="35000"/>
                  </a:schemeClr>
                </a:solidFill>
                <a:latin typeface="Calibri" panose="020F0502020204030204" pitchFamily="34" charset="0"/>
                <a:cs typeface="Calibri" panose="020F0502020204030204" pitchFamily="34" charset="0"/>
              </a:rPr>
              <a:t>maioritariamente</a:t>
            </a:r>
            <a:r>
              <a:rPr lang="en-US" sz="800" dirty="0">
                <a:solidFill>
                  <a:schemeClr val="tx1">
                    <a:lumMod val="65000"/>
                    <a:lumOff val="35000"/>
                  </a:schemeClr>
                </a:solidFill>
                <a:latin typeface="Calibri" panose="020F0502020204030204" pitchFamily="34" charset="0"/>
                <a:cs typeface="Calibri" panose="020F0502020204030204" pitchFamily="34" charset="0"/>
              </a:rPr>
              <a:t> EVG/c/FTC/TAF </a:t>
            </a:r>
            <a:r>
              <a:rPr lang="en-US" sz="800" dirty="0" err="1">
                <a:solidFill>
                  <a:schemeClr val="tx1">
                    <a:lumMod val="65000"/>
                    <a:lumOff val="35000"/>
                  </a:schemeClr>
                </a:solidFill>
                <a:latin typeface="Calibri" panose="020F0502020204030204" pitchFamily="34" charset="0"/>
                <a:cs typeface="Calibri" panose="020F0502020204030204" pitchFamily="34" charset="0"/>
              </a:rPr>
              <a:t>ou</a:t>
            </a:r>
            <a:r>
              <a:rPr lang="en-US" sz="800" dirty="0">
                <a:solidFill>
                  <a:schemeClr val="tx1">
                    <a:lumMod val="65000"/>
                    <a:lumOff val="35000"/>
                  </a:schemeClr>
                </a:solidFill>
                <a:latin typeface="Calibri" panose="020F0502020204030204" pitchFamily="34" charset="0"/>
                <a:cs typeface="Calibri" panose="020F0502020204030204" pitchFamily="34" charset="0"/>
              </a:rPr>
              <a:t> RPV/FTC/TAF; †A </a:t>
            </a:r>
            <a:r>
              <a:rPr lang="en-US" sz="800" dirty="0" err="1">
                <a:solidFill>
                  <a:schemeClr val="tx1">
                    <a:lumMod val="65000"/>
                    <a:lumOff val="35000"/>
                  </a:schemeClr>
                </a:solidFill>
                <a:latin typeface="Calibri" panose="020F0502020204030204" pitchFamily="34" charset="0"/>
                <a:cs typeface="Calibri" panose="020F0502020204030204" pitchFamily="34" charset="0"/>
              </a:rPr>
              <a:t>média</a:t>
            </a:r>
            <a:r>
              <a:rPr lang="en-US" sz="800" dirty="0">
                <a:solidFill>
                  <a:schemeClr val="tx1">
                    <a:lumMod val="65000"/>
                    <a:lumOff val="35000"/>
                  </a:schemeClr>
                </a:solidFill>
                <a:latin typeface="Calibri" panose="020F0502020204030204" pitchFamily="34" charset="0"/>
                <a:cs typeface="Calibri" panose="020F0502020204030204" pitchFamily="34" charset="0"/>
              </a:rPr>
              <a:t> </a:t>
            </a:r>
            <a:r>
              <a:rPr lang="en-US" sz="800" dirty="0" err="1">
                <a:solidFill>
                  <a:schemeClr val="tx1">
                    <a:lumMod val="65000"/>
                    <a:lumOff val="35000"/>
                  </a:schemeClr>
                </a:solidFill>
                <a:latin typeface="Calibri" panose="020F0502020204030204" pitchFamily="34" charset="0"/>
                <a:cs typeface="Calibri" panose="020F0502020204030204" pitchFamily="34" charset="0"/>
              </a:rPr>
              <a:t>ajustada</a:t>
            </a:r>
            <a:r>
              <a:rPr lang="en-US" sz="800" dirty="0">
                <a:solidFill>
                  <a:schemeClr val="tx1">
                    <a:lumMod val="65000"/>
                    <a:lumOff val="35000"/>
                  </a:schemeClr>
                </a:solidFill>
                <a:latin typeface="Calibri" panose="020F0502020204030204" pitchFamily="34" charset="0"/>
                <a:cs typeface="Calibri" panose="020F0502020204030204" pitchFamily="34" charset="0"/>
              </a:rPr>
              <a:t> da </a:t>
            </a:r>
            <a:r>
              <a:rPr lang="en-US" sz="800" dirty="0" err="1">
                <a:solidFill>
                  <a:schemeClr val="tx1">
                    <a:lumMod val="65000"/>
                    <a:lumOff val="35000"/>
                  </a:schemeClr>
                </a:solidFill>
                <a:latin typeface="Calibri" panose="020F0502020204030204" pitchFamily="34" charset="0"/>
                <a:cs typeface="Calibri" panose="020F0502020204030204" pitchFamily="34" charset="0"/>
              </a:rPr>
              <a:t>alteração</a:t>
            </a:r>
            <a:r>
              <a:rPr lang="en-US" sz="800" dirty="0">
                <a:solidFill>
                  <a:schemeClr val="tx1">
                    <a:lumMod val="65000"/>
                    <a:lumOff val="35000"/>
                  </a:schemeClr>
                </a:solidFill>
                <a:latin typeface="Calibri" panose="020F0502020204030204" pitchFamily="34" charset="0"/>
                <a:cs typeface="Calibri" panose="020F0502020204030204" pitchFamily="34" charset="0"/>
              </a:rPr>
              <a:t> de peso </a:t>
            </a:r>
            <a:r>
              <a:rPr lang="en-US" sz="800" dirty="0" err="1">
                <a:solidFill>
                  <a:schemeClr val="tx1">
                    <a:lumMod val="65000"/>
                    <a:lumOff val="35000"/>
                  </a:schemeClr>
                </a:solidFill>
                <a:latin typeface="Calibri" panose="020F0502020204030204" pitchFamily="34" charset="0"/>
                <a:cs typeface="Calibri" panose="020F0502020204030204" pitchFamily="34" charset="0"/>
              </a:rPr>
              <a:t>foi</a:t>
            </a:r>
            <a:r>
              <a:rPr lang="en-US" sz="800" dirty="0">
                <a:solidFill>
                  <a:schemeClr val="tx1">
                    <a:lumMod val="65000"/>
                    <a:lumOff val="35000"/>
                  </a:schemeClr>
                </a:solidFill>
                <a:latin typeface="Calibri" panose="020F0502020204030204" pitchFamily="34" charset="0"/>
                <a:cs typeface="Calibri" panose="020F0502020204030204" pitchFamily="34" charset="0"/>
              </a:rPr>
              <a:t> </a:t>
            </a:r>
            <a:r>
              <a:rPr lang="en-US" sz="800" dirty="0" err="1">
                <a:solidFill>
                  <a:schemeClr val="tx1">
                    <a:lumMod val="65000"/>
                    <a:lumOff val="35000"/>
                  </a:schemeClr>
                </a:solidFill>
                <a:latin typeface="Calibri" panose="020F0502020204030204" pitchFamily="34" charset="0"/>
                <a:cs typeface="Calibri" panose="020F0502020204030204" pitchFamily="34" charset="0"/>
              </a:rPr>
              <a:t>calculada</a:t>
            </a:r>
            <a:r>
              <a:rPr lang="en-US" sz="800" dirty="0">
                <a:solidFill>
                  <a:schemeClr val="tx1">
                    <a:lumMod val="65000"/>
                    <a:lumOff val="35000"/>
                  </a:schemeClr>
                </a:solidFill>
                <a:latin typeface="Calibri" panose="020F0502020204030204" pitchFamily="34" charset="0"/>
                <a:cs typeface="Calibri" panose="020F0502020204030204" pitchFamily="34" charset="0"/>
              </a:rPr>
              <a:t> </a:t>
            </a:r>
            <a:r>
              <a:rPr lang="en-US" sz="800" dirty="0" err="1">
                <a:solidFill>
                  <a:schemeClr val="tx1">
                    <a:lumMod val="65000"/>
                    <a:lumOff val="35000"/>
                  </a:schemeClr>
                </a:solidFill>
                <a:latin typeface="Calibri" panose="020F0502020204030204" pitchFamily="34" charset="0"/>
                <a:cs typeface="Calibri" panose="020F0502020204030204" pitchFamily="34" charset="0"/>
              </a:rPr>
              <a:t>através</a:t>
            </a:r>
            <a:r>
              <a:rPr lang="en-US" sz="800" dirty="0">
                <a:solidFill>
                  <a:schemeClr val="tx1">
                    <a:lumMod val="65000"/>
                    <a:lumOff val="35000"/>
                  </a:schemeClr>
                </a:solidFill>
                <a:latin typeface="Calibri" panose="020F0502020204030204" pitchFamily="34" charset="0"/>
                <a:cs typeface="Calibri" panose="020F0502020204030204" pitchFamily="34" charset="0"/>
              </a:rPr>
              <a:t> de um </a:t>
            </a:r>
            <a:r>
              <a:rPr lang="en-US" sz="800" dirty="0" err="1">
                <a:solidFill>
                  <a:schemeClr val="tx1">
                    <a:lumMod val="65000"/>
                    <a:lumOff val="35000"/>
                  </a:schemeClr>
                </a:solidFill>
                <a:latin typeface="Calibri" panose="020F0502020204030204" pitchFamily="34" charset="0"/>
                <a:cs typeface="Calibri" panose="020F0502020204030204" pitchFamily="34" charset="0"/>
              </a:rPr>
              <a:t>modelo</a:t>
            </a:r>
            <a:r>
              <a:rPr lang="en-US" sz="800" dirty="0">
                <a:solidFill>
                  <a:schemeClr val="tx1">
                    <a:lumMod val="65000"/>
                    <a:lumOff val="35000"/>
                  </a:schemeClr>
                </a:solidFill>
                <a:latin typeface="Calibri" panose="020F0502020204030204" pitchFamily="34" charset="0"/>
                <a:cs typeface="Calibri" panose="020F0502020204030204" pitchFamily="34" charset="0"/>
              </a:rPr>
              <a:t> misto de </a:t>
            </a:r>
            <a:r>
              <a:rPr lang="en-US" sz="800" dirty="0" err="1">
                <a:solidFill>
                  <a:schemeClr val="tx1">
                    <a:lumMod val="65000"/>
                    <a:lumOff val="35000"/>
                  </a:schemeClr>
                </a:solidFill>
                <a:latin typeface="Calibri" panose="020F0502020204030204" pitchFamily="34" charset="0"/>
                <a:cs typeface="Calibri" panose="020F0502020204030204" pitchFamily="34" charset="0"/>
              </a:rPr>
              <a:t>medidas</a:t>
            </a:r>
            <a:r>
              <a:rPr lang="en-US" sz="800" dirty="0">
                <a:solidFill>
                  <a:schemeClr val="tx1">
                    <a:lumMod val="65000"/>
                    <a:lumOff val="35000"/>
                  </a:schemeClr>
                </a:solidFill>
                <a:latin typeface="Calibri" panose="020F0502020204030204" pitchFamily="34" charset="0"/>
                <a:cs typeface="Calibri" panose="020F0502020204030204" pitchFamily="34" charset="0"/>
              </a:rPr>
              <a:t> </a:t>
            </a:r>
            <a:r>
              <a:rPr lang="en-US" sz="800" dirty="0" err="1">
                <a:solidFill>
                  <a:schemeClr val="tx1">
                    <a:lumMod val="65000"/>
                    <a:lumOff val="35000"/>
                  </a:schemeClr>
                </a:solidFill>
                <a:latin typeface="Calibri" panose="020F0502020204030204" pitchFamily="34" charset="0"/>
                <a:cs typeface="Calibri" panose="020F0502020204030204" pitchFamily="34" charset="0"/>
              </a:rPr>
              <a:t>repetidas</a:t>
            </a:r>
            <a:r>
              <a:rPr lang="en-US" sz="800" dirty="0">
                <a:solidFill>
                  <a:schemeClr val="tx1">
                    <a:lumMod val="65000"/>
                    <a:lumOff val="35000"/>
                  </a:schemeClr>
                </a:solidFill>
                <a:latin typeface="Calibri" panose="020F0502020204030204" pitchFamily="34" charset="0"/>
                <a:cs typeface="Calibri" panose="020F0502020204030204" pitchFamily="34" charset="0"/>
              </a:rPr>
              <a:t>, </a:t>
            </a:r>
            <a:r>
              <a:rPr lang="en-US" sz="800" dirty="0" err="1">
                <a:solidFill>
                  <a:schemeClr val="tx1">
                    <a:lumMod val="65000"/>
                    <a:lumOff val="35000"/>
                  </a:schemeClr>
                </a:solidFill>
                <a:latin typeface="Calibri" panose="020F0502020204030204" pitchFamily="34" charset="0"/>
                <a:cs typeface="Calibri" panose="020F0502020204030204" pitchFamily="34" charset="0"/>
              </a:rPr>
              <a:t>ajustadas</a:t>
            </a:r>
            <a:r>
              <a:rPr lang="en-US" sz="800" dirty="0">
                <a:solidFill>
                  <a:schemeClr val="tx1">
                    <a:lumMod val="65000"/>
                    <a:lumOff val="35000"/>
                  </a:schemeClr>
                </a:solidFill>
                <a:latin typeface="Calibri" panose="020F0502020204030204" pitchFamily="34" charset="0"/>
                <a:cs typeface="Calibri" panose="020F0502020204030204" pitchFamily="34" charset="0"/>
              </a:rPr>
              <a:t> para o </a:t>
            </a:r>
            <a:r>
              <a:rPr lang="en-US" sz="800" dirty="0" err="1">
                <a:solidFill>
                  <a:schemeClr val="tx1">
                    <a:lumMod val="65000"/>
                    <a:lumOff val="35000"/>
                  </a:schemeClr>
                </a:solidFill>
                <a:latin typeface="Calibri" panose="020F0502020204030204" pitchFamily="34" charset="0"/>
                <a:cs typeface="Calibri" panose="020F0502020204030204" pitchFamily="34" charset="0"/>
              </a:rPr>
              <a:t>tratamento</a:t>
            </a:r>
            <a:r>
              <a:rPr lang="en-US" sz="800" dirty="0">
                <a:solidFill>
                  <a:schemeClr val="tx1">
                    <a:lumMod val="65000"/>
                    <a:lumOff val="35000"/>
                  </a:schemeClr>
                </a:solidFill>
                <a:latin typeface="Calibri" panose="020F0502020204030204" pitchFamily="34" charset="0"/>
                <a:cs typeface="Calibri" panose="020F0502020204030204" pitchFamily="34" charset="0"/>
              </a:rPr>
              <a:t>, </a:t>
            </a:r>
            <a:r>
              <a:rPr lang="en-US" sz="800" dirty="0" err="1">
                <a:solidFill>
                  <a:schemeClr val="tx1">
                    <a:lumMod val="65000"/>
                    <a:lumOff val="35000"/>
                  </a:schemeClr>
                </a:solidFill>
                <a:latin typeface="Calibri" panose="020F0502020204030204" pitchFamily="34" charset="0"/>
                <a:cs typeface="Calibri" panose="020F0502020204030204" pitchFamily="34" charset="0"/>
              </a:rPr>
              <a:t>visita</a:t>
            </a:r>
            <a:r>
              <a:rPr lang="en-US" sz="800" dirty="0">
                <a:solidFill>
                  <a:schemeClr val="tx1">
                    <a:lumMod val="65000"/>
                    <a:lumOff val="35000"/>
                  </a:schemeClr>
                </a:solidFill>
                <a:latin typeface="Calibri" panose="020F0502020204030204" pitchFamily="34" charset="0"/>
                <a:cs typeface="Calibri" panose="020F0502020204030204" pitchFamily="34" charset="0"/>
              </a:rPr>
              <a:t>, </a:t>
            </a:r>
            <a:r>
              <a:rPr lang="en-US" sz="800" dirty="0" err="1">
                <a:solidFill>
                  <a:schemeClr val="tx1">
                    <a:lumMod val="65000"/>
                    <a:lumOff val="35000"/>
                  </a:schemeClr>
                </a:solidFill>
                <a:latin typeface="Calibri" panose="020F0502020204030204" pitchFamily="34" charset="0"/>
                <a:cs typeface="Calibri" panose="020F0502020204030204" pitchFamily="34" charset="0"/>
              </a:rPr>
              <a:t>terceiro</a:t>
            </a:r>
            <a:r>
              <a:rPr lang="en-US" sz="800" dirty="0">
                <a:solidFill>
                  <a:schemeClr val="tx1">
                    <a:lumMod val="65000"/>
                    <a:lumOff val="35000"/>
                  </a:schemeClr>
                </a:solidFill>
                <a:latin typeface="Calibri" panose="020F0502020204030204" pitchFamily="34" charset="0"/>
                <a:cs typeface="Calibri" panose="020F0502020204030204" pitchFamily="34" charset="0"/>
              </a:rPr>
              <a:t> </a:t>
            </a:r>
            <a:r>
              <a:rPr lang="en-US" sz="800" dirty="0" err="1">
                <a:solidFill>
                  <a:schemeClr val="tx1">
                    <a:lumMod val="65000"/>
                    <a:lumOff val="35000"/>
                  </a:schemeClr>
                </a:solidFill>
                <a:latin typeface="Calibri" panose="020F0502020204030204" pitchFamily="34" charset="0"/>
                <a:cs typeface="Calibri" panose="020F0502020204030204" pitchFamily="34" charset="0"/>
              </a:rPr>
              <a:t>agente</a:t>
            </a:r>
            <a:r>
              <a:rPr lang="en-US" sz="800" dirty="0">
                <a:solidFill>
                  <a:schemeClr val="tx1">
                    <a:lumMod val="65000"/>
                    <a:lumOff val="35000"/>
                  </a:schemeClr>
                </a:solidFill>
                <a:latin typeface="Calibri" panose="020F0502020204030204" pitchFamily="34" charset="0"/>
                <a:cs typeface="Calibri" panose="020F0502020204030204" pitchFamily="34" charset="0"/>
              </a:rPr>
              <a:t> </a:t>
            </a:r>
            <a:r>
              <a:rPr lang="en-US" sz="800" dirty="0" err="1">
                <a:solidFill>
                  <a:schemeClr val="tx1">
                    <a:lumMod val="65000"/>
                    <a:lumOff val="35000"/>
                  </a:schemeClr>
                </a:solidFill>
                <a:latin typeface="Calibri" panose="020F0502020204030204" pitchFamily="34" charset="0"/>
                <a:cs typeface="Calibri" panose="020F0502020204030204" pitchFamily="34" charset="0"/>
              </a:rPr>
              <a:t>na</a:t>
            </a:r>
            <a:r>
              <a:rPr lang="en-US" sz="800" dirty="0">
                <a:solidFill>
                  <a:schemeClr val="tx1">
                    <a:lumMod val="65000"/>
                    <a:lumOff val="35000"/>
                  </a:schemeClr>
                </a:solidFill>
                <a:latin typeface="Calibri" panose="020F0502020204030204" pitchFamily="34" charset="0"/>
                <a:cs typeface="Calibri" panose="020F0502020204030204" pitchFamily="34" charset="0"/>
              </a:rPr>
              <a:t> baseline, </a:t>
            </a:r>
            <a:r>
              <a:rPr lang="en-US" sz="800" dirty="0" err="1">
                <a:solidFill>
                  <a:schemeClr val="tx1">
                    <a:lumMod val="65000"/>
                    <a:lumOff val="35000"/>
                  </a:schemeClr>
                </a:solidFill>
                <a:latin typeface="Calibri" panose="020F0502020204030204" pitchFamily="34" charset="0"/>
                <a:cs typeface="Calibri" panose="020F0502020204030204" pitchFamily="34" charset="0"/>
              </a:rPr>
              <a:t>contagem</a:t>
            </a:r>
            <a:r>
              <a:rPr lang="en-US" sz="800" dirty="0">
                <a:solidFill>
                  <a:schemeClr val="tx1">
                    <a:lumMod val="65000"/>
                    <a:lumOff val="35000"/>
                  </a:schemeClr>
                </a:solidFill>
                <a:latin typeface="Calibri" panose="020F0502020204030204" pitchFamily="34" charset="0"/>
                <a:cs typeface="Calibri" panose="020F0502020204030204" pitchFamily="34" charset="0"/>
              </a:rPr>
              <a:t> CD4, </a:t>
            </a:r>
            <a:r>
              <a:rPr lang="en-US" sz="800" dirty="0" err="1">
                <a:solidFill>
                  <a:schemeClr val="tx1">
                    <a:lumMod val="65000"/>
                    <a:lumOff val="35000"/>
                  </a:schemeClr>
                </a:solidFill>
                <a:latin typeface="Calibri" panose="020F0502020204030204" pitchFamily="34" charset="0"/>
                <a:cs typeface="Calibri" panose="020F0502020204030204" pitchFamily="34" charset="0"/>
              </a:rPr>
              <a:t>idade</a:t>
            </a:r>
            <a:r>
              <a:rPr lang="en-US" sz="800" dirty="0">
                <a:solidFill>
                  <a:schemeClr val="tx1">
                    <a:lumMod val="65000"/>
                    <a:lumOff val="35000"/>
                  </a:schemeClr>
                </a:solidFill>
                <a:latin typeface="Calibri" panose="020F0502020204030204" pitchFamily="34" charset="0"/>
                <a:cs typeface="Calibri" panose="020F0502020204030204" pitchFamily="34" charset="0"/>
              </a:rPr>
              <a:t>, </a:t>
            </a:r>
            <a:r>
              <a:rPr lang="en-US" sz="800" dirty="0" err="1">
                <a:solidFill>
                  <a:schemeClr val="tx1">
                    <a:lumMod val="65000"/>
                    <a:lumOff val="35000"/>
                  </a:schemeClr>
                </a:solidFill>
                <a:latin typeface="Calibri" panose="020F0502020204030204" pitchFamily="34" charset="0"/>
                <a:cs typeface="Calibri" panose="020F0502020204030204" pitchFamily="34" charset="0"/>
              </a:rPr>
              <a:t>sexo</a:t>
            </a:r>
            <a:r>
              <a:rPr lang="en-US" sz="800" dirty="0">
                <a:solidFill>
                  <a:schemeClr val="tx1">
                    <a:lumMod val="65000"/>
                    <a:lumOff val="35000"/>
                  </a:schemeClr>
                </a:solidFill>
                <a:latin typeface="Calibri" panose="020F0502020204030204" pitchFamily="34" charset="0"/>
                <a:cs typeface="Calibri" panose="020F0502020204030204" pitchFamily="34" charset="0"/>
              </a:rPr>
              <a:t>, </a:t>
            </a:r>
            <a:r>
              <a:rPr lang="en-US" sz="800" dirty="0" err="1">
                <a:solidFill>
                  <a:schemeClr val="tx1">
                    <a:lumMod val="65000"/>
                    <a:lumOff val="35000"/>
                  </a:schemeClr>
                </a:solidFill>
                <a:latin typeface="Calibri" panose="020F0502020204030204" pitchFamily="34" charset="0"/>
                <a:cs typeface="Calibri" panose="020F0502020204030204" pitchFamily="34" charset="0"/>
              </a:rPr>
              <a:t>raça</a:t>
            </a:r>
            <a:r>
              <a:rPr lang="en-US" sz="800" dirty="0">
                <a:solidFill>
                  <a:schemeClr val="tx1">
                    <a:lumMod val="65000"/>
                    <a:lumOff val="35000"/>
                  </a:schemeClr>
                </a:solidFill>
                <a:latin typeface="Calibri" panose="020F0502020204030204" pitchFamily="34" charset="0"/>
                <a:cs typeface="Calibri" panose="020F0502020204030204" pitchFamily="34" charset="0"/>
              </a:rPr>
              <a:t>, peso </a:t>
            </a:r>
            <a:r>
              <a:rPr lang="en-US" sz="800" dirty="0" err="1">
                <a:solidFill>
                  <a:schemeClr val="tx1">
                    <a:lumMod val="65000"/>
                    <a:lumOff val="35000"/>
                  </a:schemeClr>
                </a:solidFill>
                <a:latin typeface="Calibri" panose="020F0502020204030204" pitchFamily="34" charset="0"/>
                <a:cs typeface="Calibri" panose="020F0502020204030204" pitchFamily="34" charset="0"/>
              </a:rPr>
              <a:t>na</a:t>
            </a:r>
            <a:r>
              <a:rPr lang="en-US" sz="800" dirty="0">
                <a:solidFill>
                  <a:schemeClr val="tx1">
                    <a:lumMod val="65000"/>
                    <a:lumOff val="35000"/>
                  </a:schemeClr>
                </a:solidFill>
                <a:latin typeface="Calibri" panose="020F0502020204030204" pitchFamily="34" charset="0"/>
                <a:cs typeface="Calibri" panose="020F0502020204030204" pitchFamily="34" charset="0"/>
              </a:rPr>
              <a:t> baseline, </a:t>
            </a:r>
            <a:r>
              <a:rPr lang="en-US" sz="800" dirty="0" err="1">
                <a:solidFill>
                  <a:schemeClr val="tx1">
                    <a:lumMod val="65000"/>
                    <a:lumOff val="35000"/>
                  </a:schemeClr>
                </a:solidFill>
                <a:latin typeface="Calibri" panose="020F0502020204030204" pitchFamily="34" charset="0"/>
                <a:cs typeface="Calibri" panose="020F0502020204030204" pitchFamily="34" charset="0"/>
              </a:rPr>
              <a:t>exposição</a:t>
            </a:r>
            <a:r>
              <a:rPr lang="en-US" sz="800" dirty="0">
                <a:solidFill>
                  <a:schemeClr val="tx1">
                    <a:lumMod val="65000"/>
                    <a:lumOff val="35000"/>
                  </a:schemeClr>
                </a:solidFill>
                <a:latin typeface="Calibri" panose="020F0502020204030204" pitchFamily="34" charset="0"/>
                <a:cs typeface="Calibri" panose="020F0502020204030204" pitchFamily="34" charset="0"/>
              </a:rPr>
              <a:t> previa a TAF, </a:t>
            </a:r>
            <a:r>
              <a:rPr lang="en-US" sz="800" dirty="0" err="1">
                <a:solidFill>
                  <a:schemeClr val="tx1">
                    <a:lumMod val="65000"/>
                    <a:lumOff val="35000"/>
                  </a:schemeClr>
                </a:solidFill>
                <a:latin typeface="Calibri" panose="020F0502020204030204" pitchFamily="34" charset="0"/>
                <a:cs typeface="Calibri" panose="020F0502020204030204" pitchFamily="34" charset="0"/>
              </a:rPr>
              <a:t>região</a:t>
            </a:r>
            <a:r>
              <a:rPr lang="en-US" sz="800" dirty="0">
                <a:solidFill>
                  <a:schemeClr val="tx1">
                    <a:lumMod val="65000"/>
                    <a:lumOff val="35000"/>
                  </a:schemeClr>
                </a:solidFill>
                <a:latin typeface="Calibri" panose="020F0502020204030204" pitchFamily="34" charset="0"/>
                <a:cs typeface="Calibri" panose="020F0502020204030204" pitchFamily="34" charset="0"/>
              </a:rPr>
              <a:t>, </a:t>
            </a:r>
            <a:r>
              <a:rPr lang="en-US" sz="800" dirty="0" err="1">
                <a:solidFill>
                  <a:schemeClr val="tx1">
                    <a:lumMod val="65000"/>
                    <a:lumOff val="35000"/>
                  </a:schemeClr>
                </a:solidFill>
                <a:latin typeface="Calibri" panose="020F0502020204030204" pitchFamily="34" charset="0"/>
                <a:cs typeface="Calibri" panose="020F0502020204030204" pitchFamily="34" charset="0"/>
              </a:rPr>
              <a:t>interação</a:t>
            </a:r>
            <a:r>
              <a:rPr lang="en-US" sz="800" dirty="0">
                <a:solidFill>
                  <a:schemeClr val="tx1">
                    <a:lumMod val="65000"/>
                    <a:lumOff val="35000"/>
                  </a:schemeClr>
                </a:solidFill>
                <a:latin typeface="Calibri" panose="020F0502020204030204" pitchFamily="34" charset="0"/>
                <a:cs typeface="Calibri" panose="020F0502020204030204" pitchFamily="34" charset="0"/>
              </a:rPr>
              <a:t> entre </a:t>
            </a:r>
            <a:r>
              <a:rPr lang="en-US" sz="800" dirty="0" err="1">
                <a:solidFill>
                  <a:schemeClr val="tx1">
                    <a:lumMod val="65000"/>
                    <a:lumOff val="35000"/>
                  </a:schemeClr>
                </a:solidFill>
                <a:latin typeface="Calibri" panose="020F0502020204030204" pitchFamily="34" charset="0"/>
                <a:cs typeface="Calibri" panose="020F0502020204030204" pitchFamily="34" charset="0"/>
              </a:rPr>
              <a:t>tratamento</a:t>
            </a:r>
            <a:r>
              <a:rPr lang="en-US" sz="800" dirty="0">
                <a:solidFill>
                  <a:schemeClr val="tx1">
                    <a:lumMod val="65000"/>
                    <a:lumOff val="35000"/>
                  </a:schemeClr>
                </a:solidFill>
                <a:latin typeface="Calibri" panose="020F0502020204030204" pitchFamily="34" charset="0"/>
                <a:cs typeface="Calibri" panose="020F0502020204030204" pitchFamily="34" charset="0"/>
              </a:rPr>
              <a:t> e valor </a:t>
            </a:r>
            <a:r>
              <a:rPr lang="en-US" sz="800" dirty="0" err="1">
                <a:solidFill>
                  <a:schemeClr val="tx1">
                    <a:lumMod val="65000"/>
                    <a:lumOff val="35000"/>
                  </a:schemeClr>
                </a:solidFill>
                <a:latin typeface="Calibri" panose="020F0502020204030204" pitchFamily="34" charset="0"/>
                <a:cs typeface="Calibri" panose="020F0502020204030204" pitchFamily="34" charset="0"/>
              </a:rPr>
              <a:t>na</a:t>
            </a:r>
            <a:r>
              <a:rPr lang="en-US" sz="800" dirty="0">
                <a:solidFill>
                  <a:schemeClr val="tx1">
                    <a:lumMod val="65000"/>
                    <a:lumOff val="35000"/>
                  </a:schemeClr>
                </a:solidFill>
                <a:latin typeface="Calibri" panose="020F0502020204030204" pitchFamily="34" charset="0"/>
                <a:cs typeface="Calibri" panose="020F0502020204030204" pitchFamily="34" charset="0"/>
              </a:rPr>
              <a:t> baseline por </a:t>
            </a:r>
            <a:r>
              <a:rPr lang="en-US" sz="800" dirty="0" err="1">
                <a:solidFill>
                  <a:schemeClr val="tx1">
                    <a:lumMod val="65000"/>
                    <a:lumOff val="35000"/>
                  </a:schemeClr>
                </a:solidFill>
                <a:latin typeface="Calibri" panose="020F0502020204030204" pitchFamily="34" charset="0"/>
                <a:cs typeface="Calibri" panose="020F0502020204030204" pitchFamily="34" charset="0"/>
              </a:rPr>
              <a:t>visita</a:t>
            </a:r>
            <a:r>
              <a:rPr lang="en-US" sz="800" dirty="0">
                <a:solidFill>
                  <a:schemeClr val="tx1">
                    <a:lumMod val="65000"/>
                    <a:lumOff val="35000"/>
                  </a:schemeClr>
                </a:solidFill>
                <a:latin typeface="Calibri" panose="020F0502020204030204" pitchFamily="34" charset="0"/>
                <a:cs typeface="Calibri" panose="020F0502020204030204" pitchFamily="34" charset="0"/>
              </a:rPr>
              <a:t>; ‡</a:t>
            </a:r>
            <a:r>
              <a:rPr lang="en-US" sz="800" baseline="30000" dirty="0">
                <a:solidFill>
                  <a:schemeClr val="tx1">
                    <a:lumMod val="65000"/>
                    <a:lumOff val="35000"/>
                  </a:schemeClr>
                </a:solidFill>
                <a:latin typeface="Calibri" panose="020F0502020204030204" pitchFamily="34" charset="0"/>
                <a:cs typeface="Calibri" panose="020F0502020204030204" pitchFamily="34" charset="0"/>
              </a:rPr>
              <a:t> </a:t>
            </a:r>
            <a:r>
              <a:rPr lang="en-US" sz="800" dirty="0">
                <a:solidFill>
                  <a:schemeClr val="tx1">
                    <a:lumMod val="65000"/>
                    <a:lumOff val="35000"/>
                  </a:schemeClr>
                </a:solidFill>
                <a:latin typeface="Calibri" panose="020F0502020204030204" pitchFamily="34" charset="0"/>
                <a:cs typeface="Calibri" panose="020F0502020204030204" pitchFamily="34" charset="0"/>
              </a:rPr>
              <a:t>n= 342 para ambos </a:t>
            </a:r>
            <a:r>
              <a:rPr lang="en-US" sz="800" dirty="0" err="1">
                <a:solidFill>
                  <a:schemeClr val="tx1">
                    <a:lumMod val="65000"/>
                    <a:lumOff val="35000"/>
                  </a:schemeClr>
                </a:solidFill>
                <a:latin typeface="Calibri" panose="020F0502020204030204" pitchFamily="34" charset="0"/>
                <a:cs typeface="Calibri" panose="020F0502020204030204" pitchFamily="34" charset="0"/>
              </a:rPr>
              <a:t>os</a:t>
            </a:r>
            <a:r>
              <a:rPr lang="en-US" sz="800" dirty="0">
                <a:solidFill>
                  <a:schemeClr val="tx1">
                    <a:lumMod val="65000"/>
                    <a:lumOff val="35000"/>
                  </a:schemeClr>
                </a:solidFill>
                <a:latin typeface="Calibri" panose="020F0502020204030204" pitchFamily="34" charset="0"/>
                <a:cs typeface="Calibri" panose="020F0502020204030204" pitchFamily="34" charset="0"/>
              </a:rPr>
              <a:t> </a:t>
            </a:r>
            <a:r>
              <a:rPr lang="en-US" sz="800" dirty="0" err="1">
                <a:solidFill>
                  <a:schemeClr val="tx1">
                    <a:lumMod val="65000"/>
                    <a:lumOff val="35000"/>
                  </a:schemeClr>
                </a:solidFill>
                <a:latin typeface="Calibri" panose="020F0502020204030204" pitchFamily="34" charset="0"/>
                <a:cs typeface="Calibri" panose="020F0502020204030204" pitchFamily="34" charset="0"/>
              </a:rPr>
              <a:t>grupos</a:t>
            </a:r>
            <a:r>
              <a:rPr lang="en-US" sz="800" dirty="0">
                <a:solidFill>
                  <a:schemeClr val="tx1">
                    <a:lumMod val="65000"/>
                    <a:lumOff val="35000"/>
                  </a:schemeClr>
                </a:solidFill>
                <a:latin typeface="Calibri" panose="020F0502020204030204" pitchFamily="34" charset="0"/>
                <a:cs typeface="Calibri" panose="020F0502020204030204" pitchFamily="34" charset="0"/>
              </a:rPr>
              <a:t>. AA, </a:t>
            </a:r>
            <a:r>
              <a:rPr lang="en-US" sz="800" dirty="0" err="1">
                <a:solidFill>
                  <a:schemeClr val="tx1">
                    <a:lumMod val="65000"/>
                    <a:lumOff val="35000"/>
                  </a:schemeClr>
                </a:solidFill>
                <a:latin typeface="Calibri" panose="020F0502020204030204" pitchFamily="34" charset="0"/>
                <a:cs typeface="Calibri" panose="020F0502020204030204" pitchFamily="34" charset="0"/>
              </a:rPr>
              <a:t>acontecimento</a:t>
            </a:r>
            <a:r>
              <a:rPr lang="en-US" sz="800" dirty="0">
                <a:solidFill>
                  <a:schemeClr val="tx1">
                    <a:lumMod val="65000"/>
                    <a:lumOff val="35000"/>
                  </a:schemeClr>
                </a:solidFill>
                <a:latin typeface="Calibri" panose="020F0502020204030204" pitchFamily="34" charset="0"/>
                <a:cs typeface="Calibri" panose="020F0502020204030204" pitchFamily="34" charset="0"/>
              </a:rPr>
              <a:t> </a:t>
            </a:r>
            <a:r>
              <a:rPr lang="en-US" sz="800" dirty="0" err="1">
                <a:solidFill>
                  <a:schemeClr val="tx1">
                    <a:lumMod val="65000"/>
                    <a:lumOff val="35000"/>
                  </a:schemeClr>
                </a:solidFill>
                <a:latin typeface="Calibri" panose="020F0502020204030204" pitchFamily="34" charset="0"/>
                <a:cs typeface="Calibri" panose="020F0502020204030204" pitchFamily="34" charset="0"/>
              </a:rPr>
              <a:t>adverso</a:t>
            </a:r>
            <a:r>
              <a:rPr lang="en-US" sz="800" dirty="0">
                <a:solidFill>
                  <a:schemeClr val="tx1">
                    <a:lumMod val="65000"/>
                    <a:lumOff val="35000"/>
                  </a:schemeClr>
                </a:solidFill>
                <a:latin typeface="Calibri" panose="020F0502020204030204" pitchFamily="34" charset="0"/>
                <a:cs typeface="Calibri" panose="020F0502020204030204" pitchFamily="34" charset="0"/>
              </a:rPr>
              <a:t>; DP, </a:t>
            </a:r>
            <a:r>
              <a:rPr lang="en-US" sz="800" dirty="0" err="1">
                <a:solidFill>
                  <a:schemeClr val="tx1">
                    <a:lumMod val="65000"/>
                    <a:lumOff val="35000"/>
                  </a:schemeClr>
                </a:solidFill>
                <a:latin typeface="Calibri" panose="020F0502020204030204" pitchFamily="34" charset="0"/>
                <a:cs typeface="Calibri" panose="020F0502020204030204" pitchFamily="34" charset="0"/>
              </a:rPr>
              <a:t>desvio</a:t>
            </a:r>
            <a:r>
              <a:rPr lang="en-US" sz="800" dirty="0">
                <a:solidFill>
                  <a:schemeClr val="tx1">
                    <a:lumMod val="65000"/>
                    <a:lumOff val="35000"/>
                  </a:schemeClr>
                </a:solidFill>
                <a:latin typeface="Calibri" panose="020F0502020204030204" pitchFamily="34" charset="0"/>
                <a:cs typeface="Calibri" panose="020F0502020204030204" pitchFamily="34" charset="0"/>
              </a:rPr>
              <a:t> </a:t>
            </a:r>
            <a:r>
              <a:rPr lang="en-US" sz="800" dirty="0" err="1">
                <a:solidFill>
                  <a:schemeClr val="tx1">
                    <a:lumMod val="65000"/>
                    <a:lumOff val="35000"/>
                  </a:schemeClr>
                </a:solidFill>
                <a:latin typeface="Calibri" panose="020F0502020204030204" pitchFamily="34" charset="0"/>
                <a:cs typeface="Calibri" panose="020F0502020204030204" pitchFamily="34" charset="0"/>
              </a:rPr>
              <a:t>padrão</a:t>
            </a:r>
            <a:r>
              <a:rPr lang="en-US" sz="800" dirty="0">
                <a:solidFill>
                  <a:schemeClr val="tx1">
                    <a:lumMod val="65000"/>
                    <a:lumOff val="35000"/>
                  </a:schemeClr>
                </a:solidFill>
                <a:latin typeface="Calibri" panose="020F0502020204030204" pitchFamily="34" charset="0"/>
                <a:cs typeface="Calibri" panose="020F0502020204030204" pitchFamily="34" charset="0"/>
              </a:rPr>
              <a:t>; PVVIH, </a:t>
            </a:r>
            <a:r>
              <a:rPr lang="en-US" sz="800" dirty="0" err="1">
                <a:solidFill>
                  <a:schemeClr val="tx1">
                    <a:lumMod val="65000"/>
                    <a:lumOff val="35000"/>
                  </a:schemeClr>
                </a:solidFill>
                <a:latin typeface="Calibri" panose="020F0502020204030204" pitchFamily="34" charset="0"/>
                <a:cs typeface="Calibri" panose="020F0502020204030204" pitchFamily="34" charset="0"/>
              </a:rPr>
              <a:t>pessoas</a:t>
            </a:r>
            <a:r>
              <a:rPr lang="en-US" sz="800" dirty="0">
                <a:solidFill>
                  <a:schemeClr val="tx1">
                    <a:lumMod val="65000"/>
                    <a:lumOff val="35000"/>
                  </a:schemeClr>
                </a:solidFill>
                <a:latin typeface="Calibri" panose="020F0502020204030204" pitchFamily="34" charset="0"/>
                <a:cs typeface="Calibri" panose="020F0502020204030204" pitchFamily="34" charset="0"/>
              </a:rPr>
              <a:t> que </a:t>
            </a:r>
            <a:r>
              <a:rPr lang="en-US" sz="800" dirty="0" err="1">
                <a:solidFill>
                  <a:schemeClr val="tx1">
                    <a:lumMod val="65000"/>
                    <a:lumOff val="35000"/>
                  </a:schemeClr>
                </a:solidFill>
                <a:latin typeface="Calibri" panose="020F0502020204030204" pitchFamily="34" charset="0"/>
                <a:cs typeface="Calibri" panose="020F0502020204030204" pitchFamily="34" charset="0"/>
              </a:rPr>
              <a:t>vivem</a:t>
            </a:r>
            <a:r>
              <a:rPr lang="en-US" sz="800" dirty="0">
                <a:solidFill>
                  <a:schemeClr val="tx1">
                    <a:lumMod val="65000"/>
                    <a:lumOff val="35000"/>
                  </a:schemeClr>
                </a:solidFill>
                <a:latin typeface="Calibri" panose="020F0502020204030204" pitchFamily="34" charset="0"/>
                <a:cs typeface="Calibri" panose="020F0502020204030204" pitchFamily="34" charset="0"/>
              </a:rPr>
              <a:t> com VIH</a:t>
            </a:r>
          </a:p>
        </p:txBody>
      </p:sp>
      <p:grpSp>
        <p:nvGrpSpPr>
          <p:cNvPr id="320" name="Group 319">
            <a:extLst>
              <a:ext uri="{FF2B5EF4-FFF2-40B4-BE49-F238E27FC236}">
                <a16:creationId xmlns:a16="http://schemas.microsoft.com/office/drawing/2014/main" id="{420EB28C-1C85-4495-98E9-26D142AD4EA6}"/>
              </a:ext>
            </a:extLst>
          </p:cNvPr>
          <p:cNvGrpSpPr/>
          <p:nvPr/>
        </p:nvGrpSpPr>
        <p:grpSpPr>
          <a:xfrm>
            <a:off x="1166668" y="2870306"/>
            <a:ext cx="3725061" cy="1686144"/>
            <a:chOff x="6150626" y="4476281"/>
            <a:chExt cx="2506442" cy="1686583"/>
          </a:xfrm>
        </p:grpSpPr>
        <p:cxnSp>
          <p:nvCxnSpPr>
            <p:cNvPr id="321" name="Straight Connector 320">
              <a:extLst>
                <a:ext uri="{FF2B5EF4-FFF2-40B4-BE49-F238E27FC236}">
                  <a16:creationId xmlns:a16="http://schemas.microsoft.com/office/drawing/2014/main" id="{A698BB64-F932-4B3C-BFAA-33AEEBE092D1}"/>
                </a:ext>
              </a:extLst>
            </p:cNvPr>
            <p:cNvCxnSpPr>
              <a:cxnSpLocks/>
            </p:cNvCxnSpPr>
            <p:nvPr/>
          </p:nvCxnSpPr>
          <p:spPr>
            <a:xfrm>
              <a:off x="6722116" y="5290306"/>
              <a:ext cx="1934952" cy="0"/>
            </a:xfrm>
            <a:prstGeom prst="line">
              <a:avLst/>
            </a:prstGeom>
            <a:noFill/>
            <a:ln w="12700" cap="sq">
              <a:solidFill>
                <a:schemeClr val="tx1"/>
              </a:solidFill>
              <a:prstDash val="sysDash"/>
              <a:miter lim="800000"/>
            </a:ln>
          </p:spPr>
          <p:style>
            <a:lnRef idx="2">
              <a:schemeClr val="accent1">
                <a:shade val="50000"/>
              </a:schemeClr>
            </a:lnRef>
            <a:fillRef idx="1">
              <a:schemeClr val="accent1"/>
            </a:fillRef>
            <a:effectRef idx="0">
              <a:schemeClr val="accent1"/>
            </a:effectRef>
            <a:fontRef idx="minor">
              <a:schemeClr val="lt1"/>
            </a:fontRef>
          </p:style>
        </p:cxnSp>
        <p:sp>
          <p:nvSpPr>
            <p:cNvPr id="322" name="Freeform: Shape 321">
              <a:extLst>
                <a:ext uri="{FF2B5EF4-FFF2-40B4-BE49-F238E27FC236}">
                  <a16:creationId xmlns:a16="http://schemas.microsoft.com/office/drawing/2014/main" id="{EEF4A712-9BEF-4B0C-82EF-9271BE6D16EA}"/>
                </a:ext>
              </a:extLst>
            </p:cNvPr>
            <p:cNvSpPr/>
            <p:nvPr/>
          </p:nvSpPr>
          <p:spPr>
            <a:xfrm>
              <a:off x="6719612" y="4516920"/>
              <a:ext cx="1899287" cy="1333134"/>
            </a:xfrm>
            <a:custGeom>
              <a:avLst/>
              <a:gdLst>
                <a:gd name="connsiteX0" fmla="*/ 0 w 3953628"/>
                <a:gd name="connsiteY0" fmla="*/ 0 h 1989971"/>
                <a:gd name="connsiteX1" fmla="*/ 0 w 3953628"/>
                <a:gd name="connsiteY1" fmla="*/ 1989971 h 1989971"/>
                <a:gd name="connsiteX2" fmla="*/ 3953628 w 3953628"/>
                <a:gd name="connsiteY2" fmla="*/ 1989971 h 1989971"/>
                <a:gd name="connsiteX3" fmla="*/ 3953628 w 3953628"/>
                <a:gd name="connsiteY3" fmla="*/ 3289 h 1989971"/>
                <a:gd name="connsiteX0" fmla="*/ 0 w 3953628"/>
                <a:gd name="connsiteY0" fmla="*/ 0 h 1989971"/>
                <a:gd name="connsiteX1" fmla="*/ 0 w 3953628"/>
                <a:gd name="connsiteY1" fmla="*/ 1989971 h 1989971"/>
                <a:gd name="connsiteX2" fmla="*/ 3953628 w 3953628"/>
                <a:gd name="connsiteY2" fmla="*/ 1989971 h 1989971"/>
              </a:gdLst>
              <a:ahLst/>
              <a:cxnLst>
                <a:cxn ang="0">
                  <a:pos x="connsiteX0" y="connsiteY0"/>
                </a:cxn>
                <a:cxn ang="0">
                  <a:pos x="connsiteX1" y="connsiteY1"/>
                </a:cxn>
                <a:cxn ang="0">
                  <a:pos x="connsiteX2" y="connsiteY2"/>
                </a:cxn>
              </a:cxnLst>
              <a:rect l="l" t="t" r="r" b="b"/>
              <a:pathLst>
                <a:path w="3953628" h="1989971">
                  <a:moveTo>
                    <a:pt x="0" y="0"/>
                  </a:moveTo>
                  <a:lnTo>
                    <a:pt x="0" y="1989971"/>
                  </a:lnTo>
                  <a:lnTo>
                    <a:pt x="3953628" y="1989971"/>
                  </a:lnTo>
                </a:path>
              </a:pathLst>
            </a:custGeom>
            <a:noFill/>
            <a:ln w="12700"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000" noProof="1">
                <a:solidFill>
                  <a:prstClr val="black"/>
                </a:solidFill>
                <a:latin typeface="Arial"/>
              </a:endParaRPr>
            </a:p>
          </p:txBody>
        </p:sp>
        <p:sp>
          <p:nvSpPr>
            <p:cNvPr id="323" name="TextBox 322">
              <a:extLst>
                <a:ext uri="{FF2B5EF4-FFF2-40B4-BE49-F238E27FC236}">
                  <a16:creationId xmlns:a16="http://schemas.microsoft.com/office/drawing/2014/main" id="{CE778313-CD90-48CF-A2FB-063D5C16C0EB}"/>
                </a:ext>
              </a:extLst>
            </p:cNvPr>
            <p:cNvSpPr txBox="1"/>
            <p:nvPr/>
          </p:nvSpPr>
          <p:spPr>
            <a:xfrm rot="16200000">
              <a:off x="5630797" y="5036753"/>
              <a:ext cx="1333131" cy="293474"/>
            </a:xfrm>
            <a:prstGeom prst="rect">
              <a:avLst/>
            </a:prstGeom>
            <a:noFill/>
          </p:spPr>
          <p:txBody>
            <a:bodyPr wrap="square" lIns="0" tIns="0" rIns="0" bIns="0" rtlCol="0">
              <a:spAutoFit/>
            </a:bodyPr>
            <a:lstStyle/>
            <a:p>
              <a:pPr algn="ctr" defTabSz="914126">
                <a:lnSpc>
                  <a:spcPct val="90000"/>
                </a:lnSpc>
                <a:defRPr/>
              </a:pPr>
              <a:r>
                <a:rPr lang="en-US" sz="1050" b="1" noProof="1">
                  <a:solidFill>
                    <a:prstClr val="black"/>
                  </a:solidFill>
                  <a:latin typeface="Arial"/>
                </a:rPr>
                <a:t>Adjusted mean change (SE) from baseline, kg</a:t>
              </a:r>
            </a:p>
          </p:txBody>
        </p:sp>
        <p:sp>
          <p:nvSpPr>
            <p:cNvPr id="324" name="TextBox 323">
              <a:extLst>
                <a:ext uri="{FF2B5EF4-FFF2-40B4-BE49-F238E27FC236}">
                  <a16:creationId xmlns:a16="http://schemas.microsoft.com/office/drawing/2014/main" id="{F69C097D-566C-4EB9-BF23-249BB16A1EBA}"/>
                </a:ext>
              </a:extLst>
            </p:cNvPr>
            <p:cNvSpPr txBox="1"/>
            <p:nvPr/>
          </p:nvSpPr>
          <p:spPr>
            <a:xfrm>
              <a:off x="6518078" y="4476281"/>
              <a:ext cx="118614" cy="138499"/>
            </a:xfrm>
            <a:prstGeom prst="rect">
              <a:avLst/>
            </a:prstGeom>
            <a:noFill/>
          </p:spPr>
          <p:txBody>
            <a:bodyPr wrap="none" lIns="0" tIns="0" rIns="0" bIns="0" rtlCol="0">
              <a:spAutoFit/>
            </a:bodyPr>
            <a:lstStyle/>
            <a:p>
              <a:pPr algn="r" defTabSz="914126">
                <a:lnSpc>
                  <a:spcPct val="90000"/>
                </a:lnSpc>
                <a:defRPr/>
              </a:pPr>
              <a:r>
                <a:rPr lang="en-US" sz="1000" noProof="1">
                  <a:solidFill>
                    <a:prstClr val="black"/>
                  </a:solidFill>
                  <a:latin typeface="Arial"/>
                </a:rPr>
                <a:t>3.5</a:t>
              </a:r>
            </a:p>
          </p:txBody>
        </p:sp>
        <p:sp>
          <p:nvSpPr>
            <p:cNvPr id="325" name="TextBox 324">
              <a:extLst>
                <a:ext uri="{FF2B5EF4-FFF2-40B4-BE49-F238E27FC236}">
                  <a16:creationId xmlns:a16="http://schemas.microsoft.com/office/drawing/2014/main" id="{BE682568-9F37-42DF-83F1-6CB2DA5EFDA3}"/>
                </a:ext>
              </a:extLst>
            </p:cNvPr>
            <p:cNvSpPr txBox="1"/>
            <p:nvPr/>
          </p:nvSpPr>
          <p:spPr>
            <a:xfrm>
              <a:off x="6518078" y="4919589"/>
              <a:ext cx="118614" cy="138499"/>
            </a:xfrm>
            <a:prstGeom prst="rect">
              <a:avLst/>
            </a:prstGeom>
            <a:noFill/>
          </p:spPr>
          <p:txBody>
            <a:bodyPr wrap="none" lIns="0" tIns="0" rIns="0" bIns="0" rtlCol="0">
              <a:spAutoFit/>
            </a:bodyPr>
            <a:lstStyle/>
            <a:p>
              <a:pPr algn="r" defTabSz="914126">
                <a:lnSpc>
                  <a:spcPct val="90000"/>
                </a:lnSpc>
                <a:defRPr/>
              </a:pPr>
              <a:r>
                <a:rPr lang="en-US" sz="1000" noProof="1">
                  <a:solidFill>
                    <a:prstClr val="black"/>
                  </a:solidFill>
                  <a:latin typeface="Arial"/>
                </a:rPr>
                <a:t>1.5</a:t>
              </a:r>
            </a:p>
          </p:txBody>
        </p:sp>
        <p:sp>
          <p:nvSpPr>
            <p:cNvPr id="326" name="TextBox 325">
              <a:extLst>
                <a:ext uri="{FF2B5EF4-FFF2-40B4-BE49-F238E27FC236}">
                  <a16:creationId xmlns:a16="http://schemas.microsoft.com/office/drawing/2014/main" id="{AA943AAB-1002-4B20-8BCD-6591E5FB92B9}"/>
                </a:ext>
              </a:extLst>
            </p:cNvPr>
            <p:cNvSpPr txBox="1"/>
            <p:nvPr/>
          </p:nvSpPr>
          <p:spPr>
            <a:xfrm>
              <a:off x="6488962" y="5587698"/>
              <a:ext cx="147730" cy="138499"/>
            </a:xfrm>
            <a:prstGeom prst="rect">
              <a:avLst/>
            </a:prstGeom>
            <a:noFill/>
          </p:spPr>
          <p:txBody>
            <a:bodyPr wrap="none" lIns="0" tIns="0" rIns="0" bIns="0" rtlCol="0">
              <a:spAutoFit/>
            </a:bodyPr>
            <a:lstStyle/>
            <a:p>
              <a:pPr algn="r" defTabSz="914126">
                <a:lnSpc>
                  <a:spcPct val="90000"/>
                </a:lnSpc>
                <a:defRPr/>
              </a:pPr>
              <a:r>
                <a:rPr lang="en-US" sz="1000" noProof="1">
                  <a:solidFill>
                    <a:prstClr val="black"/>
                  </a:solidFill>
                  <a:latin typeface="Arial"/>
                </a:rPr>
                <a:t>-1.5</a:t>
              </a:r>
            </a:p>
          </p:txBody>
        </p:sp>
        <p:sp>
          <p:nvSpPr>
            <p:cNvPr id="327" name="TextBox 326">
              <a:extLst>
                <a:ext uri="{FF2B5EF4-FFF2-40B4-BE49-F238E27FC236}">
                  <a16:creationId xmlns:a16="http://schemas.microsoft.com/office/drawing/2014/main" id="{33E53E31-C736-4490-9646-17F29E5979DB}"/>
                </a:ext>
              </a:extLst>
            </p:cNvPr>
            <p:cNvSpPr txBox="1"/>
            <p:nvPr/>
          </p:nvSpPr>
          <p:spPr>
            <a:xfrm>
              <a:off x="6488962" y="5810917"/>
              <a:ext cx="147730" cy="138499"/>
            </a:xfrm>
            <a:prstGeom prst="rect">
              <a:avLst/>
            </a:prstGeom>
            <a:noFill/>
          </p:spPr>
          <p:txBody>
            <a:bodyPr wrap="none" lIns="0" tIns="0" rIns="0" bIns="0" rtlCol="0">
              <a:spAutoFit/>
            </a:bodyPr>
            <a:lstStyle/>
            <a:p>
              <a:pPr algn="r" defTabSz="914126">
                <a:lnSpc>
                  <a:spcPct val="90000"/>
                </a:lnSpc>
                <a:defRPr/>
              </a:pPr>
              <a:r>
                <a:rPr lang="en-US" sz="1000" noProof="1">
                  <a:solidFill>
                    <a:prstClr val="black"/>
                  </a:solidFill>
                  <a:latin typeface="Arial"/>
                </a:rPr>
                <a:t>-2.5</a:t>
              </a:r>
            </a:p>
          </p:txBody>
        </p:sp>
        <p:sp>
          <p:nvSpPr>
            <p:cNvPr id="328" name="TextBox 327">
              <a:extLst>
                <a:ext uri="{FF2B5EF4-FFF2-40B4-BE49-F238E27FC236}">
                  <a16:creationId xmlns:a16="http://schemas.microsoft.com/office/drawing/2014/main" id="{A3F484B7-B4C5-4C37-B3EC-24D888E47776}"/>
                </a:ext>
              </a:extLst>
            </p:cNvPr>
            <p:cNvSpPr txBox="1"/>
            <p:nvPr/>
          </p:nvSpPr>
          <p:spPr>
            <a:xfrm>
              <a:off x="6696778" y="5890674"/>
              <a:ext cx="47446" cy="138499"/>
            </a:xfrm>
            <a:prstGeom prst="rect">
              <a:avLst/>
            </a:prstGeom>
            <a:noFill/>
          </p:spPr>
          <p:txBody>
            <a:bodyPr wrap="none" lIns="0" tIns="0" rIns="0" bIns="0" rtlCol="0">
              <a:spAutoFit/>
            </a:bodyPr>
            <a:lstStyle/>
            <a:p>
              <a:pPr algn="ctr" defTabSz="914126">
                <a:lnSpc>
                  <a:spcPct val="90000"/>
                </a:lnSpc>
                <a:defRPr/>
              </a:pPr>
              <a:r>
                <a:rPr lang="en-US" sz="1000" noProof="1">
                  <a:solidFill>
                    <a:prstClr val="black"/>
                  </a:solidFill>
                  <a:latin typeface="Arial"/>
                </a:rPr>
                <a:t>0</a:t>
              </a:r>
            </a:p>
          </p:txBody>
        </p:sp>
        <p:sp>
          <p:nvSpPr>
            <p:cNvPr id="329" name="TextBox 328">
              <a:extLst>
                <a:ext uri="{FF2B5EF4-FFF2-40B4-BE49-F238E27FC236}">
                  <a16:creationId xmlns:a16="http://schemas.microsoft.com/office/drawing/2014/main" id="{B78B5F06-61B2-487B-A622-8F78F469247A}"/>
                </a:ext>
              </a:extLst>
            </p:cNvPr>
            <p:cNvSpPr txBox="1"/>
            <p:nvPr/>
          </p:nvSpPr>
          <p:spPr>
            <a:xfrm>
              <a:off x="6984606" y="5890674"/>
              <a:ext cx="94892" cy="138499"/>
            </a:xfrm>
            <a:prstGeom prst="rect">
              <a:avLst/>
            </a:prstGeom>
            <a:noFill/>
          </p:spPr>
          <p:txBody>
            <a:bodyPr wrap="none" lIns="0" tIns="0" rIns="0" bIns="0" rtlCol="0">
              <a:spAutoFit/>
            </a:bodyPr>
            <a:lstStyle/>
            <a:p>
              <a:pPr algn="ctr" defTabSz="914126">
                <a:lnSpc>
                  <a:spcPct val="90000"/>
                </a:lnSpc>
                <a:defRPr/>
              </a:pPr>
              <a:r>
                <a:rPr lang="en-US" sz="1000" noProof="1">
                  <a:solidFill>
                    <a:prstClr val="black"/>
                  </a:solidFill>
                  <a:latin typeface="Arial"/>
                </a:rPr>
                <a:t>24</a:t>
              </a:r>
            </a:p>
          </p:txBody>
        </p:sp>
        <p:sp>
          <p:nvSpPr>
            <p:cNvPr id="330" name="TextBox 329">
              <a:extLst>
                <a:ext uri="{FF2B5EF4-FFF2-40B4-BE49-F238E27FC236}">
                  <a16:creationId xmlns:a16="http://schemas.microsoft.com/office/drawing/2014/main" id="{23FFC91E-8060-409A-8B17-CE0C5D255CF9}"/>
                </a:ext>
              </a:extLst>
            </p:cNvPr>
            <p:cNvSpPr txBox="1"/>
            <p:nvPr/>
          </p:nvSpPr>
          <p:spPr>
            <a:xfrm>
              <a:off x="7290531" y="5890674"/>
              <a:ext cx="94892" cy="138499"/>
            </a:xfrm>
            <a:prstGeom prst="rect">
              <a:avLst/>
            </a:prstGeom>
            <a:noFill/>
          </p:spPr>
          <p:txBody>
            <a:bodyPr wrap="none" lIns="0" tIns="0" rIns="0" bIns="0" rtlCol="0">
              <a:spAutoFit/>
            </a:bodyPr>
            <a:lstStyle/>
            <a:p>
              <a:pPr algn="ctr" defTabSz="914126">
                <a:lnSpc>
                  <a:spcPct val="90000"/>
                </a:lnSpc>
                <a:defRPr/>
              </a:pPr>
              <a:r>
                <a:rPr lang="en-US" sz="1000" noProof="1">
                  <a:solidFill>
                    <a:prstClr val="black"/>
                  </a:solidFill>
                  <a:latin typeface="Arial"/>
                </a:rPr>
                <a:t>48</a:t>
              </a:r>
            </a:p>
          </p:txBody>
        </p:sp>
        <p:sp>
          <p:nvSpPr>
            <p:cNvPr id="331" name="TextBox 330">
              <a:extLst>
                <a:ext uri="{FF2B5EF4-FFF2-40B4-BE49-F238E27FC236}">
                  <a16:creationId xmlns:a16="http://schemas.microsoft.com/office/drawing/2014/main" id="{7A778917-E6C1-4D2D-8380-C14AFFE67CB6}"/>
                </a:ext>
              </a:extLst>
            </p:cNvPr>
            <p:cNvSpPr txBox="1"/>
            <p:nvPr/>
          </p:nvSpPr>
          <p:spPr>
            <a:xfrm>
              <a:off x="7605901" y="5890674"/>
              <a:ext cx="94892" cy="138499"/>
            </a:xfrm>
            <a:prstGeom prst="rect">
              <a:avLst/>
            </a:prstGeom>
            <a:noFill/>
          </p:spPr>
          <p:txBody>
            <a:bodyPr wrap="none" lIns="0" tIns="0" rIns="0" bIns="0" rtlCol="0">
              <a:spAutoFit/>
            </a:bodyPr>
            <a:lstStyle/>
            <a:p>
              <a:pPr algn="ctr" defTabSz="914126">
                <a:lnSpc>
                  <a:spcPct val="90000"/>
                </a:lnSpc>
                <a:defRPr/>
              </a:pPr>
              <a:r>
                <a:rPr lang="en-US" sz="1000" noProof="1">
                  <a:solidFill>
                    <a:prstClr val="black"/>
                  </a:solidFill>
                  <a:latin typeface="Arial"/>
                </a:rPr>
                <a:t>72</a:t>
              </a:r>
            </a:p>
          </p:txBody>
        </p:sp>
        <p:sp>
          <p:nvSpPr>
            <p:cNvPr id="332" name="TextBox 331">
              <a:extLst>
                <a:ext uri="{FF2B5EF4-FFF2-40B4-BE49-F238E27FC236}">
                  <a16:creationId xmlns:a16="http://schemas.microsoft.com/office/drawing/2014/main" id="{DDC9FC6A-B523-4E7B-A300-4542E6428508}"/>
                </a:ext>
              </a:extLst>
            </p:cNvPr>
            <p:cNvSpPr txBox="1"/>
            <p:nvPr/>
          </p:nvSpPr>
          <p:spPr>
            <a:xfrm>
              <a:off x="7911525" y="5890674"/>
              <a:ext cx="94892" cy="138499"/>
            </a:xfrm>
            <a:prstGeom prst="rect">
              <a:avLst/>
            </a:prstGeom>
            <a:noFill/>
          </p:spPr>
          <p:txBody>
            <a:bodyPr wrap="none" lIns="0" tIns="0" rIns="0" bIns="0" rtlCol="0">
              <a:spAutoFit/>
            </a:bodyPr>
            <a:lstStyle/>
            <a:p>
              <a:pPr algn="ctr" defTabSz="914126">
                <a:lnSpc>
                  <a:spcPct val="90000"/>
                </a:lnSpc>
                <a:defRPr/>
              </a:pPr>
              <a:r>
                <a:rPr lang="en-US" sz="1000" noProof="1">
                  <a:solidFill>
                    <a:prstClr val="black"/>
                  </a:solidFill>
                  <a:latin typeface="Arial"/>
                </a:rPr>
                <a:t>96</a:t>
              </a:r>
            </a:p>
          </p:txBody>
        </p:sp>
        <p:sp>
          <p:nvSpPr>
            <p:cNvPr id="333" name="TextBox 332">
              <a:extLst>
                <a:ext uri="{FF2B5EF4-FFF2-40B4-BE49-F238E27FC236}">
                  <a16:creationId xmlns:a16="http://schemas.microsoft.com/office/drawing/2014/main" id="{2E22080B-4050-47CB-8142-B128A9AB0B79}"/>
                </a:ext>
              </a:extLst>
            </p:cNvPr>
            <p:cNvSpPr txBox="1"/>
            <p:nvPr/>
          </p:nvSpPr>
          <p:spPr>
            <a:xfrm>
              <a:off x="8200970" y="5890674"/>
              <a:ext cx="142338" cy="138499"/>
            </a:xfrm>
            <a:prstGeom prst="rect">
              <a:avLst/>
            </a:prstGeom>
            <a:noFill/>
          </p:spPr>
          <p:txBody>
            <a:bodyPr wrap="none" lIns="0" tIns="0" rIns="0" bIns="0" rtlCol="0">
              <a:spAutoFit/>
            </a:bodyPr>
            <a:lstStyle/>
            <a:p>
              <a:pPr algn="ctr" defTabSz="914126">
                <a:lnSpc>
                  <a:spcPct val="90000"/>
                </a:lnSpc>
                <a:defRPr/>
              </a:pPr>
              <a:r>
                <a:rPr lang="en-US" sz="1000" noProof="1">
                  <a:solidFill>
                    <a:prstClr val="black"/>
                  </a:solidFill>
                  <a:latin typeface="Arial"/>
                </a:rPr>
                <a:t>120</a:t>
              </a:r>
            </a:p>
          </p:txBody>
        </p:sp>
        <p:cxnSp>
          <p:nvCxnSpPr>
            <p:cNvPr id="334" name="Straight Connector 333">
              <a:extLst>
                <a:ext uri="{FF2B5EF4-FFF2-40B4-BE49-F238E27FC236}">
                  <a16:creationId xmlns:a16="http://schemas.microsoft.com/office/drawing/2014/main" id="{3E1E2488-F8FE-4233-9D64-1621B0008E6E}"/>
                </a:ext>
              </a:extLst>
            </p:cNvPr>
            <p:cNvCxnSpPr/>
            <p:nvPr/>
          </p:nvCxnSpPr>
          <p:spPr>
            <a:xfrm>
              <a:off x="6683850" y="4513863"/>
              <a:ext cx="31523" cy="0"/>
            </a:xfrm>
            <a:prstGeom prst="line">
              <a:avLst/>
            </a:prstGeom>
            <a:noFill/>
            <a:ln w="12700"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35" name="Straight Connector 334">
              <a:extLst>
                <a:ext uri="{FF2B5EF4-FFF2-40B4-BE49-F238E27FC236}">
                  <a16:creationId xmlns:a16="http://schemas.microsoft.com/office/drawing/2014/main" id="{6100645B-896A-40E3-90AF-5BD7C2A11C18}"/>
                </a:ext>
              </a:extLst>
            </p:cNvPr>
            <p:cNvCxnSpPr/>
            <p:nvPr/>
          </p:nvCxnSpPr>
          <p:spPr>
            <a:xfrm>
              <a:off x="6683850" y="4961506"/>
              <a:ext cx="31523" cy="0"/>
            </a:xfrm>
            <a:prstGeom prst="line">
              <a:avLst/>
            </a:prstGeom>
            <a:noFill/>
            <a:ln w="12700"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36" name="Straight Connector 335">
              <a:extLst>
                <a:ext uri="{FF2B5EF4-FFF2-40B4-BE49-F238E27FC236}">
                  <a16:creationId xmlns:a16="http://schemas.microsoft.com/office/drawing/2014/main" id="{96D7D377-9A9A-4F3B-AFB0-CDE745E200A5}"/>
                </a:ext>
              </a:extLst>
            </p:cNvPr>
            <p:cNvCxnSpPr/>
            <p:nvPr/>
          </p:nvCxnSpPr>
          <p:spPr>
            <a:xfrm>
              <a:off x="6683850" y="5629614"/>
              <a:ext cx="31523" cy="0"/>
            </a:xfrm>
            <a:prstGeom prst="line">
              <a:avLst/>
            </a:prstGeom>
            <a:noFill/>
            <a:ln w="12700"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37" name="Straight Connector 336">
              <a:extLst>
                <a:ext uri="{FF2B5EF4-FFF2-40B4-BE49-F238E27FC236}">
                  <a16:creationId xmlns:a16="http://schemas.microsoft.com/office/drawing/2014/main" id="{30232020-035F-4F61-AA78-6D3D9EB6BB40}"/>
                </a:ext>
              </a:extLst>
            </p:cNvPr>
            <p:cNvCxnSpPr/>
            <p:nvPr/>
          </p:nvCxnSpPr>
          <p:spPr>
            <a:xfrm>
              <a:off x="6683850" y="5850185"/>
              <a:ext cx="31523" cy="0"/>
            </a:xfrm>
            <a:prstGeom prst="line">
              <a:avLst/>
            </a:prstGeom>
            <a:noFill/>
            <a:ln w="12700"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38" name="Straight Connector 337">
              <a:extLst>
                <a:ext uri="{FF2B5EF4-FFF2-40B4-BE49-F238E27FC236}">
                  <a16:creationId xmlns:a16="http://schemas.microsoft.com/office/drawing/2014/main" id="{07F688DA-05F5-47BD-A3E0-AF4086BB1448}"/>
                </a:ext>
              </a:extLst>
            </p:cNvPr>
            <p:cNvCxnSpPr>
              <a:cxnSpLocks/>
            </p:cNvCxnSpPr>
            <p:nvPr/>
          </p:nvCxnSpPr>
          <p:spPr>
            <a:xfrm rot="5400000">
              <a:off x="6706272" y="5868631"/>
              <a:ext cx="28457" cy="0"/>
            </a:xfrm>
            <a:prstGeom prst="line">
              <a:avLst/>
            </a:prstGeom>
            <a:noFill/>
            <a:ln w="12700"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39" name="Straight Connector 338">
              <a:extLst>
                <a:ext uri="{FF2B5EF4-FFF2-40B4-BE49-F238E27FC236}">
                  <a16:creationId xmlns:a16="http://schemas.microsoft.com/office/drawing/2014/main" id="{7F41CEAE-32D3-4657-808E-7AB8804E1180}"/>
                </a:ext>
              </a:extLst>
            </p:cNvPr>
            <p:cNvCxnSpPr>
              <a:cxnSpLocks/>
            </p:cNvCxnSpPr>
            <p:nvPr/>
          </p:nvCxnSpPr>
          <p:spPr>
            <a:xfrm rot="5400000">
              <a:off x="7017823" y="5868631"/>
              <a:ext cx="28457" cy="0"/>
            </a:xfrm>
            <a:prstGeom prst="line">
              <a:avLst/>
            </a:prstGeom>
            <a:noFill/>
            <a:ln w="12700"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40" name="Straight Connector 339">
              <a:extLst>
                <a:ext uri="{FF2B5EF4-FFF2-40B4-BE49-F238E27FC236}">
                  <a16:creationId xmlns:a16="http://schemas.microsoft.com/office/drawing/2014/main" id="{0A968B5D-80EE-4BF0-A8E7-D2D1F8AA560D}"/>
                </a:ext>
              </a:extLst>
            </p:cNvPr>
            <p:cNvCxnSpPr>
              <a:cxnSpLocks/>
            </p:cNvCxnSpPr>
            <p:nvPr/>
          </p:nvCxnSpPr>
          <p:spPr>
            <a:xfrm rot="5400000">
              <a:off x="7323748" y="5868631"/>
              <a:ext cx="28457" cy="0"/>
            </a:xfrm>
            <a:prstGeom prst="line">
              <a:avLst/>
            </a:prstGeom>
            <a:noFill/>
            <a:ln w="12700"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41" name="Straight Connector 340">
              <a:extLst>
                <a:ext uri="{FF2B5EF4-FFF2-40B4-BE49-F238E27FC236}">
                  <a16:creationId xmlns:a16="http://schemas.microsoft.com/office/drawing/2014/main" id="{B07897DC-7B09-4B29-B74F-C1DE590F0BEE}"/>
                </a:ext>
              </a:extLst>
            </p:cNvPr>
            <p:cNvCxnSpPr>
              <a:cxnSpLocks/>
            </p:cNvCxnSpPr>
            <p:nvPr/>
          </p:nvCxnSpPr>
          <p:spPr>
            <a:xfrm rot="5400000">
              <a:off x="7639117" y="5868631"/>
              <a:ext cx="28457" cy="0"/>
            </a:xfrm>
            <a:prstGeom prst="line">
              <a:avLst/>
            </a:prstGeom>
            <a:noFill/>
            <a:ln w="12700"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42" name="Straight Connector 341">
              <a:extLst>
                <a:ext uri="{FF2B5EF4-FFF2-40B4-BE49-F238E27FC236}">
                  <a16:creationId xmlns:a16="http://schemas.microsoft.com/office/drawing/2014/main" id="{ED06B0B9-97C9-4A6C-8CE2-4E7469A98E4F}"/>
                </a:ext>
              </a:extLst>
            </p:cNvPr>
            <p:cNvCxnSpPr>
              <a:cxnSpLocks/>
            </p:cNvCxnSpPr>
            <p:nvPr/>
          </p:nvCxnSpPr>
          <p:spPr>
            <a:xfrm rot="5400000">
              <a:off x="7944741" y="5868631"/>
              <a:ext cx="28457" cy="0"/>
            </a:xfrm>
            <a:prstGeom prst="line">
              <a:avLst/>
            </a:prstGeom>
            <a:noFill/>
            <a:ln w="12700"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43" name="Straight Connector 342">
              <a:extLst>
                <a:ext uri="{FF2B5EF4-FFF2-40B4-BE49-F238E27FC236}">
                  <a16:creationId xmlns:a16="http://schemas.microsoft.com/office/drawing/2014/main" id="{1B129C72-BABB-44D2-A11B-613911BEC2C0}"/>
                </a:ext>
              </a:extLst>
            </p:cNvPr>
            <p:cNvCxnSpPr>
              <a:cxnSpLocks/>
            </p:cNvCxnSpPr>
            <p:nvPr/>
          </p:nvCxnSpPr>
          <p:spPr>
            <a:xfrm rot="5400000">
              <a:off x="8257910" y="5868631"/>
              <a:ext cx="28457" cy="0"/>
            </a:xfrm>
            <a:prstGeom prst="line">
              <a:avLst/>
            </a:prstGeom>
            <a:noFill/>
            <a:ln w="12700"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344" name="TextBox 343">
              <a:extLst>
                <a:ext uri="{FF2B5EF4-FFF2-40B4-BE49-F238E27FC236}">
                  <a16:creationId xmlns:a16="http://schemas.microsoft.com/office/drawing/2014/main" id="{1CD316CB-3E7E-4D4D-9568-B0DC4E31F313}"/>
                </a:ext>
              </a:extLst>
            </p:cNvPr>
            <p:cNvSpPr txBox="1"/>
            <p:nvPr/>
          </p:nvSpPr>
          <p:spPr>
            <a:xfrm>
              <a:off x="6518078" y="4699110"/>
              <a:ext cx="118614" cy="138499"/>
            </a:xfrm>
            <a:prstGeom prst="rect">
              <a:avLst/>
            </a:prstGeom>
            <a:noFill/>
          </p:spPr>
          <p:txBody>
            <a:bodyPr wrap="none" lIns="0" tIns="0" rIns="0" bIns="0" rtlCol="0">
              <a:spAutoFit/>
            </a:bodyPr>
            <a:lstStyle/>
            <a:p>
              <a:pPr algn="r" defTabSz="914126">
                <a:lnSpc>
                  <a:spcPct val="90000"/>
                </a:lnSpc>
                <a:defRPr/>
              </a:pPr>
              <a:r>
                <a:rPr lang="en-US" sz="1000" noProof="1">
                  <a:solidFill>
                    <a:prstClr val="black"/>
                  </a:solidFill>
                  <a:latin typeface="Arial"/>
                </a:rPr>
                <a:t>2.5</a:t>
              </a:r>
            </a:p>
          </p:txBody>
        </p:sp>
        <p:cxnSp>
          <p:nvCxnSpPr>
            <p:cNvPr id="345" name="Straight Connector 344">
              <a:extLst>
                <a:ext uri="{FF2B5EF4-FFF2-40B4-BE49-F238E27FC236}">
                  <a16:creationId xmlns:a16="http://schemas.microsoft.com/office/drawing/2014/main" id="{F65A6314-B7BF-41A1-BC1C-F194E029632B}"/>
                </a:ext>
              </a:extLst>
            </p:cNvPr>
            <p:cNvCxnSpPr/>
            <p:nvPr/>
          </p:nvCxnSpPr>
          <p:spPr>
            <a:xfrm>
              <a:off x="6683850" y="4741026"/>
              <a:ext cx="31523" cy="0"/>
            </a:xfrm>
            <a:prstGeom prst="line">
              <a:avLst/>
            </a:prstGeom>
            <a:noFill/>
            <a:ln w="12700"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346" name="TextBox 345">
              <a:extLst>
                <a:ext uri="{FF2B5EF4-FFF2-40B4-BE49-F238E27FC236}">
                  <a16:creationId xmlns:a16="http://schemas.microsoft.com/office/drawing/2014/main" id="{A7642231-40F2-41D1-AEA2-937913C1D7F9}"/>
                </a:ext>
              </a:extLst>
            </p:cNvPr>
            <p:cNvSpPr txBox="1"/>
            <p:nvPr/>
          </p:nvSpPr>
          <p:spPr>
            <a:xfrm>
              <a:off x="6715373" y="6024365"/>
              <a:ext cx="1899287" cy="138499"/>
            </a:xfrm>
            <a:prstGeom prst="rect">
              <a:avLst/>
            </a:prstGeom>
            <a:noFill/>
          </p:spPr>
          <p:txBody>
            <a:bodyPr wrap="square" lIns="0" tIns="0" rIns="0" bIns="0" rtlCol="0">
              <a:spAutoFit/>
            </a:bodyPr>
            <a:lstStyle/>
            <a:p>
              <a:pPr algn="ctr" defTabSz="914126">
                <a:lnSpc>
                  <a:spcPct val="90000"/>
                </a:lnSpc>
                <a:defRPr/>
              </a:pPr>
              <a:r>
                <a:rPr lang="en-US" sz="1000" b="1" noProof="1">
                  <a:solidFill>
                    <a:prstClr val="black"/>
                  </a:solidFill>
                  <a:latin typeface="Arial"/>
                </a:rPr>
                <a:t>Weeks</a:t>
              </a:r>
            </a:p>
          </p:txBody>
        </p:sp>
        <p:sp>
          <p:nvSpPr>
            <p:cNvPr id="347" name="TextBox 346">
              <a:extLst>
                <a:ext uri="{FF2B5EF4-FFF2-40B4-BE49-F238E27FC236}">
                  <a16:creationId xmlns:a16="http://schemas.microsoft.com/office/drawing/2014/main" id="{7389A33F-2AFD-49C3-BEEC-1DCDAB0D9DFC}"/>
                </a:ext>
              </a:extLst>
            </p:cNvPr>
            <p:cNvSpPr txBox="1"/>
            <p:nvPr/>
          </p:nvSpPr>
          <p:spPr>
            <a:xfrm>
              <a:off x="6518078" y="5145147"/>
              <a:ext cx="118614" cy="138499"/>
            </a:xfrm>
            <a:prstGeom prst="rect">
              <a:avLst/>
            </a:prstGeom>
            <a:noFill/>
          </p:spPr>
          <p:txBody>
            <a:bodyPr wrap="none" lIns="0" tIns="0" rIns="0" bIns="0" rtlCol="0">
              <a:spAutoFit/>
            </a:bodyPr>
            <a:lstStyle/>
            <a:p>
              <a:pPr algn="r" defTabSz="914126">
                <a:lnSpc>
                  <a:spcPct val="90000"/>
                </a:lnSpc>
                <a:defRPr/>
              </a:pPr>
              <a:r>
                <a:rPr lang="en-US" sz="1000" noProof="1">
                  <a:solidFill>
                    <a:prstClr val="black"/>
                  </a:solidFill>
                  <a:latin typeface="Arial"/>
                </a:rPr>
                <a:t>0.5</a:t>
              </a:r>
            </a:p>
          </p:txBody>
        </p:sp>
        <p:cxnSp>
          <p:nvCxnSpPr>
            <p:cNvPr id="348" name="Straight Connector 347">
              <a:extLst>
                <a:ext uri="{FF2B5EF4-FFF2-40B4-BE49-F238E27FC236}">
                  <a16:creationId xmlns:a16="http://schemas.microsoft.com/office/drawing/2014/main" id="{BDBE1676-93A6-4B95-ADCE-8C704DA8E27A}"/>
                </a:ext>
              </a:extLst>
            </p:cNvPr>
            <p:cNvCxnSpPr/>
            <p:nvPr/>
          </p:nvCxnSpPr>
          <p:spPr>
            <a:xfrm>
              <a:off x="6683850" y="5187064"/>
              <a:ext cx="31523" cy="0"/>
            </a:xfrm>
            <a:prstGeom prst="line">
              <a:avLst/>
            </a:prstGeom>
            <a:noFill/>
            <a:ln w="12700"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349" name="TextBox 348">
              <a:extLst>
                <a:ext uri="{FF2B5EF4-FFF2-40B4-BE49-F238E27FC236}">
                  <a16:creationId xmlns:a16="http://schemas.microsoft.com/office/drawing/2014/main" id="{FA1CD998-6C76-404D-8EC0-B3B44A1C61C6}"/>
                </a:ext>
              </a:extLst>
            </p:cNvPr>
            <p:cNvSpPr txBox="1"/>
            <p:nvPr/>
          </p:nvSpPr>
          <p:spPr>
            <a:xfrm>
              <a:off x="6488962" y="5367230"/>
              <a:ext cx="147730" cy="138499"/>
            </a:xfrm>
            <a:prstGeom prst="rect">
              <a:avLst/>
            </a:prstGeom>
            <a:noFill/>
          </p:spPr>
          <p:txBody>
            <a:bodyPr wrap="none" lIns="0" tIns="0" rIns="0" bIns="0" rtlCol="0">
              <a:spAutoFit/>
            </a:bodyPr>
            <a:lstStyle/>
            <a:p>
              <a:pPr algn="r" defTabSz="914126">
                <a:lnSpc>
                  <a:spcPct val="90000"/>
                </a:lnSpc>
                <a:defRPr/>
              </a:pPr>
              <a:r>
                <a:rPr lang="en-US" sz="1000" noProof="1">
                  <a:solidFill>
                    <a:prstClr val="black"/>
                  </a:solidFill>
                  <a:latin typeface="Arial"/>
                </a:rPr>
                <a:t>-0.5</a:t>
              </a:r>
            </a:p>
          </p:txBody>
        </p:sp>
        <p:cxnSp>
          <p:nvCxnSpPr>
            <p:cNvPr id="350" name="Straight Connector 349">
              <a:extLst>
                <a:ext uri="{FF2B5EF4-FFF2-40B4-BE49-F238E27FC236}">
                  <a16:creationId xmlns:a16="http://schemas.microsoft.com/office/drawing/2014/main" id="{8B6D025C-8215-4783-9730-75ACE34F32A9}"/>
                </a:ext>
              </a:extLst>
            </p:cNvPr>
            <p:cNvCxnSpPr/>
            <p:nvPr/>
          </p:nvCxnSpPr>
          <p:spPr>
            <a:xfrm>
              <a:off x="6683850" y="5409146"/>
              <a:ext cx="31523" cy="0"/>
            </a:xfrm>
            <a:prstGeom prst="line">
              <a:avLst/>
            </a:prstGeom>
            <a:noFill/>
            <a:ln w="12700"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351" name="TextBox 350">
              <a:extLst>
                <a:ext uri="{FF2B5EF4-FFF2-40B4-BE49-F238E27FC236}">
                  <a16:creationId xmlns:a16="http://schemas.microsoft.com/office/drawing/2014/main" id="{516B52C8-0EBE-40E8-90CC-537C7D846AB7}"/>
                </a:ext>
              </a:extLst>
            </p:cNvPr>
            <p:cNvSpPr txBox="1"/>
            <p:nvPr/>
          </p:nvSpPr>
          <p:spPr>
            <a:xfrm>
              <a:off x="8506594" y="5890674"/>
              <a:ext cx="142338" cy="138499"/>
            </a:xfrm>
            <a:prstGeom prst="rect">
              <a:avLst/>
            </a:prstGeom>
            <a:noFill/>
          </p:spPr>
          <p:txBody>
            <a:bodyPr wrap="none" lIns="0" tIns="0" rIns="0" bIns="0" rtlCol="0">
              <a:spAutoFit/>
            </a:bodyPr>
            <a:lstStyle/>
            <a:p>
              <a:pPr algn="ctr" defTabSz="914126">
                <a:lnSpc>
                  <a:spcPct val="90000"/>
                </a:lnSpc>
                <a:defRPr/>
              </a:pPr>
              <a:r>
                <a:rPr lang="en-US" sz="1000" noProof="1">
                  <a:solidFill>
                    <a:prstClr val="black"/>
                  </a:solidFill>
                  <a:latin typeface="Arial"/>
                </a:rPr>
                <a:t>144</a:t>
              </a:r>
            </a:p>
          </p:txBody>
        </p:sp>
        <p:cxnSp>
          <p:nvCxnSpPr>
            <p:cNvPr id="352" name="Straight Connector 351">
              <a:extLst>
                <a:ext uri="{FF2B5EF4-FFF2-40B4-BE49-F238E27FC236}">
                  <a16:creationId xmlns:a16="http://schemas.microsoft.com/office/drawing/2014/main" id="{F3B0639B-8CD7-49B8-839E-22D8D2893E30}"/>
                </a:ext>
              </a:extLst>
            </p:cNvPr>
            <p:cNvCxnSpPr>
              <a:cxnSpLocks/>
            </p:cNvCxnSpPr>
            <p:nvPr/>
          </p:nvCxnSpPr>
          <p:spPr>
            <a:xfrm rot="5400000">
              <a:off x="8563534" y="5868631"/>
              <a:ext cx="28457" cy="0"/>
            </a:xfrm>
            <a:prstGeom prst="line">
              <a:avLst/>
            </a:prstGeom>
            <a:noFill/>
            <a:ln w="12700"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grpSp>
          <p:nvGrpSpPr>
            <p:cNvPr id="353" name="Group 352">
              <a:extLst>
                <a:ext uri="{FF2B5EF4-FFF2-40B4-BE49-F238E27FC236}">
                  <a16:creationId xmlns:a16="http://schemas.microsoft.com/office/drawing/2014/main" id="{69E491AB-F557-4A4A-96C0-5B8DE4B37C73}"/>
                </a:ext>
              </a:extLst>
            </p:cNvPr>
            <p:cNvGrpSpPr/>
            <p:nvPr/>
          </p:nvGrpSpPr>
          <p:grpSpPr>
            <a:xfrm>
              <a:off x="6713538" y="4727575"/>
              <a:ext cx="1884362" cy="600075"/>
              <a:chOff x="6713538" y="4727575"/>
              <a:chExt cx="1884362" cy="600075"/>
            </a:xfrm>
          </p:grpSpPr>
          <p:sp>
            <p:nvSpPr>
              <p:cNvPr id="402" name="Freeform 163">
                <a:extLst>
                  <a:ext uri="{FF2B5EF4-FFF2-40B4-BE49-F238E27FC236}">
                    <a16:creationId xmlns:a16="http://schemas.microsoft.com/office/drawing/2014/main" id="{8A697A8D-DC88-45E8-B393-B2545F48A9A1}"/>
                  </a:ext>
                </a:extLst>
              </p:cNvPr>
              <p:cNvSpPr>
                <a:spLocks/>
              </p:cNvSpPr>
              <p:nvPr/>
            </p:nvSpPr>
            <p:spPr bwMode="auto">
              <a:xfrm>
                <a:off x="6732588" y="4805363"/>
                <a:ext cx="1843087" cy="490538"/>
              </a:xfrm>
              <a:custGeom>
                <a:avLst/>
                <a:gdLst>
                  <a:gd name="T0" fmla="*/ 0 w 1161"/>
                  <a:gd name="T1" fmla="*/ 303 h 309"/>
                  <a:gd name="T2" fmla="*/ 30 w 1161"/>
                  <a:gd name="T3" fmla="*/ 305 h 309"/>
                  <a:gd name="T4" fmla="*/ 66 w 1161"/>
                  <a:gd name="T5" fmla="*/ 303 h 309"/>
                  <a:gd name="T6" fmla="*/ 95 w 1161"/>
                  <a:gd name="T7" fmla="*/ 309 h 309"/>
                  <a:gd name="T8" fmla="*/ 193 w 1161"/>
                  <a:gd name="T9" fmla="*/ 274 h 309"/>
                  <a:gd name="T10" fmla="*/ 288 w 1161"/>
                  <a:gd name="T11" fmla="*/ 210 h 309"/>
                  <a:gd name="T12" fmla="*/ 384 w 1161"/>
                  <a:gd name="T13" fmla="*/ 200 h 309"/>
                  <a:gd name="T14" fmla="*/ 483 w 1161"/>
                  <a:gd name="T15" fmla="*/ 214 h 309"/>
                  <a:gd name="T16" fmla="*/ 579 w 1161"/>
                  <a:gd name="T17" fmla="*/ 192 h 309"/>
                  <a:gd name="T18" fmla="*/ 676 w 1161"/>
                  <a:gd name="T19" fmla="*/ 72 h 309"/>
                  <a:gd name="T20" fmla="*/ 775 w 1161"/>
                  <a:gd name="T21" fmla="*/ 80 h 309"/>
                  <a:gd name="T22" fmla="*/ 970 w 1161"/>
                  <a:gd name="T23" fmla="*/ 76 h 309"/>
                  <a:gd name="T24" fmla="*/ 1161 w 1161"/>
                  <a:gd name="T25" fmla="*/ 0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1" h="309">
                    <a:moveTo>
                      <a:pt x="0" y="303"/>
                    </a:moveTo>
                    <a:lnTo>
                      <a:pt x="30" y="305"/>
                    </a:lnTo>
                    <a:lnTo>
                      <a:pt x="66" y="303"/>
                    </a:lnTo>
                    <a:lnTo>
                      <a:pt x="95" y="309"/>
                    </a:lnTo>
                    <a:lnTo>
                      <a:pt x="193" y="274"/>
                    </a:lnTo>
                    <a:lnTo>
                      <a:pt x="288" y="210"/>
                    </a:lnTo>
                    <a:lnTo>
                      <a:pt x="384" y="200"/>
                    </a:lnTo>
                    <a:lnTo>
                      <a:pt x="483" y="214"/>
                    </a:lnTo>
                    <a:lnTo>
                      <a:pt x="579" y="192"/>
                    </a:lnTo>
                    <a:lnTo>
                      <a:pt x="676" y="72"/>
                    </a:lnTo>
                    <a:lnTo>
                      <a:pt x="775" y="80"/>
                    </a:lnTo>
                    <a:lnTo>
                      <a:pt x="970" y="76"/>
                    </a:lnTo>
                    <a:lnTo>
                      <a:pt x="1161" y="0"/>
                    </a:lnTo>
                  </a:path>
                </a:pathLst>
              </a:custGeom>
              <a:ln w="19050" cap="sq">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vert="horz" wrap="square" lIns="91416" tIns="45708" rIns="91416" bIns="45708" numCol="1" anchor="t" anchorCtr="0" compatLnSpc="1">
                <a:prstTxWarp prst="textNoShape">
                  <a:avLst/>
                </a:prstTxWarp>
              </a:bodyPr>
              <a:lstStyle/>
              <a:p>
                <a:pPr defTabSz="914126">
                  <a:defRPr/>
                </a:pPr>
                <a:endParaRPr lang="en-US" sz="2399" noProof="1">
                  <a:solidFill>
                    <a:prstClr val="black"/>
                  </a:solidFill>
                  <a:latin typeface="Arial"/>
                </a:endParaRPr>
              </a:p>
            </p:txBody>
          </p:sp>
          <p:grpSp>
            <p:nvGrpSpPr>
              <p:cNvPr id="403" name="Group 402">
                <a:extLst>
                  <a:ext uri="{FF2B5EF4-FFF2-40B4-BE49-F238E27FC236}">
                    <a16:creationId xmlns:a16="http://schemas.microsoft.com/office/drawing/2014/main" id="{076EB5AB-D96B-4B3B-8060-1A79D227B7ED}"/>
                  </a:ext>
                </a:extLst>
              </p:cNvPr>
              <p:cNvGrpSpPr/>
              <p:nvPr/>
            </p:nvGrpSpPr>
            <p:grpSpPr>
              <a:xfrm>
                <a:off x="6713538" y="4781550"/>
                <a:ext cx="1884362" cy="536575"/>
                <a:chOff x="6713538" y="4781550"/>
                <a:chExt cx="1884362" cy="536575"/>
              </a:xfrm>
            </p:grpSpPr>
            <p:sp>
              <p:nvSpPr>
                <p:cNvPr id="437" name="Freeform 164">
                  <a:extLst>
                    <a:ext uri="{FF2B5EF4-FFF2-40B4-BE49-F238E27FC236}">
                      <a16:creationId xmlns:a16="http://schemas.microsoft.com/office/drawing/2014/main" id="{50A0BAF6-495B-493B-8F08-266EB7E6AA92}"/>
                    </a:ext>
                  </a:extLst>
                </p:cNvPr>
                <p:cNvSpPr>
                  <a:spLocks/>
                </p:cNvSpPr>
                <p:nvPr/>
              </p:nvSpPr>
              <p:spPr bwMode="auto">
                <a:xfrm>
                  <a:off x="8553450" y="4781550"/>
                  <a:ext cx="44450" cy="46038"/>
                </a:xfrm>
                <a:prstGeom prst="diamond">
                  <a:avLst/>
                </a:prstGeom>
                <a:solidFill>
                  <a:srgbClr val="7170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26">
                    <a:defRPr/>
                  </a:pPr>
                  <a:endParaRPr lang="en-US" sz="2399" noProof="1">
                    <a:solidFill>
                      <a:prstClr val="black"/>
                    </a:solidFill>
                    <a:latin typeface="Arial"/>
                  </a:endParaRPr>
                </a:p>
              </p:txBody>
            </p:sp>
            <p:sp>
              <p:nvSpPr>
                <p:cNvPr id="438" name="Freeform 169">
                  <a:extLst>
                    <a:ext uri="{FF2B5EF4-FFF2-40B4-BE49-F238E27FC236}">
                      <a16:creationId xmlns:a16="http://schemas.microsoft.com/office/drawing/2014/main" id="{BA5E8259-2171-449F-B50A-5D7AF7C75658}"/>
                    </a:ext>
                  </a:extLst>
                </p:cNvPr>
                <p:cNvSpPr>
                  <a:spLocks/>
                </p:cNvSpPr>
                <p:nvPr/>
              </p:nvSpPr>
              <p:spPr bwMode="auto">
                <a:xfrm>
                  <a:off x="8243888" y="4906963"/>
                  <a:ext cx="47625" cy="44450"/>
                </a:xfrm>
                <a:prstGeom prst="diamond">
                  <a:avLst/>
                </a:prstGeom>
                <a:solidFill>
                  <a:srgbClr val="7170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26">
                    <a:defRPr/>
                  </a:pPr>
                  <a:endParaRPr lang="en-US" sz="2399" noProof="1">
                    <a:solidFill>
                      <a:prstClr val="black"/>
                    </a:solidFill>
                    <a:latin typeface="Arial"/>
                  </a:endParaRPr>
                </a:p>
              </p:txBody>
            </p:sp>
            <p:sp>
              <p:nvSpPr>
                <p:cNvPr id="439" name="Freeform 174">
                  <a:extLst>
                    <a:ext uri="{FF2B5EF4-FFF2-40B4-BE49-F238E27FC236}">
                      <a16:creationId xmlns:a16="http://schemas.microsoft.com/office/drawing/2014/main" id="{3375AA1D-4230-48C8-8594-168AF5872F6E}"/>
                    </a:ext>
                  </a:extLst>
                </p:cNvPr>
                <p:cNvSpPr>
                  <a:spLocks/>
                </p:cNvSpPr>
                <p:nvPr/>
              </p:nvSpPr>
              <p:spPr bwMode="auto">
                <a:xfrm>
                  <a:off x="7937500" y="4906963"/>
                  <a:ext cx="44450" cy="44450"/>
                </a:xfrm>
                <a:prstGeom prst="diamond">
                  <a:avLst/>
                </a:prstGeom>
                <a:solidFill>
                  <a:srgbClr val="7170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26">
                    <a:defRPr/>
                  </a:pPr>
                  <a:endParaRPr lang="en-US" sz="2399" noProof="1">
                    <a:solidFill>
                      <a:prstClr val="black"/>
                    </a:solidFill>
                    <a:latin typeface="Arial"/>
                  </a:endParaRPr>
                </a:p>
              </p:txBody>
            </p:sp>
            <p:sp>
              <p:nvSpPr>
                <p:cNvPr id="440" name="Freeform 179">
                  <a:extLst>
                    <a:ext uri="{FF2B5EF4-FFF2-40B4-BE49-F238E27FC236}">
                      <a16:creationId xmlns:a16="http://schemas.microsoft.com/office/drawing/2014/main" id="{FA1E1195-DD82-4EFB-9D65-FD04E2E76F0F}"/>
                    </a:ext>
                  </a:extLst>
                </p:cNvPr>
                <p:cNvSpPr>
                  <a:spLocks/>
                </p:cNvSpPr>
                <p:nvPr/>
              </p:nvSpPr>
              <p:spPr bwMode="auto">
                <a:xfrm>
                  <a:off x="7786688" y="4897438"/>
                  <a:ext cx="44450" cy="44450"/>
                </a:xfrm>
                <a:prstGeom prst="diamond">
                  <a:avLst/>
                </a:prstGeom>
                <a:solidFill>
                  <a:srgbClr val="7170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26">
                    <a:defRPr/>
                  </a:pPr>
                  <a:endParaRPr lang="en-US" sz="2399" noProof="1">
                    <a:solidFill>
                      <a:prstClr val="black"/>
                    </a:solidFill>
                    <a:latin typeface="Arial"/>
                  </a:endParaRPr>
                </a:p>
              </p:txBody>
            </p:sp>
            <p:sp>
              <p:nvSpPr>
                <p:cNvPr id="441" name="Freeform 184">
                  <a:extLst>
                    <a:ext uri="{FF2B5EF4-FFF2-40B4-BE49-F238E27FC236}">
                      <a16:creationId xmlns:a16="http://schemas.microsoft.com/office/drawing/2014/main" id="{67572AD6-23D2-4E96-BACB-57E9C4234062}"/>
                    </a:ext>
                  </a:extLst>
                </p:cNvPr>
                <p:cNvSpPr>
                  <a:spLocks/>
                </p:cNvSpPr>
                <p:nvPr/>
              </p:nvSpPr>
              <p:spPr bwMode="auto">
                <a:xfrm>
                  <a:off x="7629525" y="5092700"/>
                  <a:ext cx="46037" cy="42863"/>
                </a:xfrm>
                <a:prstGeom prst="diamond">
                  <a:avLst/>
                </a:prstGeom>
                <a:solidFill>
                  <a:srgbClr val="7170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26">
                    <a:defRPr/>
                  </a:pPr>
                  <a:endParaRPr lang="en-US" sz="2399" noProof="1">
                    <a:solidFill>
                      <a:prstClr val="black"/>
                    </a:solidFill>
                    <a:latin typeface="Arial"/>
                  </a:endParaRPr>
                </a:p>
              </p:txBody>
            </p:sp>
            <p:sp>
              <p:nvSpPr>
                <p:cNvPr id="442" name="Freeform 189">
                  <a:extLst>
                    <a:ext uri="{FF2B5EF4-FFF2-40B4-BE49-F238E27FC236}">
                      <a16:creationId xmlns:a16="http://schemas.microsoft.com/office/drawing/2014/main" id="{8B907B95-6688-4CA4-9A6C-DC6AE86503B3}"/>
                    </a:ext>
                  </a:extLst>
                </p:cNvPr>
                <p:cNvSpPr>
                  <a:spLocks/>
                </p:cNvSpPr>
                <p:nvPr/>
              </p:nvSpPr>
              <p:spPr bwMode="auto">
                <a:xfrm>
                  <a:off x="7477125" y="5119688"/>
                  <a:ext cx="47625" cy="44450"/>
                </a:xfrm>
                <a:prstGeom prst="diamond">
                  <a:avLst/>
                </a:prstGeom>
                <a:solidFill>
                  <a:srgbClr val="7170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26">
                    <a:defRPr/>
                  </a:pPr>
                  <a:endParaRPr lang="en-US" sz="2399" noProof="1">
                    <a:solidFill>
                      <a:prstClr val="black"/>
                    </a:solidFill>
                    <a:latin typeface="Arial"/>
                  </a:endParaRPr>
                </a:p>
              </p:txBody>
            </p:sp>
            <p:sp>
              <p:nvSpPr>
                <p:cNvPr id="443" name="Freeform 194">
                  <a:extLst>
                    <a:ext uri="{FF2B5EF4-FFF2-40B4-BE49-F238E27FC236}">
                      <a16:creationId xmlns:a16="http://schemas.microsoft.com/office/drawing/2014/main" id="{8E16A85E-40F3-4520-92C5-63DE02CCD90A}"/>
                    </a:ext>
                  </a:extLst>
                </p:cNvPr>
                <p:cNvSpPr>
                  <a:spLocks/>
                </p:cNvSpPr>
                <p:nvPr/>
              </p:nvSpPr>
              <p:spPr bwMode="auto">
                <a:xfrm>
                  <a:off x="7326313" y="5102225"/>
                  <a:ext cx="44450" cy="46038"/>
                </a:xfrm>
                <a:prstGeom prst="diamond">
                  <a:avLst/>
                </a:prstGeom>
                <a:solidFill>
                  <a:srgbClr val="7170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26">
                    <a:defRPr/>
                  </a:pPr>
                  <a:endParaRPr lang="en-US" sz="2399" noProof="1">
                    <a:solidFill>
                      <a:prstClr val="black"/>
                    </a:solidFill>
                    <a:latin typeface="Arial"/>
                  </a:endParaRPr>
                </a:p>
              </p:txBody>
            </p:sp>
            <p:sp>
              <p:nvSpPr>
                <p:cNvPr id="444" name="Freeform 199">
                  <a:extLst>
                    <a:ext uri="{FF2B5EF4-FFF2-40B4-BE49-F238E27FC236}">
                      <a16:creationId xmlns:a16="http://schemas.microsoft.com/office/drawing/2014/main" id="{796D93D1-537D-45BB-8EF6-A01486C532AE}"/>
                    </a:ext>
                  </a:extLst>
                </p:cNvPr>
                <p:cNvSpPr>
                  <a:spLocks/>
                </p:cNvSpPr>
                <p:nvPr/>
              </p:nvSpPr>
              <p:spPr bwMode="auto">
                <a:xfrm>
                  <a:off x="7170738" y="5119688"/>
                  <a:ext cx="44450" cy="44450"/>
                </a:xfrm>
                <a:prstGeom prst="diamond">
                  <a:avLst/>
                </a:prstGeom>
                <a:solidFill>
                  <a:srgbClr val="7170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26">
                    <a:defRPr/>
                  </a:pPr>
                  <a:endParaRPr lang="en-US" sz="2399" noProof="1">
                    <a:solidFill>
                      <a:prstClr val="black"/>
                    </a:solidFill>
                    <a:latin typeface="Arial"/>
                  </a:endParaRPr>
                </a:p>
              </p:txBody>
            </p:sp>
            <p:sp>
              <p:nvSpPr>
                <p:cNvPr id="445" name="Freeform 204">
                  <a:extLst>
                    <a:ext uri="{FF2B5EF4-FFF2-40B4-BE49-F238E27FC236}">
                      <a16:creationId xmlns:a16="http://schemas.microsoft.com/office/drawing/2014/main" id="{2939105F-A813-4968-A884-56E19AA32A32}"/>
                    </a:ext>
                  </a:extLst>
                </p:cNvPr>
                <p:cNvSpPr>
                  <a:spLocks/>
                </p:cNvSpPr>
                <p:nvPr/>
              </p:nvSpPr>
              <p:spPr bwMode="auto">
                <a:xfrm>
                  <a:off x="7016750" y="5221288"/>
                  <a:ext cx="44450" cy="42863"/>
                </a:xfrm>
                <a:prstGeom prst="diamond">
                  <a:avLst/>
                </a:prstGeom>
                <a:solidFill>
                  <a:srgbClr val="7170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26">
                    <a:defRPr/>
                  </a:pPr>
                  <a:endParaRPr lang="en-US" sz="2399" noProof="1">
                    <a:solidFill>
                      <a:prstClr val="black"/>
                    </a:solidFill>
                    <a:latin typeface="Arial"/>
                  </a:endParaRPr>
                </a:p>
              </p:txBody>
            </p:sp>
            <p:sp>
              <p:nvSpPr>
                <p:cNvPr id="446" name="Freeform 205">
                  <a:extLst>
                    <a:ext uri="{FF2B5EF4-FFF2-40B4-BE49-F238E27FC236}">
                      <a16:creationId xmlns:a16="http://schemas.microsoft.com/office/drawing/2014/main" id="{FEC031CB-A5B9-40B3-BD6B-AE8FD511801A}"/>
                    </a:ext>
                  </a:extLst>
                </p:cNvPr>
                <p:cNvSpPr>
                  <a:spLocks/>
                </p:cNvSpPr>
                <p:nvPr/>
              </p:nvSpPr>
              <p:spPr bwMode="auto">
                <a:xfrm>
                  <a:off x="6713538" y="5264150"/>
                  <a:ext cx="44450" cy="44450"/>
                </a:xfrm>
                <a:prstGeom prst="diamond">
                  <a:avLst/>
                </a:prstGeom>
                <a:solidFill>
                  <a:srgbClr val="7170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26">
                    <a:defRPr/>
                  </a:pPr>
                  <a:endParaRPr lang="en-US" sz="2399" noProof="1">
                    <a:solidFill>
                      <a:prstClr val="black"/>
                    </a:solidFill>
                    <a:latin typeface="Arial"/>
                  </a:endParaRPr>
                </a:p>
              </p:txBody>
            </p:sp>
            <p:sp>
              <p:nvSpPr>
                <p:cNvPr id="447" name="Freeform 210">
                  <a:extLst>
                    <a:ext uri="{FF2B5EF4-FFF2-40B4-BE49-F238E27FC236}">
                      <a16:creationId xmlns:a16="http://schemas.microsoft.com/office/drawing/2014/main" id="{9B0E642C-90AD-4B76-9861-29DB9135CDC2}"/>
                    </a:ext>
                  </a:extLst>
                </p:cNvPr>
                <p:cNvSpPr>
                  <a:spLocks/>
                </p:cNvSpPr>
                <p:nvPr/>
              </p:nvSpPr>
              <p:spPr bwMode="auto">
                <a:xfrm>
                  <a:off x="6761163" y="5264150"/>
                  <a:ext cx="47625" cy="47625"/>
                </a:xfrm>
                <a:prstGeom prst="diamond">
                  <a:avLst/>
                </a:prstGeom>
                <a:solidFill>
                  <a:srgbClr val="7170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26">
                    <a:defRPr/>
                  </a:pPr>
                  <a:endParaRPr lang="en-US" sz="2399" noProof="1">
                    <a:solidFill>
                      <a:prstClr val="black"/>
                    </a:solidFill>
                    <a:latin typeface="Arial"/>
                  </a:endParaRPr>
                </a:p>
              </p:txBody>
            </p:sp>
            <p:sp>
              <p:nvSpPr>
                <p:cNvPr id="448" name="Freeform 211">
                  <a:extLst>
                    <a:ext uri="{FF2B5EF4-FFF2-40B4-BE49-F238E27FC236}">
                      <a16:creationId xmlns:a16="http://schemas.microsoft.com/office/drawing/2014/main" id="{CDD0EAAC-84E6-4967-A0A3-2899E8071C72}"/>
                    </a:ext>
                  </a:extLst>
                </p:cNvPr>
                <p:cNvSpPr>
                  <a:spLocks/>
                </p:cNvSpPr>
                <p:nvPr/>
              </p:nvSpPr>
              <p:spPr bwMode="auto">
                <a:xfrm>
                  <a:off x="6811963" y="5264150"/>
                  <a:ext cx="42862" cy="44450"/>
                </a:xfrm>
                <a:prstGeom prst="diamond">
                  <a:avLst/>
                </a:prstGeom>
                <a:solidFill>
                  <a:srgbClr val="7170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26">
                    <a:defRPr/>
                  </a:pPr>
                  <a:endParaRPr lang="en-US" sz="2399" noProof="1">
                    <a:solidFill>
                      <a:prstClr val="black"/>
                    </a:solidFill>
                    <a:latin typeface="Arial"/>
                  </a:endParaRPr>
                </a:p>
              </p:txBody>
            </p:sp>
            <p:sp>
              <p:nvSpPr>
                <p:cNvPr id="449" name="Freeform 212">
                  <a:extLst>
                    <a:ext uri="{FF2B5EF4-FFF2-40B4-BE49-F238E27FC236}">
                      <a16:creationId xmlns:a16="http://schemas.microsoft.com/office/drawing/2014/main" id="{2C6233E8-071C-4672-8176-6DA1E33D6A15}"/>
                    </a:ext>
                  </a:extLst>
                </p:cNvPr>
                <p:cNvSpPr>
                  <a:spLocks/>
                </p:cNvSpPr>
                <p:nvPr/>
              </p:nvSpPr>
              <p:spPr bwMode="auto">
                <a:xfrm>
                  <a:off x="6861175" y="5270500"/>
                  <a:ext cx="47625" cy="47625"/>
                </a:xfrm>
                <a:prstGeom prst="diamond">
                  <a:avLst/>
                </a:prstGeom>
                <a:solidFill>
                  <a:srgbClr val="7170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26">
                    <a:defRPr/>
                  </a:pPr>
                  <a:endParaRPr lang="en-US" sz="2399" noProof="1">
                    <a:solidFill>
                      <a:prstClr val="black"/>
                    </a:solidFill>
                    <a:latin typeface="Arial"/>
                  </a:endParaRPr>
                </a:p>
              </p:txBody>
            </p:sp>
          </p:grpSp>
          <p:grpSp>
            <p:nvGrpSpPr>
              <p:cNvPr id="404" name="Group 403">
                <a:extLst>
                  <a:ext uri="{FF2B5EF4-FFF2-40B4-BE49-F238E27FC236}">
                    <a16:creationId xmlns:a16="http://schemas.microsoft.com/office/drawing/2014/main" id="{1FC904AA-9661-451B-8820-18483747E986}"/>
                  </a:ext>
                </a:extLst>
              </p:cNvPr>
              <p:cNvGrpSpPr/>
              <p:nvPr/>
            </p:nvGrpSpPr>
            <p:grpSpPr>
              <a:xfrm>
                <a:off x="6773863" y="4727575"/>
                <a:ext cx="1814512" cy="600075"/>
                <a:chOff x="6773863" y="4727575"/>
                <a:chExt cx="1814512" cy="600075"/>
              </a:xfrm>
            </p:grpSpPr>
            <p:sp>
              <p:nvSpPr>
                <p:cNvPr id="405" name="Line 166">
                  <a:extLst>
                    <a:ext uri="{FF2B5EF4-FFF2-40B4-BE49-F238E27FC236}">
                      <a16:creationId xmlns:a16="http://schemas.microsoft.com/office/drawing/2014/main" id="{CCCC6773-6EF1-40CA-A664-DC9D2BAF9363}"/>
                    </a:ext>
                  </a:extLst>
                </p:cNvPr>
                <p:cNvSpPr>
                  <a:spLocks noChangeShapeType="1"/>
                </p:cNvSpPr>
                <p:nvPr/>
              </p:nvSpPr>
              <p:spPr bwMode="auto">
                <a:xfrm>
                  <a:off x="8562975" y="4727575"/>
                  <a:ext cx="25400" cy="0"/>
                </a:xfrm>
                <a:prstGeom prst="line">
                  <a:avLst/>
                </a:prstGeom>
                <a:noFill/>
                <a:ln w="12700" cap="sq">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defTabSz="914126">
                    <a:defRPr/>
                  </a:pPr>
                  <a:endParaRPr lang="en-US" sz="2399" noProof="1">
                    <a:solidFill>
                      <a:prstClr val="black"/>
                    </a:solidFill>
                    <a:latin typeface="Arial"/>
                  </a:endParaRPr>
                </a:p>
              </p:txBody>
            </p:sp>
            <p:sp>
              <p:nvSpPr>
                <p:cNvPr id="406" name="Line 167">
                  <a:extLst>
                    <a:ext uri="{FF2B5EF4-FFF2-40B4-BE49-F238E27FC236}">
                      <a16:creationId xmlns:a16="http://schemas.microsoft.com/office/drawing/2014/main" id="{B3152C40-4560-4BDD-A612-8916D8743AF4}"/>
                    </a:ext>
                  </a:extLst>
                </p:cNvPr>
                <p:cNvSpPr>
                  <a:spLocks noChangeShapeType="1"/>
                </p:cNvSpPr>
                <p:nvPr/>
              </p:nvSpPr>
              <p:spPr bwMode="auto">
                <a:xfrm>
                  <a:off x="8562975" y="4881563"/>
                  <a:ext cx="25400" cy="0"/>
                </a:xfrm>
                <a:prstGeom prst="line">
                  <a:avLst/>
                </a:prstGeom>
                <a:noFill/>
                <a:ln w="12700" cap="sq">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defTabSz="914126">
                    <a:defRPr/>
                  </a:pPr>
                  <a:endParaRPr lang="en-US" sz="2399" noProof="1">
                    <a:solidFill>
                      <a:prstClr val="black"/>
                    </a:solidFill>
                    <a:latin typeface="Arial"/>
                  </a:endParaRPr>
                </a:p>
              </p:txBody>
            </p:sp>
            <p:sp>
              <p:nvSpPr>
                <p:cNvPr id="407" name="Line 168">
                  <a:extLst>
                    <a:ext uri="{FF2B5EF4-FFF2-40B4-BE49-F238E27FC236}">
                      <a16:creationId xmlns:a16="http://schemas.microsoft.com/office/drawing/2014/main" id="{706B9C31-D952-48AD-BA4D-4FF9AC28C8A7}"/>
                    </a:ext>
                  </a:extLst>
                </p:cNvPr>
                <p:cNvSpPr>
                  <a:spLocks noChangeShapeType="1"/>
                </p:cNvSpPr>
                <p:nvPr/>
              </p:nvSpPr>
              <p:spPr bwMode="auto">
                <a:xfrm>
                  <a:off x="8575675" y="4727575"/>
                  <a:ext cx="0" cy="153988"/>
                </a:xfrm>
                <a:prstGeom prst="line">
                  <a:avLst/>
                </a:prstGeom>
                <a:noFill/>
                <a:ln w="12700" cap="sq">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defTabSz="914126">
                    <a:defRPr/>
                  </a:pPr>
                  <a:endParaRPr lang="en-US" sz="2399" noProof="1">
                    <a:solidFill>
                      <a:prstClr val="black"/>
                    </a:solidFill>
                    <a:latin typeface="Arial"/>
                  </a:endParaRPr>
                </a:p>
              </p:txBody>
            </p:sp>
            <p:sp>
              <p:nvSpPr>
                <p:cNvPr id="408" name="Line 171">
                  <a:extLst>
                    <a:ext uri="{FF2B5EF4-FFF2-40B4-BE49-F238E27FC236}">
                      <a16:creationId xmlns:a16="http://schemas.microsoft.com/office/drawing/2014/main" id="{BBED504C-3A62-4538-8667-5227AA88D081}"/>
                    </a:ext>
                  </a:extLst>
                </p:cNvPr>
                <p:cNvSpPr>
                  <a:spLocks noChangeShapeType="1"/>
                </p:cNvSpPr>
                <p:nvPr/>
              </p:nvSpPr>
              <p:spPr bwMode="auto">
                <a:xfrm>
                  <a:off x="8253413" y="4852988"/>
                  <a:ext cx="25400" cy="0"/>
                </a:xfrm>
                <a:prstGeom prst="line">
                  <a:avLst/>
                </a:prstGeom>
                <a:noFill/>
                <a:ln w="12700" cap="sq">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defTabSz="914126">
                    <a:defRPr/>
                  </a:pPr>
                  <a:endParaRPr lang="en-US" sz="2399" noProof="1">
                    <a:solidFill>
                      <a:prstClr val="black"/>
                    </a:solidFill>
                    <a:latin typeface="Arial"/>
                  </a:endParaRPr>
                </a:p>
              </p:txBody>
            </p:sp>
            <p:sp>
              <p:nvSpPr>
                <p:cNvPr id="409" name="Line 172">
                  <a:extLst>
                    <a:ext uri="{FF2B5EF4-FFF2-40B4-BE49-F238E27FC236}">
                      <a16:creationId xmlns:a16="http://schemas.microsoft.com/office/drawing/2014/main" id="{52DD4BF1-0628-4DB1-A5EE-00EF1EC51BDD}"/>
                    </a:ext>
                  </a:extLst>
                </p:cNvPr>
                <p:cNvSpPr>
                  <a:spLocks noChangeShapeType="1"/>
                </p:cNvSpPr>
                <p:nvPr/>
              </p:nvSpPr>
              <p:spPr bwMode="auto">
                <a:xfrm>
                  <a:off x="8253413" y="5003800"/>
                  <a:ext cx="25400" cy="0"/>
                </a:xfrm>
                <a:prstGeom prst="line">
                  <a:avLst/>
                </a:prstGeom>
                <a:noFill/>
                <a:ln w="12700" cap="sq">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defTabSz="914126">
                    <a:defRPr/>
                  </a:pPr>
                  <a:endParaRPr lang="en-US" sz="2399" noProof="1">
                    <a:solidFill>
                      <a:prstClr val="black"/>
                    </a:solidFill>
                    <a:latin typeface="Arial"/>
                  </a:endParaRPr>
                </a:p>
              </p:txBody>
            </p:sp>
            <p:sp>
              <p:nvSpPr>
                <p:cNvPr id="410" name="Line 173">
                  <a:extLst>
                    <a:ext uri="{FF2B5EF4-FFF2-40B4-BE49-F238E27FC236}">
                      <a16:creationId xmlns:a16="http://schemas.microsoft.com/office/drawing/2014/main" id="{6C879C02-77A1-4E93-86FE-F3B337E09133}"/>
                    </a:ext>
                  </a:extLst>
                </p:cNvPr>
                <p:cNvSpPr>
                  <a:spLocks noChangeShapeType="1"/>
                </p:cNvSpPr>
                <p:nvPr/>
              </p:nvSpPr>
              <p:spPr bwMode="auto">
                <a:xfrm>
                  <a:off x="8266113" y="4849813"/>
                  <a:ext cx="0" cy="153988"/>
                </a:xfrm>
                <a:prstGeom prst="line">
                  <a:avLst/>
                </a:prstGeom>
                <a:noFill/>
                <a:ln w="12700" cap="sq">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defTabSz="914126">
                    <a:defRPr/>
                  </a:pPr>
                  <a:endParaRPr lang="en-US" sz="2399" noProof="1">
                    <a:solidFill>
                      <a:prstClr val="black"/>
                    </a:solidFill>
                    <a:latin typeface="Arial"/>
                  </a:endParaRPr>
                </a:p>
              </p:txBody>
            </p:sp>
            <p:sp>
              <p:nvSpPr>
                <p:cNvPr id="411" name="Line 176">
                  <a:extLst>
                    <a:ext uri="{FF2B5EF4-FFF2-40B4-BE49-F238E27FC236}">
                      <a16:creationId xmlns:a16="http://schemas.microsoft.com/office/drawing/2014/main" id="{1D39E65F-AF0F-49E9-8E39-7523831EA958}"/>
                    </a:ext>
                  </a:extLst>
                </p:cNvPr>
                <p:cNvSpPr>
                  <a:spLocks noChangeShapeType="1"/>
                </p:cNvSpPr>
                <p:nvPr/>
              </p:nvSpPr>
              <p:spPr bwMode="auto">
                <a:xfrm>
                  <a:off x="7947025" y="4872038"/>
                  <a:ext cx="25400" cy="0"/>
                </a:xfrm>
                <a:prstGeom prst="line">
                  <a:avLst/>
                </a:prstGeom>
                <a:noFill/>
                <a:ln w="12700" cap="sq">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defTabSz="914126">
                    <a:defRPr/>
                  </a:pPr>
                  <a:endParaRPr lang="en-US" sz="2399" noProof="1">
                    <a:solidFill>
                      <a:prstClr val="black"/>
                    </a:solidFill>
                    <a:latin typeface="Arial"/>
                  </a:endParaRPr>
                </a:p>
              </p:txBody>
            </p:sp>
            <p:sp>
              <p:nvSpPr>
                <p:cNvPr id="412" name="Line 177">
                  <a:extLst>
                    <a:ext uri="{FF2B5EF4-FFF2-40B4-BE49-F238E27FC236}">
                      <a16:creationId xmlns:a16="http://schemas.microsoft.com/office/drawing/2014/main" id="{C7E56B83-DC13-493E-ABAD-0C55207B3E39}"/>
                    </a:ext>
                  </a:extLst>
                </p:cNvPr>
                <p:cNvSpPr>
                  <a:spLocks noChangeShapeType="1"/>
                </p:cNvSpPr>
                <p:nvPr/>
              </p:nvSpPr>
              <p:spPr bwMode="auto">
                <a:xfrm>
                  <a:off x="7947025" y="4987925"/>
                  <a:ext cx="25400" cy="0"/>
                </a:xfrm>
                <a:prstGeom prst="line">
                  <a:avLst/>
                </a:prstGeom>
                <a:noFill/>
                <a:ln w="12700" cap="sq">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defTabSz="914126">
                    <a:defRPr/>
                  </a:pPr>
                  <a:endParaRPr lang="en-US" sz="2399" noProof="1">
                    <a:solidFill>
                      <a:prstClr val="black"/>
                    </a:solidFill>
                    <a:latin typeface="Arial"/>
                  </a:endParaRPr>
                </a:p>
              </p:txBody>
            </p:sp>
            <p:sp>
              <p:nvSpPr>
                <p:cNvPr id="413" name="Line 178">
                  <a:extLst>
                    <a:ext uri="{FF2B5EF4-FFF2-40B4-BE49-F238E27FC236}">
                      <a16:creationId xmlns:a16="http://schemas.microsoft.com/office/drawing/2014/main" id="{54459FF4-821E-415A-9F92-1C6E85E1198F}"/>
                    </a:ext>
                  </a:extLst>
                </p:cNvPr>
                <p:cNvSpPr>
                  <a:spLocks noChangeShapeType="1"/>
                </p:cNvSpPr>
                <p:nvPr/>
              </p:nvSpPr>
              <p:spPr bwMode="auto">
                <a:xfrm>
                  <a:off x="7959725" y="4872038"/>
                  <a:ext cx="0" cy="112713"/>
                </a:xfrm>
                <a:prstGeom prst="line">
                  <a:avLst/>
                </a:prstGeom>
                <a:noFill/>
                <a:ln w="12700" cap="sq">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defTabSz="914126">
                    <a:defRPr/>
                  </a:pPr>
                  <a:endParaRPr lang="en-US" sz="2399" noProof="1">
                    <a:solidFill>
                      <a:prstClr val="black"/>
                    </a:solidFill>
                    <a:latin typeface="Arial"/>
                  </a:endParaRPr>
                </a:p>
              </p:txBody>
            </p:sp>
            <p:sp>
              <p:nvSpPr>
                <p:cNvPr id="414" name="Line 181">
                  <a:extLst>
                    <a:ext uri="{FF2B5EF4-FFF2-40B4-BE49-F238E27FC236}">
                      <a16:creationId xmlns:a16="http://schemas.microsoft.com/office/drawing/2014/main" id="{DE0866B8-F7F8-4194-8869-594D3F3D2B2B}"/>
                    </a:ext>
                  </a:extLst>
                </p:cNvPr>
                <p:cNvSpPr>
                  <a:spLocks noChangeShapeType="1"/>
                </p:cNvSpPr>
                <p:nvPr/>
              </p:nvSpPr>
              <p:spPr bwMode="auto">
                <a:xfrm>
                  <a:off x="7793038" y="4859338"/>
                  <a:ext cx="25400" cy="0"/>
                </a:xfrm>
                <a:prstGeom prst="line">
                  <a:avLst/>
                </a:prstGeom>
                <a:noFill/>
                <a:ln w="12700" cap="sq">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defTabSz="914126">
                    <a:defRPr/>
                  </a:pPr>
                  <a:endParaRPr lang="en-US" sz="2399" noProof="1">
                    <a:solidFill>
                      <a:prstClr val="black"/>
                    </a:solidFill>
                    <a:latin typeface="Arial"/>
                  </a:endParaRPr>
                </a:p>
              </p:txBody>
            </p:sp>
            <p:sp>
              <p:nvSpPr>
                <p:cNvPr id="415" name="Line 182">
                  <a:extLst>
                    <a:ext uri="{FF2B5EF4-FFF2-40B4-BE49-F238E27FC236}">
                      <a16:creationId xmlns:a16="http://schemas.microsoft.com/office/drawing/2014/main" id="{D6BAECFA-0749-4675-B1A3-06D530989835}"/>
                    </a:ext>
                  </a:extLst>
                </p:cNvPr>
                <p:cNvSpPr>
                  <a:spLocks noChangeShapeType="1"/>
                </p:cNvSpPr>
                <p:nvPr/>
              </p:nvSpPr>
              <p:spPr bwMode="auto">
                <a:xfrm>
                  <a:off x="7793038" y="4975225"/>
                  <a:ext cx="25400" cy="0"/>
                </a:xfrm>
                <a:prstGeom prst="line">
                  <a:avLst/>
                </a:prstGeom>
                <a:noFill/>
                <a:ln w="12700" cap="sq">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defTabSz="914126">
                    <a:defRPr/>
                  </a:pPr>
                  <a:endParaRPr lang="en-US" sz="2399" noProof="1">
                    <a:solidFill>
                      <a:prstClr val="black"/>
                    </a:solidFill>
                    <a:latin typeface="Arial"/>
                  </a:endParaRPr>
                </a:p>
              </p:txBody>
            </p:sp>
            <p:sp>
              <p:nvSpPr>
                <p:cNvPr id="416" name="Line 183">
                  <a:extLst>
                    <a:ext uri="{FF2B5EF4-FFF2-40B4-BE49-F238E27FC236}">
                      <a16:creationId xmlns:a16="http://schemas.microsoft.com/office/drawing/2014/main" id="{0BEC2A6D-A5F3-494D-8506-D7BE0F8FE831}"/>
                    </a:ext>
                  </a:extLst>
                </p:cNvPr>
                <p:cNvSpPr>
                  <a:spLocks noChangeShapeType="1"/>
                </p:cNvSpPr>
                <p:nvPr/>
              </p:nvSpPr>
              <p:spPr bwMode="auto">
                <a:xfrm>
                  <a:off x="7808913" y="4859338"/>
                  <a:ext cx="0" cy="115888"/>
                </a:xfrm>
                <a:prstGeom prst="line">
                  <a:avLst/>
                </a:prstGeom>
                <a:noFill/>
                <a:ln w="12700" cap="sq">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defTabSz="914126">
                    <a:defRPr/>
                  </a:pPr>
                  <a:endParaRPr lang="en-US" sz="2399" noProof="1">
                    <a:solidFill>
                      <a:prstClr val="black"/>
                    </a:solidFill>
                    <a:latin typeface="Arial"/>
                  </a:endParaRPr>
                </a:p>
              </p:txBody>
            </p:sp>
            <p:sp>
              <p:nvSpPr>
                <p:cNvPr id="417" name="Line 186">
                  <a:extLst>
                    <a:ext uri="{FF2B5EF4-FFF2-40B4-BE49-F238E27FC236}">
                      <a16:creationId xmlns:a16="http://schemas.microsoft.com/office/drawing/2014/main" id="{5001FDE9-A208-4839-A420-645C1D073FC6}"/>
                    </a:ext>
                  </a:extLst>
                </p:cNvPr>
                <p:cNvSpPr>
                  <a:spLocks noChangeShapeType="1"/>
                </p:cNvSpPr>
                <p:nvPr/>
              </p:nvSpPr>
              <p:spPr bwMode="auto">
                <a:xfrm>
                  <a:off x="7639050" y="5060950"/>
                  <a:ext cx="23812" cy="0"/>
                </a:xfrm>
                <a:prstGeom prst="line">
                  <a:avLst/>
                </a:prstGeom>
                <a:noFill/>
                <a:ln w="12700" cap="sq">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defTabSz="914126">
                    <a:defRPr/>
                  </a:pPr>
                  <a:endParaRPr lang="en-US" sz="2399" noProof="1">
                    <a:solidFill>
                      <a:prstClr val="black"/>
                    </a:solidFill>
                    <a:latin typeface="Arial"/>
                  </a:endParaRPr>
                </a:p>
              </p:txBody>
            </p:sp>
            <p:sp>
              <p:nvSpPr>
                <p:cNvPr id="418" name="Line 187">
                  <a:extLst>
                    <a:ext uri="{FF2B5EF4-FFF2-40B4-BE49-F238E27FC236}">
                      <a16:creationId xmlns:a16="http://schemas.microsoft.com/office/drawing/2014/main" id="{E92A6B5A-2576-4BEA-98CB-23DD05AA59B1}"/>
                    </a:ext>
                  </a:extLst>
                </p:cNvPr>
                <p:cNvSpPr>
                  <a:spLocks noChangeShapeType="1"/>
                </p:cNvSpPr>
                <p:nvPr/>
              </p:nvSpPr>
              <p:spPr bwMode="auto">
                <a:xfrm>
                  <a:off x="7639050" y="5167313"/>
                  <a:ext cx="23812" cy="0"/>
                </a:xfrm>
                <a:prstGeom prst="line">
                  <a:avLst/>
                </a:prstGeom>
                <a:noFill/>
                <a:ln w="12700" cap="sq">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defTabSz="914126">
                    <a:defRPr/>
                  </a:pPr>
                  <a:endParaRPr lang="en-US" sz="2399" noProof="1">
                    <a:solidFill>
                      <a:prstClr val="black"/>
                    </a:solidFill>
                    <a:latin typeface="Arial"/>
                  </a:endParaRPr>
                </a:p>
              </p:txBody>
            </p:sp>
            <p:sp>
              <p:nvSpPr>
                <p:cNvPr id="419" name="Line 188">
                  <a:extLst>
                    <a:ext uri="{FF2B5EF4-FFF2-40B4-BE49-F238E27FC236}">
                      <a16:creationId xmlns:a16="http://schemas.microsoft.com/office/drawing/2014/main" id="{FD0CC731-60C9-4FFC-86AB-EFA0A4FAEA66}"/>
                    </a:ext>
                  </a:extLst>
                </p:cNvPr>
                <p:cNvSpPr>
                  <a:spLocks noChangeShapeType="1"/>
                </p:cNvSpPr>
                <p:nvPr/>
              </p:nvSpPr>
              <p:spPr bwMode="auto">
                <a:xfrm>
                  <a:off x="7651750" y="5060950"/>
                  <a:ext cx="0" cy="103188"/>
                </a:xfrm>
                <a:prstGeom prst="line">
                  <a:avLst/>
                </a:prstGeom>
                <a:noFill/>
                <a:ln w="12700" cap="sq">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defTabSz="914126">
                    <a:defRPr/>
                  </a:pPr>
                  <a:endParaRPr lang="en-US" sz="2399" noProof="1">
                    <a:solidFill>
                      <a:prstClr val="black"/>
                    </a:solidFill>
                    <a:latin typeface="Arial"/>
                  </a:endParaRPr>
                </a:p>
              </p:txBody>
            </p:sp>
            <p:sp>
              <p:nvSpPr>
                <p:cNvPr id="420" name="Line 191">
                  <a:extLst>
                    <a:ext uri="{FF2B5EF4-FFF2-40B4-BE49-F238E27FC236}">
                      <a16:creationId xmlns:a16="http://schemas.microsoft.com/office/drawing/2014/main" id="{D30CBF90-9AC5-4F1E-A1C0-6712AD8645F1}"/>
                    </a:ext>
                  </a:extLst>
                </p:cNvPr>
                <p:cNvSpPr>
                  <a:spLocks noChangeShapeType="1"/>
                </p:cNvSpPr>
                <p:nvPr/>
              </p:nvSpPr>
              <p:spPr bwMode="auto">
                <a:xfrm>
                  <a:off x="7486650" y="5096669"/>
                  <a:ext cx="25400" cy="0"/>
                </a:xfrm>
                <a:prstGeom prst="line">
                  <a:avLst/>
                </a:prstGeom>
                <a:noFill/>
                <a:ln w="12700" cap="sq">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defTabSz="914126">
                    <a:defRPr/>
                  </a:pPr>
                  <a:endParaRPr lang="en-US" sz="2399" noProof="1">
                    <a:solidFill>
                      <a:prstClr val="black"/>
                    </a:solidFill>
                    <a:latin typeface="Arial"/>
                  </a:endParaRPr>
                </a:p>
              </p:txBody>
            </p:sp>
            <p:sp>
              <p:nvSpPr>
                <p:cNvPr id="421" name="Line 192">
                  <a:extLst>
                    <a:ext uri="{FF2B5EF4-FFF2-40B4-BE49-F238E27FC236}">
                      <a16:creationId xmlns:a16="http://schemas.microsoft.com/office/drawing/2014/main" id="{8683EB7D-8399-4745-970E-F0D0201239AF}"/>
                    </a:ext>
                  </a:extLst>
                </p:cNvPr>
                <p:cNvSpPr>
                  <a:spLocks noChangeShapeType="1"/>
                </p:cNvSpPr>
                <p:nvPr/>
              </p:nvSpPr>
              <p:spPr bwMode="auto">
                <a:xfrm>
                  <a:off x="7486650" y="5199063"/>
                  <a:ext cx="25400" cy="0"/>
                </a:xfrm>
                <a:prstGeom prst="line">
                  <a:avLst/>
                </a:prstGeom>
                <a:noFill/>
                <a:ln w="12700" cap="sq">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defTabSz="914126">
                    <a:defRPr/>
                  </a:pPr>
                  <a:endParaRPr lang="en-US" sz="2399" noProof="1">
                    <a:solidFill>
                      <a:prstClr val="black"/>
                    </a:solidFill>
                    <a:latin typeface="Arial"/>
                  </a:endParaRPr>
                </a:p>
              </p:txBody>
            </p:sp>
            <p:sp>
              <p:nvSpPr>
                <p:cNvPr id="422" name="Line 193">
                  <a:extLst>
                    <a:ext uri="{FF2B5EF4-FFF2-40B4-BE49-F238E27FC236}">
                      <a16:creationId xmlns:a16="http://schemas.microsoft.com/office/drawing/2014/main" id="{3A18C7DD-26D2-4792-9187-81E2777A8A62}"/>
                    </a:ext>
                  </a:extLst>
                </p:cNvPr>
                <p:cNvSpPr>
                  <a:spLocks noChangeShapeType="1"/>
                </p:cNvSpPr>
                <p:nvPr/>
              </p:nvSpPr>
              <p:spPr bwMode="auto">
                <a:xfrm>
                  <a:off x="7499350" y="5095875"/>
                  <a:ext cx="0" cy="103188"/>
                </a:xfrm>
                <a:prstGeom prst="line">
                  <a:avLst/>
                </a:prstGeom>
                <a:noFill/>
                <a:ln w="12700" cap="sq">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defTabSz="914126">
                    <a:defRPr/>
                  </a:pPr>
                  <a:endParaRPr lang="en-US" sz="2399" noProof="1">
                    <a:solidFill>
                      <a:prstClr val="black"/>
                    </a:solidFill>
                    <a:latin typeface="Arial"/>
                  </a:endParaRPr>
                </a:p>
              </p:txBody>
            </p:sp>
            <p:sp>
              <p:nvSpPr>
                <p:cNvPr id="423" name="Line 196">
                  <a:extLst>
                    <a:ext uri="{FF2B5EF4-FFF2-40B4-BE49-F238E27FC236}">
                      <a16:creationId xmlns:a16="http://schemas.microsoft.com/office/drawing/2014/main" id="{E3C39F65-3E63-462D-AD91-ABF29B0D9845}"/>
                    </a:ext>
                  </a:extLst>
                </p:cNvPr>
                <p:cNvSpPr>
                  <a:spLocks noChangeShapeType="1"/>
                </p:cNvSpPr>
                <p:nvPr/>
              </p:nvSpPr>
              <p:spPr bwMode="auto">
                <a:xfrm>
                  <a:off x="7335838" y="5073650"/>
                  <a:ext cx="25400" cy="0"/>
                </a:xfrm>
                <a:prstGeom prst="line">
                  <a:avLst/>
                </a:prstGeom>
                <a:noFill/>
                <a:ln w="12700" cap="sq">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defTabSz="914126">
                    <a:defRPr/>
                  </a:pPr>
                  <a:endParaRPr lang="en-US" sz="2399" noProof="1">
                    <a:solidFill>
                      <a:prstClr val="black"/>
                    </a:solidFill>
                    <a:latin typeface="Arial"/>
                  </a:endParaRPr>
                </a:p>
              </p:txBody>
            </p:sp>
            <p:sp>
              <p:nvSpPr>
                <p:cNvPr id="424" name="Line 197">
                  <a:extLst>
                    <a:ext uri="{FF2B5EF4-FFF2-40B4-BE49-F238E27FC236}">
                      <a16:creationId xmlns:a16="http://schemas.microsoft.com/office/drawing/2014/main" id="{7361B7DA-C63D-4420-B091-5E143A27187A}"/>
                    </a:ext>
                  </a:extLst>
                </p:cNvPr>
                <p:cNvSpPr>
                  <a:spLocks noChangeShapeType="1"/>
                </p:cNvSpPr>
                <p:nvPr/>
              </p:nvSpPr>
              <p:spPr bwMode="auto">
                <a:xfrm>
                  <a:off x="7335838" y="5170488"/>
                  <a:ext cx="25400" cy="0"/>
                </a:xfrm>
                <a:prstGeom prst="line">
                  <a:avLst/>
                </a:prstGeom>
                <a:noFill/>
                <a:ln w="12700" cap="sq">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defTabSz="914126">
                    <a:defRPr/>
                  </a:pPr>
                  <a:endParaRPr lang="en-US" sz="2399" noProof="1">
                    <a:solidFill>
                      <a:prstClr val="black"/>
                    </a:solidFill>
                    <a:latin typeface="Arial"/>
                  </a:endParaRPr>
                </a:p>
              </p:txBody>
            </p:sp>
            <p:sp>
              <p:nvSpPr>
                <p:cNvPr id="425" name="Line 198">
                  <a:extLst>
                    <a:ext uri="{FF2B5EF4-FFF2-40B4-BE49-F238E27FC236}">
                      <a16:creationId xmlns:a16="http://schemas.microsoft.com/office/drawing/2014/main" id="{E3CF84BD-2F66-4809-9600-DB3503F05656}"/>
                    </a:ext>
                  </a:extLst>
                </p:cNvPr>
                <p:cNvSpPr>
                  <a:spLocks noChangeShapeType="1"/>
                </p:cNvSpPr>
                <p:nvPr/>
              </p:nvSpPr>
              <p:spPr bwMode="auto">
                <a:xfrm>
                  <a:off x="7348538" y="5070475"/>
                  <a:ext cx="0" cy="100013"/>
                </a:xfrm>
                <a:prstGeom prst="line">
                  <a:avLst/>
                </a:prstGeom>
                <a:noFill/>
                <a:ln w="12700" cap="sq">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defTabSz="914126">
                    <a:defRPr/>
                  </a:pPr>
                  <a:endParaRPr lang="en-US" sz="2399" noProof="1">
                    <a:solidFill>
                      <a:prstClr val="black"/>
                    </a:solidFill>
                    <a:latin typeface="Arial"/>
                  </a:endParaRPr>
                </a:p>
              </p:txBody>
            </p:sp>
            <p:sp>
              <p:nvSpPr>
                <p:cNvPr id="426" name="Line 201">
                  <a:extLst>
                    <a:ext uri="{FF2B5EF4-FFF2-40B4-BE49-F238E27FC236}">
                      <a16:creationId xmlns:a16="http://schemas.microsoft.com/office/drawing/2014/main" id="{4ACE0E2F-A0C8-4599-BE6A-2A92FE173816}"/>
                    </a:ext>
                  </a:extLst>
                </p:cNvPr>
                <p:cNvSpPr>
                  <a:spLocks noChangeShapeType="1"/>
                </p:cNvSpPr>
                <p:nvPr/>
              </p:nvSpPr>
              <p:spPr bwMode="auto">
                <a:xfrm>
                  <a:off x="7180263" y="5089525"/>
                  <a:ext cx="25400" cy="0"/>
                </a:xfrm>
                <a:prstGeom prst="line">
                  <a:avLst/>
                </a:prstGeom>
                <a:noFill/>
                <a:ln w="12700" cap="sq">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defTabSz="914126">
                    <a:defRPr/>
                  </a:pPr>
                  <a:endParaRPr lang="en-US" sz="2399" noProof="1">
                    <a:solidFill>
                      <a:prstClr val="black"/>
                    </a:solidFill>
                    <a:latin typeface="Arial"/>
                  </a:endParaRPr>
                </a:p>
              </p:txBody>
            </p:sp>
            <p:sp>
              <p:nvSpPr>
                <p:cNvPr id="427" name="Line 202">
                  <a:extLst>
                    <a:ext uri="{FF2B5EF4-FFF2-40B4-BE49-F238E27FC236}">
                      <a16:creationId xmlns:a16="http://schemas.microsoft.com/office/drawing/2014/main" id="{A65C35F6-A4D4-4EEC-B35F-989573977FEE}"/>
                    </a:ext>
                  </a:extLst>
                </p:cNvPr>
                <p:cNvSpPr>
                  <a:spLocks noChangeShapeType="1"/>
                </p:cNvSpPr>
                <p:nvPr/>
              </p:nvSpPr>
              <p:spPr bwMode="auto">
                <a:xfrm>
                  <a:off x="7180263" y="5183188"/>
                  <a:ext cx="25400" cy="0"/>
                </a:xfrm>
                <a:prstGeom prst="line">
                  <a:avLst/>
                </a:prstGeom>
                <a:noFill/>
                <a:ln w="12700" cap="sq">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defTabSz="914126">
                    <a:defRPr/>
                  </a:pPr>
                  <a:endParaRPr lang="en-US" sz="2399" noProof="1">
                    <a:solidFill>
                      <a:prstClr val="black"/>
                    </a:solidFill>
                    <a:latin typeface="Arial"/>
                  </a:endParaRPr>
                </a:p>
              </p:txBody>
            </p:sp>
            <p:sp>
              <p:nvSpPr>
                <p:cNvPr id="428" name="Line 203">
                  <a:extLst>
                    <a:ext uri="{FF2B5EF4-FFF2-40B4-BE49-F238E27FC236}">
                      <a16:creationId xmlns:a16="http://schemas.microsoft.com/office/drawing/2014/main" id="{8D3C5292-9527-48DC-B3B8-4D3CAF01D9CC}"/>
                    </a:ext>
                  </a:extLst>
                </p:cNvPr>
                <p:cNvSpPr>
                  <a:spLocks noChangeShapeType="1"/>
                </p:cNvSpPr>
                <p:nvPr/>
              </p:nvSpPr>
              <p:spPr bwMode="auto">
                <a:xfrm>
                  <a:off x="7192963" y="5089525"/>
                  <a:ext cx="0" cy="93663"/>
                </a:xfrm>
                <a:prstGeom prst="line">
                  <a:avLst/>
                </a:prstGeom>
                <a:noFill/>
                <a:ln w="12700" cap="sq">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defTabSz="914126">
                    <a:defRPr/>
                  </a:pPr>
                  <a:endParaRPr lang="en-US" sz="2399" noProof="1">
                    <a:solidFill>
                      <a:prstClr val="black"/>
                    </a:solidFill>
                    <a:latin typeface="Arial"/>
                  </a:endParaRPr>
                </a:p>
              </p:txBody>
            </p:sp>
            <p:sp>
              <p:nvSpPr>
                <p:cNvPr id="429" name="Line 207">
                  <a:extLst>
                    <a:ext uri="{FF2B5EF4-FFF2-40B4-BE49-F238E27FC236}">
                      <a16:creationId xmlns:a16="http://schemas.microsoft.com/office/drawing/2014/main" id="{7C38BF92-6A31-41EF-9D8B-DDBE4A212A02}"/>
                    </a:ext>
                  </a:extLst>
                </p:cNvPr>
                <p:cNvSpPr>
                  <a:spLocks noChangeShapeType="1"/>
                </p:cNvSpPr>
                <p:nvPr/>
              </p:nvSpPr>
              <p:spPr bwMode="auto">
                <a:xfrm>
                  <a:off x="7026275" y="5199063"/>
                  <a:ext cx="25400" cy="0"/>
                </a:xfrm>
                <a:prstGeom prst="line">
                  <a:avLst/>
                </a:prstGeom>
                <a:noFill/>
                <a:ln w="12700" cap="sq">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defTabSz="914126">
                    <a:defRPr/>
                  </a:pPr>
                  <a:endParaRPr lang="en-US" sz="2399" noProof="1">
                    <a:solidFill>
                      <a:prstClr val="black"/>
                    </a:solidFill>
                    <a:latin typeface="Arial"/>
                  </a:endParaRPr>
                </a:p>
              </p:txBody>
            </p:sp>
            <p:sp>
              <p:nvSpPr>
                <p:cNvPr id="430" name="Line 208">
                  <a:extLst>
                    <a:ext uri="{FF2B5EF4-FFF2-40B4-BE49-F238E27FC236}">
                      <a16:creationId xmlns:a16="http://schemas.microsoft.com/office/drawing/2014/main" id="{13425C75-0D77-4F09-B478-9B3FEF98D799}"/>
                    </a:ext>
                  </a:extLst>
                </p:cNvPr>
                <p:cNvSpPr>
                  <a:spLocks noChangeShapeType="1"/>
                </p:cNvSpPr>
                <p:nvPr/>
              </p:nvSpPr>
              <p:spPr bwMode="auto">
                <a:xfrm>
                  <a:off x="7026275" y="5283200"/>
                  <a:ext cx="25400" cy="0"/>
                </a:xfrm>
                <a:prstGeom prst="line">
                  <a:avLst/>
                </a:prstGeom>
                <a:noFill/>
                <a:ln w="12700" cap="sq">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defTabSz="914126">
                    <a:defRPr/>
                  </a:pPr>
                  <a:endParaRPr lang="en-US" sz="2399" noProof="1">
                    <a:solidFill>
                      <a:prstClr val="black"/>
                    </a:solidFill>
                    <a:latin typeface="Arial"/>
                  </a:endParaRPr>
                </a:p>
              </p:txBody>
            </p:sp>
            <p:sp>
              <p:nvSpPr>
                <p:cNvPr id="431" name="Line 209">
                  <a:extLst>
                    <a:ext uri="{FF2B5EF4-FFF2-40B4-BE49-F238E27FC236}">
                      <a16:creationId xmlns:a16="http://schemas.microsoft.com/office/drawing/2014/main" id="{7102709E-831D-4476-8011-F423F5FD4CAA}"/>
                    </a:ext>
                  </a:extLst>
                </p:cNvPr>
                <p:cNvSpPr>
                  <a:spLocks noChangeShapeType="1"/>
                </p:cNvSpPr>
                <p:nvPr/>
              </p:nvSpPr>
              <p:spPr bwMode="auto">
                <a:xfrm>
                  <a:off x="7038975" y="5202238"/>
                  <a:ext cx="0" cy="80963"/>
                </a:xfrm>
                <a:prstGeom prst="line">
                  <a:avLst/>
                </a:prstGeom>
                <a:noFill/>
                <a:ln w="12700" cap="sq">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defTabSz="914126">
                    <a:defRPr/>
                  </a:pPr>
                  <a:endParaRPr lang="en-US" sz="2399" noProof="1">
                    <a:solidFill>
                      <a:prstClr val="black"/>
                    </a:solidFill>
                    <a:latin typeface="Arial"/>
                  </a:endParaRPr>
                </a:p>
              </p:txBody>
            </p:sp>
            <p:sp>
              <p:nvSpPr>
                <p:cNvPr id="432" name="Line 217">
                  <a:extLst>
                    <a:ext uri="{FF2B5EF4-FFF2-40B4-BE49-F238E27FC236}">
                      <a16:creationId xmlns:a16="http://schemas.microsoft.com/office/drawing/2014/main" id="{CF50DA0F-EDFA-4A31-BDB3-7AC8B3157C22}"/>
                    </a:ext>
                  </a:extLst>
                </p:cNvPr>
                <p:cNvSpPr>
                  <a:spLocks noChangeShapeType="1"/>
                </p:cNvSpPr>
                <p:nvPr/>
              </p:nvSpPr>
              <p:spPr bwMode="auto">
                <a:xfrm>
                  <a:off x="6870700" y="5264150"/>
                  <a:ext cx="25400" cy="0"/>
                </a:xfrm>
                <a:prstGeom prst="line">
                  <a:avLst/>
                </a:prstGeom>
                <a:noFill/>
                <a:ln w="12700" cap="sq">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defTabSz="914126">
                    <a:defRPr/>
                  </a:pPr>
                  <a:endParaRPr lang="en-US" sz="2399" noProof="1">
                    <a:solidFill>
                      <a:prstClr val="black"/>
                    </a:solidFill>
                    <a:latin typeface="Arial"/>
                  </a:endParaRPr>
                </a:p>
              </p:txBody>
            </p:sp>
            <p:sp>
              <p:nvSpPr>
                <p:cNvPr id="433" name="Line 218">
                  <a:extLst>
                    <a:ext uri="{FF2B5EF4-FFF2-40B4-BE49-F238E27FC236}">
                      <a16:creationId xmlns:a16="http://schemas.microsoft.com/office/drawing/2014/main" id="{735386BC-EA02-4881-BD7E-D9E952C2FB5B}"/>
                    </a:ext>
                  </a:extLst>
                </p:cNvPr>
                <p:cNvSpPr>
                  <a:spLocks noChangeShapeType="1"/>
                </p:cNvSpPr>
                <p:nvPr/>
              </p:nvSpPr>
              <p:spPr bwMode="auto">
                <a:xfrm>
                  <a:off x="6870700" y="5327650"/>
                  <a:ext cx="25400" cy="0"/>
                </a:xfrm>
                <a:prstGeom prst="line">
                  <a:avLst/>
                </a:prstGeom>
                <a:noFill/>
                <a:ln w="12700" cap="sq">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defTabSz="914126">
                    <a:defRPr/>
                  </a:pPr>
                  <a:endParaRPr lang="en-US" sz="2399" noProof="1">
                    <a:solidFill>
                      <a:prstClr val="black"/>
                    </a:solidFill>
                    <a:latin typeface="Arial"/>
                  </a:endParaRPr>
                </a:p>
              </p:txBody>
            </p:sp>
            <p:sp>
              <p:nvSpPr>
                <p:cNvPr id="434" name="Line 219">
                  <a:extLst>
                    <a:ext uri="{FF2B5EF4-FFF2-40B4-BE49-F238E27FC236}">
                      <a16:creationId xmlns:a16="http://schemas.microsoft.com/office/drawing/2014/main" id="{640A1F88-FFE3-4DAD-8068-63BEB44A60E6}"/>
                    </a:ext>
                  </a:extLst>
                </p:cNvPr>
                <p:cNvSpPr>
                  <a:spLocks noChangeShapeType="1"/>
                </p:cNvSpPr>
                <p:nvPr/>
              </p:nvSpPr>
              <p:spPr bwMode="auto">
                <a:xfrm>
                  <a:off x="6773863" y="5308600"/>
                  <a:ext cx="25400" cy="0"/>
                </a:xfrm>
                <a:prstGeom prst="line">
                  <a:avLst/>
                </a:prstGeom>
                <a:noFill/>
                <a:ln w="12700" cap="sq">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defTabSz="914126">
                    <a:defRPr/>
                  </a:pPr>
                  <a:endParaRPr lang="en-US" sz="2399" noProof="1">
                    <a:solidFill>
                      <a:prstClr val="black"/>
                    </a:solidFill>
                    <a:latin typeface="Arial"/>
                  </a:endParaRPr>
                </a:p>
              </p:txBody>
            </p:sp>
            <p:sp>
              <p:nvSpPr>
                <p:cNvPr id="435" name="Line 220">
                  <a:extLst>
                    <a:ext uri="{FF2B5EF4-FFF2-40B4-BE49-F238E27FC236}">
                      <a16:creationId xmlns:a16="http://schemas.microsoft.com/office/drawing/2014/main" id="{D1291C8F-C2B2-491B-8984-148B67A1ACE6}"/>
                    </a:ext>
                  </a:extLst>
                </p:cNvPr>
                <p:cNvSpPr>
                  <a:spLocks noChangeShapeType="1"/>
                </p:cNvSpPr>
                <p:nvPr/>
              </p:nvSpPr>
              <p:spPr bwMode="auto">
                <a:xfrm>
                  <a:off x="6821488" y="5259388"/>
                  <a:ext cx="26987" cy="0"/>
                </a:xfrm>
                <a:prstGeom prst="line">
                  <a:avLst/>
                </a:prstGeom>
                <a:noFill/>
                <a:ln w="12700" cap="sq">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defTabSz="914126">
                    <a:defRPr/>
                  </a:pPr>
                  <a:endParaRPr lang="en-US" sz="2399" noProof="1">
                    <a:solidFill>
                      <a:prstClr val="black"/>
                    </a:solidFill>
                    <a:latin typeface="Arial"/>
                  </a:endParaRPr>
                </a:p>
              </p:txBody>
            </p:sp>
            <p:sp>
              <p:nvSpPr>
                <p:cNvPr id="436" name="Line 221">
                  <a:extLst>
                    <a:ext uri="{FF2B5EF4-FFF2-40B4-BE49-F238E27FC236}">
                      <a16:creationId xmlns:a16="http://schemas.microsoft.com/office/drawing/2014/main" id="{F0742350-6A34-400D-AFEF-6F656D5D7ECD}"/>
                    </a:ext>
                  </a:extLst>
                </p:cNvPr>
                <p:cNvSpPr>
                  <a:spLocks noChangeShapeType="1"/>
                </p:cNvSpPr>
                <p:nvPr/>
              </p:nvSpPr>
              <p:spPr bwMode="auto">
                <a:xfrm>
                  <a:off x="6883400" y="5264150"/>
                  <a:ext cx="0" cy="63500"/>
                </a:xfrm>
                <a:prstGeom prst="line">
                  <a:avLst/>
                </a:prstGeom>
                <a:noFill/>
                <a:ln w="12700" cap="sq">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defTabSz="914126">
                    <a:defRPr/>
                  </a:pPr>
                  <a:endParaRPr lang="en-US" sz="2399" noProof="1">
                    <a:solidFill>
                      <a:prstClr val="black"/>
                    </a:solidFill>
                    <a:latin typeface="Arial"/>
                  </a:endParaRPr>
                </a:p>
              </p:txBody>
            </p:sp>
          </p:grpSp>
        </p:grpSp>
        <p:grpSp>
          <p:nvGrpSpPr>
            <p:cNvPr id="354" name="Group 353">
              <a:extLst>
                <a:ext uri="{FF2B5EF4-FFF2-40B4-BE49-F238E27FC236}">
                  <a16:creationId xmlns:a16="http://schemas.microsoft.com/office/drawing/2014/main" id="{FA97E4D8-1074-4B2E-8C09-C771100FF8E1}"/>
                </a:ext>
              </a:extLst>
            </p:cNvPr>
            <p:cNvGrpSpPr/>
            <p:nvPr/>
          </p:nvGrpSpPr>
          <p:grpSpPr>
            <a:xfrm>
              <a:off x="6719888" y="4840287"/>
              <a:ext cx="1878012" cy="488561"/>
              <a:chOff x="6719888" y="4840287"/>
              <a:chExt cx="1878012" cy="488561"/>
            </a:xfrm>
          </p:grpSpPr>
          <p:sp>
            <p:nvSpPr>
              <p:cNvPr id="355" name="Freeform 162">
                <a:extLst>
                  <a:ext uri="{FF2B5EF4-FFF2-40B4-BE49-F238E27FC236}">
                    <a16:creationId xmlns:a16="http://schemas.microsoft.com/office/drawing/2014/main" id="{A1F40234-1674-4D6A-8F13-68C616DA04A6}"/>
                  </a:ext>
                </a:extLst>
              </p:cNvPr>
              <p:cNvSpPr>
                <a:spLocks/>
              </p:cNvSpPr>
              <p:nvPr/>
            </p:nvSpPr>
            <p:spPr bwMode="auto">
              <a:xfrm>
                <a:off x="6732588" y="4916488"/>
                <a:ext cx="1846262" cy="398463"/>
              </a:xfrm>
              <a:custGeom>
                <a:avLst/>
                <a:gdLst>
                  <a:gd name="T0" fmla="*/ 1163 w 1163"/>
                  <a:gd name="T1" fmla="*/ 0 h 251"/>
                  <a:gd name="T2" fmla="*/ 970 w 1163"/>
                  <a:gd name="T3" fmla="*/ 53 h 251"/>
                  <a:gd name="T4" fmla="*/ 777 w 1163"/>
                  <a:gd name="T5" fmla="*/ 154 h 251"/>
                  <a:gd name="T6" fmla="*/ 680 w 1163"/>
                  <a:gd name="T7" fmla="*/ 148 h 251"/>
                  <a:gd name="T8" fmla="*/ 584 w 1163"/>
                  <a:gd name="T9" fmla="*/ 184 h 251"/>
                  <a:gd name="T10" fmla="*/ 487 w 1163"/>
                  <a:gd name="T11" fmla="*/ 172 h 251"/>
                  <a:gd name="T12" fmla="*/ 392 w 1163"/>
                  <a:gd name="T13" fmla="*/ 130 h 251"/>
                  <a:gd name="T14" fmla="*/ 292 w 1163"/>
                  <a:gd name="T15" fmla="*/ 126 h 251"/>
                  <a:gd name="T16" fmla="*/ 199 w 1163"/>
                  <a:gd name="T17" fmla="*/ 172 h 251"/>
                  <a:gd name="T18" fmla="*/ 101 w 1163"/>
                  <a:gd name="T19" fmla="*/ 214 h 251"/>
                  <a:gd name="T20" fmla="*/ 68 w 1163"/>
                  <a:gd name="T21" fmla="*/ 251 h 251"/>
                  <a:gd name="T22" fmla="*/ 32 w 1163"/>
                  <a:gd name="T23" fmla="*/ 227 h 251"/>
                  <a:gd name="T24" fmla="*/ 0 w 1163"/>
                  <a:gd name="T25" fmla="*/ 233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3" h="251">
                    <a:moveTo>
                      <a:pt x="1163" y="0"/>
                    </a:moveTo>
                    <a:lnTo>
                      <a:pt x="970" y="53"/>
                    </a:lnTo>
                    <a:lnTo>
                      <a:pt x="777" y="154"/>
                    </a:lnTo>
                    <a:lnTo>
                      <a:pt x="680" y="148"/>
                    </a:lnTo>
                    <a:lnTo>
                      <a:pt x="584" y="184"/>
                    </a:lnTo>
                    <a:lnTo>
                      <a:pt x="487" y="172"/>
                    </a:lnTo>
                    <a:lnTo>
                      <a:pt x="392" y="130"/>
                    </a:lnTo>
                    <a:lnTo>
                      <a:pt x="292" y="126"/>
                    </a:lnTo>
                    <a:lnTo>
                      <a:pt x="199" y="172"/>
                    </a:lnTo>
                    <a:lnTo>
                      <a:pt x="101" y="214"/>
                    </a:lnTo>
                    <a:lnTo>
                      <a:pt x="68" y="251"/>
                    </a:lnTo>
                    <a:lnTo>
                      <a:pt x="32" y="227"/>
                    </a:lnTo>
                    <a:lnTo>
                      <a:pt x="0" y="233"/>
                    </a:lnTo>
                  </a:path>
                </a:pathLst>
              </a:custGeom>
              <a:ln w="19050" cap="sq">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vert="horz" wrap="square" lIns="91416" tIns="45708" rIns="91416" bIns="45708" numCol="1" anchor="t" anchorCtr="0" compatLnSpc="1">
                <a:prstTxWarp prst="textNoShape">
                  <a:avLst/>
                </a:prstTxWarp>
              </a:bodyPr>
              <a:lstStyle/>
              <a:p>
                <a:pPr defTabSz="914126">
                  <a:defRPr/>
                </a:pPr>
                <a:endParaRPr lang="en-US" sz="2399" noProof="1">
                  <a:solidFill>
                    <a:prstClr val="black"/>
                  </a:solidFill>
                  <a:latin typeface="Arial"/>
                </a:endParaRPr>
              </a:p>
            </p:txBody>
          </p:sp>
          <p:grpSp>
            <p:nvGrpSpPr>
              <p:cNvPr id="356" name="Group 355">
                <a:extLst>
                  <a:ext uri="{FF2B5EF4-FFF2-40B4-BE49-F238E27FC236}">
                    <a16:creationId xmlns:a16="http://schemas.microsoft.com/office/drawing/2014/main" id="{24A5E7AE-6A8F-40BF-A31A-BC70A60DDF23}"/>
                  </a:ext>
                </a:extLst>
              </p:cNvPr>
              <p:cNvGrpSpPr/>
              <p:nvPr/>
            </p:nvGrpSpPr>
            <p:grpSpPr>
              <a:xfrm>
                <a:off x="6719888" y="4900613"/>
                <a:ext cx="1878012" cy="427037"/>
                <a:chOff x="6719888" y="4900613"/>
                <a:chExt cx="1878012" cy="427037"/>
              </a:xfrm>
            </p:grpSpPr>
            <p:sp>
              <p:nvSpPr>
                <p:cNvPr id="389" name="Freeform 165">
                  <a:extLst>
                    <a:ext uri="{FF2B5EF4-FFF2-40B4-BE49-F238E27FC236}">
                      <a16:creationId xmlns:a16="http://schemas.microsoft.com/office/drawing/2014/main" id="{9BFD3A7E-A479-435D-88DF-5DE206DCE9BE}"/>
                    </a:ext>
                  </a:extLst>
                </p:cNvPr>
                <p:cNvSpPr>
                  <a:spLocks/>
                </p:cNvSpPr>
                <p:nvPr/>
              </p:nvSpPr>
              <p:spPr bwMode="auto">
                <a:xfrm>
                  <a:off x="8566150" y="4900613"/>
                  <a:ext cx="31750" cy="28575"/>
                </a:xfrm>
                <a:prstGeom prst="rect">
                  <a:avLst/>
                </a:prstGeom>
                <a:solidFill>
                  <a:srgbClr val="CC15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26">
                    <a:defRPr/>
                  </a:pPr>
                  <a:endParaRPr lang="en-US" sz="2399" noProof="1">
                    <a:solidFill>
                      <a:prstClr val="black"/>
                    </a:solidFill>
                    <a:latin typeface="Arial"/>
                  </a:endParaRPr>
                </a:p>
              </p:txBody>
            </p:sp>
            <p:sp>
              <p:nvSpPr>
                <p:cNvPr id="390" name="Freeform 170">
                  <a:extLst>
                    <a:ext uri="{FF2B5EF4-FFF2-40B4-BE49-F238E27FC236}">
                      <a16:creationId xmlns:a16="http://schemas.microsoft.com/office/drawing/2014/main" id="{7A35FB06-7C89-44C6-B1E7-11498BB68D66}"/>
                    </a:ext>
                  </a:extLst>
                </p:cNvPr>
                <p:cNvSpPr>
                  <a:spLocks/>
                </p:cNvSpPr>
                <p:nvPr/>
              </p:nvSpPr>
              <p:spPr bwMode="auto">
                <a:xfrm>
                  <a:off x="8256588" y="4984750"/>
                  <a:ext cx="31750" cy="31750"/>
                </a:xfrm>
                <a:prstGeom prst="rect">
                  <a:avLst/>
                </a:prstGeom>
                <a:solidFill>
                  <a:srgbClr val="CC15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26">
                    <a:defRPr/>
                  </a:pPr>
                  <a:endParaRPr lang="en-US" sz="2399" noProof="1">
                    <a:solidFill>
                      <a:prstClr val="black"/>
                    </a:solidFill>
                    <a:latin typeface="Arial"/>
                  </a:endParaRPr>
                </a:p>
              </p:txBody>
            </p:sp>
            <p:sp>
              <p:nvSpPr>
                <p:cNvPr id="391" name="Freeform 175">
                  <a:extLst>
                    <a:ext uri="{FF2B5EF4-FFF2-40B4-BE49-F238E27FC236}">
                      <a16:creationId xmlns:a16="http://schemas.microsoft.com/office/drawing/2014/main" id="{F4DCA397-7C04-4860-AC9E-3E350A245C25}"/>
                    </a:ext>
                  </a:extLst>
                </p:cNvPr>
                <p:cNvSpPr>
                  <a:spLocks/>
                </p:cNvSpPr>
                <p:nvPr/>
              </p:nvSpPr>
              <p:spPr bwMode="auto">
                <a:xfrm>
                  <a:off x="7950200" y="5145088"/>
                  <a:ext cx="31750" cy="31750"/>
                </a:xfrm>
                <a:prstGeom prst="rect">
                  <a:avLst/>
                </a:prstGeom>
                <a:solidFill>
                  <a:srgbClr val="CC15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26">
                    <a:defRPr/>
                  </a:pPr>
                  <a:endParaRPr lang="en-US" sz="2399" noProof="1">
                    <a:solidFill>
                      <a:prstClr val="black"/>
                    </a:solidFill>
                    <a:latin typeface="Arial"/>
                  </a:endParaRPr>
                </a:p>
              </p:txBody>
            </p:sp>
            <p:sp>
              <p:nvSpPr>
                <p:cNvPr id="392" name="Freeform 180">
                  <a:extLst>
                    <a:ext uri="{FF2B5EF4-FFF2-40B4-BE49-F238E27FC236}">
                      <a16:creationId xmlns:a16="http://schemas.microsoft.com/office/drawing/2014/main" id="{74EDABB7-42B7-4776-BD4E-852036D8F408}"/>
                    </a:ext>
                  </a:extLst>
                </p:cNvPr>
                <p:cNvSpPr>
                  <a:spLocks/>
                </p:cNvSpPr>
                <p:nvPr/>
              </p:nvSpPr>
              <p:spPr bwMode="auto">
                <a:xfrm>
                  <a:off x="7799388" y="5138738"/>
                  <a:ext cx="28575" cy="31750"/>
                </a:xfrm>
                <a:prstGeom prst="rect">
                  <a:avLst/>
                </a:prstGeom>
                <a:solidFill>
                  <a:srgbClr val="CC15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26">
                    <a:defRPr/>
                  </a:pPr>
                  <a:endParaRPr lang="en-US" sz="2399" noProof="1">
                    <a:solidFill>
                      <a:prstClr val="black"/>
                    </a:solidFill>
                    <a:latin typeface="Arial"/>
                  </a:endParaRPr>
                </a:p>
              </p:txBody>
            </p:sp>
            <p:sp>
              <p:nvSpPr>
                <p:cNvPr id="393" name="Freeform 185">
                  <a:extLst>
                    <a:ext uri="{FF2B5EF4-FFF2-40B4-BE49-F238E27FC236}">
                      <a16:creationId xmlns:a16="http://schemas.microsoft.com/office/drawing/2014/main" id="{33A837A6-E0C2-4470-9602-9706888993AD}"/>
                    </a:ext>
                  </a:extLst>
                </p:cNvPr>
                <p:cNvSpPr>
                  <a:spLocks/>
                </p:cNvSpPr>
                <p:nvPr/>
              </p:nvSpPr>
              <p:spPr bwMode="auto">
                <a:xfrm>
                  <a:off x="7642225" y="5195888"/>
                  <a:ext cx="30162" cy="31750"/>
                </a:xfrm>
                <a:prstGeom prst="rect">
                  <a:avLst/>
                </a:prstGeom>
                <a:solidFill>
                  <a:srgbClr val="CC15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26">
                    <a:defRPr/>
                  </a:pPr>
                  <a:endParaRPr lang="en-US" sz="2399" noProof="1">
                    <a:solidFill>
                      <a:prstClr val="black"/>
                    </a:solidFill>
                    <a:latin typeface="Arial"/>
                  </a:endParaRPr>
                </a:p>
              </p:txBody>
            </p:sp>
            <p:sp>
              <p:nvSpPr>
                <p:cNvPr id="394" name="Freeform 190">
                  <a:extLst>
                    <a:ext uri="{FF2B5EF4-FFF2-40B4-BE49-F238E27FC236}">
                      <a16:creationId xmlns:a16="http://schemas.microsoft.com/office/drawing/2014/main" id="{BA1BC321-28F7-44A3-A38D-D28080A365D2}"/>
                    </a:ext>
                  </a:extLst>
                </p:cNvPr>
                <p:cNvSpPr>
                  <a:spLocks/>
                </p:cNvSpPr>
                <p:nvPr/>
              </p:nvSpPr>
              <p:spPr bwMode="auto">
                <a:xfrm>
                  <a:off x="7489825" y="5167313"/>
                  <a:ext cx="31750" cy="31750"/>
                </a:xfrm>
                <a:prstGeom prst="rect">
                  <a:avLst/>
                </a:prstGeom>
                <a:solidFill>
                  <a:srgbClr val="CC15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26">
                    <a:defRPr/>
                  </a:pPr>
                  <a:endParaRPr lang="en-US" sz="2399" noProof="1">
                    <a:solidFill>
                      <a:prstClr val="black"/>
                    </a:solidFill>
                    <a:latin typeface="Arial"/>
                  </a:endParaRPr>
                </a:p>
              </p:txBody>
            </p:sp>
            <p:sp>
              <p:nvSpPr>
                <p:cNvPr id="395" name="Freeform 195">
                  <a:extLst>
                    <a:ext uri="{FF2B5EF4-FFF2-40B4-BE49-F238E27FC236}">
                      <a16:creationId xmlns:a16="http://schemas.microsoft.com/office/drawing/2014/main" id="{13662A4B-5098-4E4B-B7C2-1EA80E7CF43A}"/>
                    </a:ext>
                  </a:extLst>
                </p:cNvPr>
                <p:cNvSpPr>
                  <a:spLocks/>
                </p:cNvSpPr>
                <p:nvPr/>
              </p:nvSpPr>
              <p:spPr bwMode="auto">
                <a:xfrm>
                  <a:off x="7339013" y="5106988"/>
                  <a:ext cx="31750" cy="28575"/>
                </a:xfrm>
                <a:prstGeom prst="rect">
                  <a:avLst/>
                </a:prstGeom>
                <a:solidFill>
                  <a:srgbClr val="CC15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26">
                    <a:defRPr/>
                  </a:pPr>
                  <a:endParaRPr lang="en-US" sz="2399" noProof="1">
                    <a:solidFill>
                      <a:prstClr val="black"/>
                    </a:solidFill>
                    <a:latin typeface="Arial"/>
                  </a:endParaRPr>
                </a:p>
              </p:txBody>
            </p:sp>
            <p:sp>
              <p:nvSpPr>
                <p:cNvPr id="396" name="Freeform 200">
                  <a:extLst>
                    <a:ext uri="{FF2B5EF4-FFF2-40B4-BE49-F238E27FC236}">
                      <a16:creationId xmlns:a16="http://schemas.microsoft.com/office/drawing/2014/main" id="{2E6005C4-1AA3-4E0B-9F6E-AE068D6D0EFB}"/>
                    </a:ext>
                  </a:extLst>
                </p:cNvPr>
                <p:cNvSpPr>
                  <a:spLocks/>
                </p:cNvSpPr>
                <p:nvPr/>
              </p:nvSpPr>
              <p:spPr bwMode="auto">
                <a:xfrm>
                  <a:off x="7183438" y="5102225"/>
                  <a:ext cx="31750" cy="30163"/>
                </a:xfrm>
                <a:prstGeom prst="rect">
                  <a:avLst/>
                </a:prstGeom>
                <a:solidFill>
                  <a:srgbClr val="CC15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26">
                    <a:defRPr/>
                  </a:pPr>
                  <a:endParaRPr lang="en-US" sz="2399" noProof="1">
                    <a:solidFill>
                      <a:prstClr val="black"/>
                    </a:solidFill>
                    <a:latin typeface="Arial"/>
                  </a:endParaRPr>
                </a:p>
              </p:txBody>
            </p:sp>
            <p:sp>
              <p:nvSpPr>
                <p:cNvPr id="397" name="Freeform 206">
                  <a:extLst>
                    <a:ext uri="{FF2B5EF4-FFF2-40B4-BE49-F238E27FC236}">
                      <a16:creationId xmlns:a16="http://schemas.microsoft.com/office/drawing/2014/main" id="{DE39D663-3077-425B-A49C-C89DA2CF2600}"/>
                    </a:ext>
                  </a:extLst>
                </p:cNvPr>
                <p:cNvSpPr>
                  <a:spLocks/>
                </p:cNvSpPr>
                <p:nvPr/>
              </p:nvSpPr>
              <p:spPr bwMode="auto">
                <a:xfrm>
                  <a:off x="7029450" y="5173663"/>
                  <a:ext cx="31750" cy="31750"/>
                </a:xfrm>
                <a:prstGeom prst="rect">
                  <a:avLst/>
                </a:prstGeom>
                <a:solidFill>
                  <a:srgbClr val="CC15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26">
                    <a:defRPr/>
                  </a:pPr>
                  <a:endParaRPr lang="en-US" sz="2399" noProof="1">
                    <a:solidFill>
                      <a:prstClr val="black"/>
                    </a:solidFill>
                    <a:latin typeface="Arial"/>
                  </a:endParaRPr>
                </a:p>
              </p:txBody>
            </p:sp>
            <p:sp>
              <p:nvSpPr>
                <p:cNvPr id="398" name="Freeform 213">
                  <a:extLst>
                    <a:ext uri="{FF2B5EF4-FFF2-40B4-BE49-F238E27FC236}">
                      <a16:creationId xmlns:a16="http://schemas.microsoft.com/office/drawing/2014/main" id="{CC3E6D4A-4714-4B97-835E-17C3BCA0B522}"/>
                    </a:ext>
                  </a:extLst>
                </p:cNvPr>
                <p:cNvSpPr>
                  <a:spLocks/>
                </p:cNvSpPr>
                <p:nvPr/>
              </p:nvSpPr>
              <p:spPr bwMode="auto">
                <a:xfrm>
                  <a:off x="6873875" y="5243513"/>
                  <a:ext cx="31750" cy="26988"/>
                </a:xfrm>
                <a:prstGeom prst="rect">
                  <a:avLst/>
                </a:prstGeom>
                <a:solidFill>
                  <a:srgbClr val="CC15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26">
                    <a:defRPr/>
                  </a:pPr>
                  <a:endParaRPr lang="en-US" sz="2399" noProof="1">
                    <a:solidFill>
                      <a:prstClr val="black"/>
                    </a:solidFill>
                    <a:latin typeface="Arial"/>
                  </a:endParaRPr>
                </a:p>
              </p:txBody>
            </p:sp>
            <p:sp>
              <p:nvSpPr>
                <p:cNvPr id="399" name="Freeform 214">
                  <a:extLst>
                    <a:ext uri="{FF2B5EF4-FFF2-40B4-BE49-F238E27FC236}">
                      <a16:creationId xmlns:a16="http://schemas.microsoft.com/office/drawing/2014/main" id="{F859E8CF-B183-4A49-8CAF-00E0FD5A3655}"/>
                    </a:ext>
                  </a:extLst>
                </p:cNvPr>
                <p:cNvSpPr>
                  <a:spLocks/>
                </p:cNvSpPr>
                <p:nvPr/>
              </p:nvSpPr>
              <p:spPr bwMode="auto">
                <a:xfrm>
                  <a:off x="6719888" y="5270500"/>
                  <a:ext cx="31750" cy="31750"/>
                </a:xfrm>
                <a:prstGeom prst="rect">
                  <a:avLst/>
                </a:prstGeom>
                <a:solidFill>
                  <a:srgbClr val="CC15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26">
                    <a:defRPr/>
                  </a:pPr>
                  <a:endParaRPr lang="en-US" sz="2399" noProof="1">
                    <a:solidFill>
                      <a:prstClr val="black"/>
                    </a:solidFill>
                    <a:latin typeface="Arial"/>
                  </a:endParaRPr>
                </a:p>
              </p:txBody>
            </p:sp>
            <p:sp>
              <p:nvSpPr>
                <p:cNvPr id="400" name="Freeform 215">
                  <a:extLst>
                    <a:ext uri="{FF2B5EF4-FFF2-40B4-BE49-F238E27FC236}">
                      <a16:creationId xmlns:a16="http://schemas.microsoft.com/office/drawing/2014/main" id="{B41956E2-2712-4A3F-8ED0-9E62F4E42BED}"/>
                    </a:ext>
                  </a:extLst>
                </p:cNvPr>
                <p:cNvSpPr>
                  <a:spLocks/>
                </p:cNvSpPr>
                <p:nvPr/>
              </p:nvSpPr>
              <p:spPr bwMode="auto">
                <a:xfrm>
                  <a:off x="6824663" y="5295900"/>
                  <a:ext cx="30162" cy="31750"/>
                </a:xfrm>
                <a:prstGeom prst="rect">
                  <a:avLst/>
                </a:prstGeom>
                <a:solidFill>
                  <a:srgbClr val="CC15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26">
                    <a:defRPr/>
                  </a:pPr>
                  <a:endParaRPr lang="en-US" sz="2399" noProof="1">
                    <a:solidFill>
                      <a:prstClr val="black"/>
                    </a:solidFill>
                    <a:latin typeface="Arial"/>
                  </a:endParaRPr>
                </a:p>
              </p:txBody>
            </p:sp>
            <p:sp>
              <p:nvSpPr>
                <p:cNvPr id="401" name="Freeform 216">
                  <a:extLst>
                    <a:ext uri="{FF2B5EF4-FFF2-40B4-BE49-F238E27FC236}">
                      <a16:creationId xmlns:a16="http://schemas.microsoft.com/office/drawing/2014/main" id="{683BCCAA-2273-45B6-ABA3-AAEC56D53E38}"/>
                    </a:ext>
                  </a:extLst>
                </p:cNvPr>
                <p:cNvSpPr>
                  <a:spLocks/>
                </p:cNvSpPr>
                <p:nvPr/>
              </p:nvSpPr>
              <p:spPr bwMode="auto">
                <a:xfrm>
                  <a:off x="6773863" y="5260975"/>
                  <a:ext cx="31750" cy="31750"/>
                </a:xfrm>
                <a:prstGeom prst="rect">
                  <a:avLst/>
                </a:prstGeom>
                <a:solidFill>
                  <a:srgbClr val="CC15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26">
                    <a:defRPr/>
                  </a:pPr>
                  <a:endParaRPr lang="en-US" sz="2399" noProof="1">
                    <a:solidFill>
                      <a:prstClr val="black"/>
                    </a:solidFill>
                    <a:latin typeface="Arial"/>
                  </a:endParaRPr>
                </a:p>
              </p:txBody>
            </p:sp>
          </p:grpSp>
          <p:grpSp>
            <p:nvGrpSpPr>
              <p:cNvPr id="357" name="Group 356">
                <a:extLst>
                  <a:ext uri="{FF2B5EF4-FFF2-40B4-BE49-F238E27FC236}">
                    <a16:creationId xmlns:a16="http://schemas.microsoft.com/office/drawing/2014/main" id="{72763644-9631-40BB-9217-80B1DAB10128}"/>
                  </a:ext>
                </a:extLst>
              </p:cNvPr>
              <p:cNvGrpSpPr/>
              <p:nvPr/>
            </p:nvGrpSpPr>
            <p:grpSpPr>
              <a:xfrm>
                <a:off x="6827838" y="4840287"/>
                <a:ext cx="1766887" cy="488561"/>
                <a:chOff x="6827838" y="4840287"/>
                <a:chExt cx="1766887" cy="488561"/>
              </a:xfrm>
            </p:grpSpPr>
            <p:sp>
              <p:nvSpPr>
                <p:cNvPr id="358" name="Line 222">
                  <a:extLst>
                    <a:ext uri="{FF2B5EF4-FFF2-40B4-BE49-F238E27FC236}">
                      <a16:creationId xmlns:a16="http://schemas.microsoft.com/office/drawing/2014/main" id="{DD87D498-29D7-4098-96CE-9EE5F075429D}"/>
                    </a:ext>
                  </a:extLst>
                </p:cNvPr>
                <p:cNvSpPr>
                  <a:spLocks noChangeShapeType="1"/>
                </p:cNvSpPr>
                <p:nvPr/>
              </p:nvSpPr>
              <p:spPr bwMode="auto">
                <a:xfrm>
                  <a:off x="8569325" y="4840288"/>
                  <a:ext cx="25400" cy="0"/>
                </a:xfrm>
                <a:prstGeom prst="line">
                  <a:avLst/>
                </a:prstGeom>
                <a:noFill/>
                <a:ln w="12700" cap="sq">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defTabSz="914126">
                    <a:defRPr/>
                  </a:pPr>
                  <a:endParaRPr lang="en-US" sz="2399" noProof="1">
                    <a:solidFill>
                      <a:prstClr val="black"/>
                    </a:solidFill>
                    <a:latin typeface="Arial"/>
                  </a:endParaRPr>
                </a:p>
              </p:txBody>
            </p:sp>
            <p:sp>
              <p:nvSpPr>
                <p:cNvPr id="359" name="Line 223">
                  <a:extLst>
                    <a:ext uri="{FF2B5EF4-FFF2-40B4-BE49-F238E27FC236}">
                      <a16:creationId xmlns:a16="http://schemas.microsoft.com/office/drawing/2014/main" id="{2E053C1F-18E6-43C9-AEB9-78648F31BDFB}"/>
                    </a:ext>
                  </a:extLst>
                </p:cNvPr>
                <p:cNvSpPr>
                  <a:spLocks noChangeShapeType="1"/>
                </p:cNvSpPr>
                <p:nvPr/>
              </p:nvSpPr>
              <p:spPr bwMode="auto">
                <a:xfrm>
                  <a:off x="8569325" y="4984750"/>
                  <a:ext cx="25400" cy="0"/>
                </a:xfrm>
                <a:prstGeom prst="line">
                  <a:avLst/>
                </a:prstGeom>
                <a:noFill/>
                <a:ln w="12700" cap="sq">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defTabSz="914126">
                    <a:defRPr/>
                  </a:pPr>
                  <a:endParaRPr lang="en-US" sz="2399" noProof="1">
                    <a:solidFill>
                      <a:prstClr val="black"/>
                    </a:solidFill>
                    <a:latin typeface="Arial"/>
                  </a:endParaRPr>
                </a:p>
              </p:txBody>
            </p:sp>
            <p:sp>
              <p:nvSpPr>
                <p:cNvPr id="360" name="Line 224">
                  <a:extLst>
                    <a:ext uri="{FF2B5EF4-FFF2-40B4-BE49-F238E27FC236}">
                      <a16:creationId xmlns:a16="http://schemas.microsoft.com/office/drawing/2014/main" id="{C415A3AA-CB4E-4AEC-BEE8-9378DB0AD716}"/>
                    </a:ext>
                  </a:extLst>
                </p:cNvPr>
                <p:cNvSpPr>
                  <a:spLocks noChangeShapeType="1"/>
                </p:cNvSpPr>
                <p:nvPr/>
              </p:nvSpPr>
              <p:spPr bwMode="auto">
                <a:xfrm>
                  <a:off x="8582025" y="4840287"/>
                  <a:ext cx="0" cy="144463"/>
                </a:xfrm>
                <a:prstGeom prst="line">
                  <a:avLst/>
                </a:prstGeom>
                <a:noFill/>
                <a:ln w="12700" cap="sq">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defTabSz="914126">
                    <a:defRPr/>
                  </a:pPr>
                  <a:endParaRPr lang="en-US" sz="2399" noProof="1">
                    <a:solidFill>
                      <a:prstClr val="black"/>
                    </a:solidFill>
                    <a:latin typeface="Arial"/>
                  </a:endParaRPr>
                </a:p>
              </p:txBody>
            </p:sp>
            <p:sp>
              <p:nvSpPr>
                <p:cNvPr id="361" name="Line 225">
                  <a:extLst>
                    <a:ext uri="{FF2B5EF4-FFF2-40B4-BE49-F238E27FC236}">
                      <a16:creationId xmlns:a16="http://schemas.microsoft.com/office/drawing/2014/main" id="{09A4ED36-189B-4C70-8A8C-87C391FA786F}"/>
                    </a:ext>
                  </a:extLst>
                </p:cNvPr>
                <p:cNvSpPr>
                  <a:spLocks noChangeShapeType="1"/>
                </p:cNvSpPr>
                <p:nvPr/>
              </p:nvSpPr>
              <p:spPr bwMode="auto">
                <a:xfrm>
                  <a:off x="8259763" y="4929188"/>
                  <a:ext cx="25400" cy="0"/>
                </a:xfrm>
                <a:prstGeom prst="line">
                  <a:avLst/>
                </a:prstGeom>
                <a:noFill/>
                <a:ln w="12700" cap="sq">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defTabSz="914126">
                    <a:defRPr/>
                  </a:pPr>
                  <a:endParaRPr lang="en-US" sz="2399" noProof="1">
                    <a:solidFill>
                      <a:prstClr val="black"/>
                    </a:solidFill>
                    <a:latin typeface="Arial"/>
                  </a:endParaRPr>
                </a:p>
              </p:txBody>
            </p:sp>
            <p:sp>
              <p:nvSpPr>
                <p:cNvPr id="362" name="Line 226">
                  <a:extLst>
                    <a:ext uri="{FF2B5EF4-FFF2-40B4-BE49-F238E27FC236}">
                      <a16:creationId xmlns:a16="http://schemas.microsoft.com/office/drawing/2014/main" id="{5DEBA22F-A9ED-4069-B39C-72FBA2378E06}"/>
                    </a:ext>
                  </a:extLst>
                </p:cNvPr>
                <p:cNvSpPr>
                  <a:spLocks noChangeShapeType="1"/>
                </p:cNvSpPr>
                <p:nvPr/>
              </p:nvSpPr>
              <p:spPr bwMode="auto">
                <a:xfrm>
                  <a:off x="8259763" y="5073650"/>
                  <a:ext cx="25400" cy="0"/>
                </a:xfrm>
                <a:prstGeom prst="line">
                  <a:avLst/>
                </a:prstGeom>
                <a:noFill/>
                <a:ln w="12700" cap="sq">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defTabSz="914126">
                    <a:defRPr/>
                  </a:pPr>
                  <a:endParaRPr lang="en-US" sz="2399" noProof="1">
                    <a:solidFill>
                      <a:prstClr val="black"/>
                    </a:solidFill>
                    <a:latin typeface="Arial"/>
                  </a:endParaRPr>
                </a:p>
              </p:txBody>
            </p:sp>
            <p:sp>
              <p:nvSpPr>
                <p:cNvPr id="363" name="Line 227">
                  <a:extLst>
                    <a:ext uri="{FF2B5EF4-FFF2-40B4-BE49-F238E27FC236}">
                      <a16:creationId xmlns:a16="http://schemas.microsoft.com/office/drawing/2014/main" id="{602ED2EC-0693-4918-A614-CD1DDBA8DB44}"/>
                    </a:ext>
                  </a:extLst>
                </p:cNvPr>
                <p:cNvSpPr>
                  <a:spLocks noChangeShapeType="1"/>
                </p:cNvSpPr>
                <p:nvPr/>
              </p:nvSpPr>
              <p:spPr bwMode="auto">
                <a:xfrm>
                  <a:off x="8272463" y="4929188"/>
                  <a:ext cx="0" cy="144463"/>
                </a:xfrm>
                <a:prstGeom prst="line">
                  <a:avLst/>
                </a:prstGeom>
                <a:noFill/>
                <a:ln w="12700" cap="sq">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defTabSz="914126">
                    <a:defRPr/>
                  </a:pPr>
                  <a:endParaRPr lang="en-US" sz="2399" noProof="1">
                    <a:solidFill>
                      <a:prstClr val="black"/>
                    </a:solidFill>
                    <a:latin typeface="Arial"/>
                  </a:endParaRPr>
                </a:p>
              </p:txBody>
            </p:sp>
            <p:sp>
              <p:nvSpPr>
                <p:cNvPr id="364" name="Line 228">
                  <a:extLst>
                    <a:ext uri="{FF2B5EF4-FFF2-40B4-BE49-F238E27FC236}">
                      <a16:creationId xmlns:a16="http://schemas.microsoft.com/office/drawing/2014/main" id="{D08411C2-A0C1-4C25-8AFA-D6310004F5B2}"/>
                    </a:ext>
                  </a:extLst>
                </p:cNvPr>
                <p:cNvSpPr>
                  <a:spLocks noChangeShapeType="1"/>
                </p:cNvSpPr>
                <p:nvPr/>
              </p:nvSpPr>
              <p:spPr bwMode="auto">
                <a:xfrm>
                  <a:off x="7953375" y="5095875"/>
                  <a:ext cx="25400" cy="0"/>
                </a:xfrm>
                <a:prstGeom prst="line">
                  <a:avLst/>
                </a:prstGeom>
                <a:noFill/>
                <a:ln w="12700" cap="sq">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defTabSz="914126">
                    <a:defRPr/>
                  </a:pPr>
                  <a:endParaRPr lang="en-US" sz="2399" noProof="1">
                    <a:solidFill>
                      <a:prstClr val="black"/>
                    </a:solidFill>
                    <a:latin typeface="Arial"/>
                  </a:endParaRPr>
                </a:p>
              </p:txBody>
            </p:sp>
            <p:sp>
              <p:nvSpPr>
                <p:cNvPr id="365" name="Line 229">
                  <a:extLst>
                    <a:ext uri="{FF2B5EF4-FFF2-40B4-BE49-F238E27FC236}">
                      <a16:creationId xmlns:a16="http://schemas.microsoft.com/office/drawing/2014/main" id="{B938B90E-8487-405D-BBB8-1DCC57344C01}"/>
                    </a:ext>
                  </a:extLst>
                </p:cNvPr>
                <p:cNvSpPr>
                  <a:spLocks noChangeShapeType="1"/>
                </p:cNvSpPr>
                <p:nvPr/>
              </p:nvSpPr>
              <p:spPr bwMode="auto">
                <a:xfrm>
                  <a:off x="7953375" y="5227638"/>
                  <a:ext cx="25400" cy="0"/>
                </a:xfrm>
                <a:prstGeom prst="line">
                  <a:avLst/>
                </a:prstGeom>
                <a:noFill/>
                <a:ln w="12700" cap="sq">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defTabSz="914126">
                    <a:defRPr/>
                  </a:pPr>
                  <a:endParaRPr lang="en-US" sz="2399" noProof="1">
                    <a:solidFill>
                      <a:prstClr val="black"/>
                    </a:solidFill>
                    <a:latin typeface="Arial"/>
                  </a:endParaRPr>
                </a:p>
              </p:txBody>
            </p:sp>
            <p:sp>
              <p:nvSpPr>
                <p:cNvPr id="366" name="Line 230">
                  <a:extLst>
                    <a:ext uri="{FF2B5EF4-FFF2-40B4-BE49-F238E27FC236}">
                      <a16:creationId xmlns:a16="http://schemas.microsoft.com/office/drawing/2014/main" id="{B8E925F7-88D1-4049-9BFA-D62883500982}"/>
                    </a:ext>
                  </a:extLst>
                </p:cNvPr>
                <p:cNvSpPr>
                  <a:spLocks noChangeShapeType="1"/>
                </p:cNvSpPr>
                <p:nvPr/>
              </p:nvSpPr>
              <p:spPr bwMode="auto">
                <a:xfrm>
                  <a:off x="7966075" y="5095875"/>
                  <a:ext cx="0" cy="134938"/>
                </a:xfrm>
                <a:prstGeom prst="line">
                  <a:avLst/>
                </a:prstGeom>
                <a:noFill/>
                <a:ln w="12700" cap="sq">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defTabSz="914126">
                    <a:defRPr/>
                  </a:pPr>
                  <a:endParaRPr lang="en-US" sz="2399" noProof="1">
                    <a:solidFill>
                      <a:prstClr val="black"/>
                    </a:solidFill>
                    <a:latin typeface="Arial"/>
                  </a:endParaRPr>
                </a:p>
              </p:txBody>
            </p:sp>
            <p:sp>
              <p:nvSpPr>
                <p:cNvPr id="367" name="Line 231">
                  <a:extLst>
                    <a:ext uri="{FF2B5EF4-FFF2-40B4-BE49-F238E27FC236}">
                      <a16:creationId xmlns:a16="http://schemas.microsoft.com/office/drawing/2014/main" id="{3EAE6C82-DA37-4B4A-A715-2864E70C9C59}"/>
                    </a:ext>
                  </a:extLst>
                </p:cNvPr>
                <p:cNvSpPr>
                  <a:spLocks noChangeShapeType="1"/>
                </p:cNvSpPr>
                <p:nvPr/>
              </p:nvSpPr>
              <p:spPr bwMode="auto">
                <a:xfrm>
                  <a:off x="7799388" y="5095875"/>
                  <a:ext cx="25400" cy="0"/>
                </a:xfrm>
                <a:prstGeom prst="line">
                  <a:avLst/>
                </a:prstGeom>
                <a:noFill/>
                <a:ln w="12700" cap="sq">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defTabSz="914126">
                    <a:defRPr/>
                  </a:pPr>
                  <a:endParaRPr lang="en-US" sz="2399" noProof="1">
                    <a:solidFill>
                      <a:prstClr val="black"/>
                    </a:solidFill>
                    <a:latin typeface="Arial"/>
                  </a:endParaRPr>
                </a:p>
              </p:txBody>
            </p:sp>
            <p:sp>
              <p:nvSpPr>
                <p:cNvPr id="368" name="Line 232">
                  <a:extLst>
                    <a:ext uri="{FF2B5EF4-FFF2-40B4-BE49-F238E27FC236}">
                      <a16:creationId xmlns:a16="http://schemas.microsoft.com/office/drawing/2014/main" id="{10859B46-5763-4F94-82D0-545FFCB2FC29}"/>
                    </a:ext>
                  </a:extLst>
                </p:cNvPr>
                <p:cNvSpPr>
                  <a:spLocks noChangeShapeType="1"/>
                </p:cNvSpPr>
                <p:nvPr/>
              </p:nvSpPr>
              <p:spPr bwMode="auto">
                <a:xfrm>
                  <a:off x="7799388" y="5218113"/>
                  <a:ext cx="25400" cy="0"/>
                </a:xfrm>
                <a:prstGeom prst="line">
                  <a:avLst/>
                </a:prstGeom>
                <a:noFill/>
                <a:ln w="12700" cap="sq">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defTabSz="914126">
                    <a:defRPr/>
                  </a:pPr>
                  <a:endParaRPr lang="en-US" sz="2399" noProof="1">
                    <a:solidFill>
                      <a:prstClr val="black"/>
                    </a:solidFill>
                    <a:latin typeface="Arial"/>
                  </a:endParaRPr>
                </a:p>
              </p:txBody>
            </p:sp>
            <p:sp>
              <p:nvSpPr>
                <p:cNvPr id="369" name="Line 233">
                  <a:extLst>
                    <a:ext uri="{FF2B5EF4-FFF2-40B4-BE49-F238E27FC236}">
                      <a16:creationId xmlns:a16="http://schemas.microsoft.com/office/drawing/2014/main" id="{DA2C5087-572B-4476-85B7-238F4943C8BE}"/>
                    </a:ext>
                  </a:extLst>
                </p:cNvPr>
                <p:cNvSpPr>
                  <a:spLocks noChangeShapeType="1"/>
                </p:cNvSpPr>
                <p:nvPr/>
              </p:nvSpPr>
              <p:spPr bwMode="auto">
                <a:xfrm>
                  <a:off x="7815263" y="5095875"/>
                  <a:ext cx="0" cy="122238"/>
                </a:xfrm>
                <a:prstGeom prst="line">
                  <a:avLst/>
                </a:prstGeom>
                <a:noFill/>
                <a:ln w="12700" cap="sq">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defTabSz="914126">
                    <a:defRPr/>
                  </a:pPr>
                  <a:endParaRPr lang="en-US" sz="2399" noProof="1">
                    <a:solidFill>
                      <a:prstClr val="black"/>
                    </a:solidFill>
                    <a:latin typeface="Arial"/>
                  </a:endParaRPr>
                </a:p>
              </p:txBody>
            </p:sp>
            <p:sp>
              <p:nvSpPr>
                <p:cNvPr id="370" name="Line 234">
                  <a:extLst>
                    <a:ext uri="{FF2B5EF4-FFF2-40B4-BE49-F238E27FC236}">
                      <a16:creationId xmlns:a16="http://schemas.microsoft.com/office/drawing/2014/main" id="{DAA37F4B-F970-427B-A52B-36F7CEAF5194}"/>
                    </a:ext>
                  </a:extLst>
                </p:cNvPr>
                <p:cNvSpPr>
                  <a:spLocks noChangeShapeType="1"/>
                </p:cNvSpPr>
                <p:nvPr/>
              </p:nvSpPr>
              <p:spPr bwMode="auto">
                <a:xfrm>
                  <a:off x="7645400" y="5157788"/>
                  <a:ext cx="23812" cy="0"/>
                </a:xfrm>
                <a:prstGeom prst="line">
                  <a:avLst/>
                </a:prstGeom>
                <a:noFill/>
                <a:ln w="12700" cap="sq">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defTabSz="914126">
                    <a:defRPr/>
                  </a:pPr>
                  <a:endParaRPr lang="en-US" sz="2399" noProof="1">
                    <a:solidFill>
                      <a:prstClr val="black"/>
                    </a:solidFill>
                    <a:latin typeface="Arial"/>
                  </a:endParaRPr>
                </a:p>
              </p:txBody>
            </p:sp>
            <p:sp>
              <p:nvSpPr>
                <p:cNvPr id="371" name="Line 235">
                  <a:extLst>
                    <a:ext uri="{FF2B5EF4-FFF2-40B4-BE49-F238E27FC236}">
                      <a16:creationId xmlns:a16="http://schemas.microsoft.com/office/drawing/2014/main" id="{AEF4BA07-C7EC-4313-B97F-C90CCF05A50B}"/>
                    </a:ext>
                  </a:extLst>
                </p:cNvPr>
                <p:cNvSpPr>
                  <a:spLocks noChangeShapeType="1"/>
                </p:cNvSpPr>
                <p:nvPr/>
              </p:nvSpPr>
              <p:spPr bwMode="auto">
                <a:xfrm>
                  <a:off x="7645400" y="5267325"/>
                  <a:ext cx="23812" cy="0"/>
                </a:xfrm>
                <a:prstGeom prst="line">
                  <a:avLst/>
                </a:prstGeom>
                <a:noFill/>
                <a:ln w="12700" cap="sq">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defTabSz="914126">
                    <a:defRPr/>
                  </a:pPr>
                  <a:endParaRPr lang="en-US" sz="2399" noProof="1">
                    <a:solidFill>
                      <a:prstClr val="black"/>
                    </a:solidFill>
                    <a:latin typeface="Arial"/>
                  </a:endParaRPr>
                </a:p>
              </p:txBody>
            </p:sp>
            <p:sp>
              <p:nvSpPr>
                <p:cNvPr id="372" name="Line 236">
                  <a:extLst>
                    <a:ext uri="{FF2B5EF4-FFF2-40B4-BE49-F238E27FC236}">
                      <a16:creationId xmlns:a16="http://schemas.microsoft.com/office/drawing/2014/main" id="{07469D9E-B1BD-4C6A-A2D5-2333904EBD07}"/>
                    </a:ext>
                  </a:extLst>
                </p:cNvPr>
                <p:cNvSpPr>
                  <a:spLocks noChangeShapeType="1"/>
                </p:cNvSpPr>
                <p:nvPr/>
              </p:nvSpPr>
              <p:spPr bwMode="auto">
                <a:xfrm>
                  <a:off x="7656513" y="5154613"/>
                  <a:ext cx="0" cy="112713"/>
                </a:xfrm>
                <a:prstGeom prst="line">
                  <a:avLst/>
                </a:prstGeom>
                <a:noFill/>
                <a:ln w="12700" cap="sq">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defTabSz="914126">
                    <a:defRPr/>
                  </a:pPr>
                  <a:endParaRPr lang="en-US" sz="2399" noProof="1">
                    <a:solidFill>
                      <a:prstClr val="black"/>
                    </a:solidFill>
                    <a:latin typeface="Arial"/>
                  </a:endParaRPr>
                </a:p>
              </p:txBody>
            </p:sp>
            <p:sp>
              <p:nvSpPr>
                <p:cNvPr id="373" name="Line 237">
                  <a:extLst>
                    <a:ext uri="{FF2B5EF4-FFF2-40B4-BE49-F238E27FC236}">
                      <a16:creationId xmlns:a16="http://schemas.microsoft.com/office/drawing/2014/main" id="{73D28159-1A78-4CA9-B293-5C1F84BB6927}"/>
                    </a:ext>
                  </a:extLst>
                </p:cNvPr>
                <p:cNvSpPr>
                  <a:spLocks noChangeShapeType="1"/>
                </p:cNvSpPr>
                <p:nvPr/>
              </p:nvSpPr>
              <p:spPr bwMode="auto">
                <a:xfrm>
                  <a:off x="7493000" y="5135563"/>
                  <a:ext cx="25400" cy="0"/>
                </a:xfrm>
                <a:prstGeom prst="line">
                  <a:avLst/>
                </a:prstGeom>
                <a:noFill/>
                <a:ln w="12700" cap="sq">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defTabSz="914126">
                    <a:defRPr/>
                  </a:pPr>
                  <a:endParaRPr lang="en-US" sz="2399" noProof="1">
                    <a:solidFill>
                      <a:prstClr val="black"/>
                    </a:solidFill>
                    <a:latin typeface="Arial"/>
                  </a:endParaRPr>
                </a:p>
              </p:txBody>
            </p:sp>
            <p:sp>
              <p:nvSpPr>
                <p:cNvPr id="374" name="Line 238">
                  <a:extLst>
                    <a:ext uri="{FF2B5EF4-FFF2-40B4-BE49-F238E27FC236}">
                      <a16:creationId xmlns:a16="http://schemas.microsoft.com/office/drawing/2014/main" id="{A87E9697-9F8D-43AB-BDEE-4CD31E56EB29}"/>
                    </a:ext>
                  </a:extLst>
                </p:cNvPr>
                <p:cNvSpPr>
                  <a:spLocks noChangeShapeType="1"/>
                </p:cNvSpPr>
                <p:nvPr/>
              </p:nvSpPr>
              <p:spPr bwMode="auto">
                <a:xfrm>
                  <a:off x="7493000" y="5240338"/>
                  <a:ext cx="25400" cy="0"/>
                </a:xfrm>
                <a:prstGeom prst="line">
                  <a:avLst/>
                </a:prstGeom>
                <a:noFill/>
                <a:ln w="12700" cap="sq">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defTabSz="914126">
                    <a:defRPr/>
                  </a:pPr>
                  <a:endParaRPr lang="en-US" sz="2399" noProof="1">
                    <a:solidFill>
                      <a:prstClr val="black"/>
                    </a:solidFill>
                    <a:latin typeface="Arial"/>
                  </a:endParaRPr>
                </a:p>
              </p:txBody>
            </p:sp>
            <p:sp>
              <p:nvSpPr>
                <p:cNvPr id="375" name="Line 239">
                  <a:extLst>
                    <a:ext uri="{FF2B5EF4-FFF2-40B4-BE49-F238E27FC236}">
                      <a16:creationId xmlns:a16="http://schemas.microsoft.com/office/drawing/2014/main" id="{9FB8D647-2053-43F1-8DE4-E264E4FA003F}"/>
                    </a:ext>
                  </a:extLst>
                </p:cNvPr>
                <p:cNvSpPr>
                  <a:spLocks noChangeShapeType="1"/>
                </p:cNvSpPr>
                <p:nvPr/>
              </p:nvSpPr>
              <p:spPr bwMode="auto">
                <a:xfrm>
                  <a:off x="7339013" y="5073650"/>
                  <a:ext cx="28575" cy="0"/>
                </a:xfrm>
                <a:prstGeom prst="line">
                  <a:avLst/>
                </a:prstGeom>
                <a:noFill/>
                <a:ln w="12700" cap="sq">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defTabSz="914126">
                    <a:defRPr/>
                  </a:pPr>
                  <a:endParaRPr lang="en-US" sz="2399" noProof="1">
                    <a:solidFill>
                      <a:prstClr val="black"/>
                    </a:solidFill>
                    <a:latin typeface="Arial"/>
                  </a:endParaRPr>
                </a:p>
              </p:txBody>
            </p:sp>
            <p:sp>
              <p:nvSpPr>
                <p:cNvPr id="376" name="Line 240">
                  <a:extLst>
                    <a:ext uri="{FF2B5EF4-FFF2-40B4-BE49-F238E27FC236}">
                      <a16:creationId xmlns:a16="http://schemas.microsoft.com/office/drawing/2014/main" id="{0C61FAA0-24D0-46E0-A66B-56F0AF8B4D5E}"/>
                    </a:ext>
                  </a:extLst>
                </p:cNvPr>
                <p:cNvSpPr>
                  <a:spLocks noChangeShapeType="1"/>
                </p:cNvSpPr>
                <p:nvPr/>
              </p:nvSpPr>
              <p:spPr bwMode="auto">
                <a:xfrm>
                  <a:off x="7339013" y="5170488"/>
                  <a:ext cx="28575" cy="0"/>
                </a:xfrm>
                <a:prstGeom prst="line">
                  <a:avLst/>
                </a:prstGeom>
                <a:noFill/>
                <a:ln w="12700" cap="sq">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defTabSz="914126">
                    <a:defRPr/>
                  </a:pPr>
                  <a:endParaRPr lang="en-US" sz="2399" noProof="1">
                    <a:solidFill>
                      <a:prstClr val="black"/>
                    </a:solidFill>
                    <a:latin typeface="Arial"/>
                  </a:endParaRPr>
                </a:p>
              </p:txBody>
            </p:sp>
            <p:sp>
              <p:nvSpPr>
                <p:cNvPr id="377" name="Line 241">
                  <a:extLst>
                    <a:ext uri="{FF2B5EF4-FFF2-40B4-BE49-F238E27FC236}">
                      <a16:creationId xmlns:a16="http://schemas.microsoft.com/office/drawing/2014/main" id="{51A59C53-583D-4E58-911C-CE30A19733F3}"/>
                    </a:ext>
                  </a:extLst>
                </p:cNvPr>
                <p:cNvSpPr>
                  <a:spLocks noChangeShapeType="1"/>
                </p:cNvSpPr>
                <p:nvPr/>
              </p:nvSpPr>
              <p:spPr bwMode="auto">
                <a:xfrm>
                  <a:off x="7354888" y="5070475"/>
                  <a:ext cx="0" cy="100013"/>
                </a:xfrm>
                <a:prstGeom prst="line">
                  <a:avLst/>
                </a:prstGeom>
                <a:noFill/>
                <a:ln w="12700" cap="sq">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defTabSz="914126">
                    <a:defRPr/>
                  </a:pPr>
                  <a:endParaRPr lang="en-US" sz="2399" noProof="1">
                    <a:solidFill>
                      <a:prstClr val="black"/>
                    </a:solidFill>
                    <a:latin typeface="Arial"/>
                  </a:endParaRPr>
                </a:p>
              </p:txBody>
            </p:sp>
            <p:sp>
              <p:nvSpPr>
                <p:cNvPr id="378" name="Line 242">
                  <a:extLst>
                    <a:ext uri="{FF2B5EF4-FFF2-40B4-BE49-F238E27FC236}">
                      <a16:creationId xmlns:a16="http://schemas.microsoft.com/office/drawing/2014/main" id="{B2C2A134-12C2-4E4A-BB07-8A7F3F240E4B}"/>
                    </a:ext>
                  </a:extLst>
                </p:cNvPr>
                <p:cNvSpPr>
                  <a:spLocks noChangeShapeType="1"/>
                </p:cNvSpPr>
                <p:nvPr/>
              </p:nvSpPr>
              <p:spPr bwMode="auto">
                <a:xfrm>
                  <a:off x="7186613" y="5080000"/>
                  <a:ext cx="25400" cy="0"/>
                </a:xfrm>
                <a:prstGeom prst="line">
                  <a:avLst/>
                </a:prstGeom>
                <a:noFill/>
                <a:ln w="12700" cap="sq">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defTabSz="914126">
                    <a:defRPr/>
                  </a:pPr>
                  <a:endParaRPr lang="en-US" sz="2399" noProof="1">
                    <a:solidFill>
                      <a:prstClr val="black"/>
                    </a:solidFill>
                    <a:latin typeface="Arial"/>
                  </a:endParaRPr>
                </a:p>
              </p:txBody>
            </p:sp>
            <p:sp>
              <p:nvSpPr>
                <p:cNvPr id="379" name="Line 243">
                  <a:extLst>
                    <a:ext uri="{FF2B5EF4-FFF2-40B4-BE49-F238E27FC236}">
                      <a16:creationId xmlns:a16="http://schemas.microsoft.com/office/drawing/2014/main" id="{6D4FD691-3166-4481-9CA3-70A6210F488D}"/>
                    </a:ext>
                  </a:extLst>
                </p:cNvPr>
                <p:cNvSpPr>
                  <a:spLocks noChangeShapeType="1"/>
                </p:cNvSpPr>
                <p:nvPr/>
              </p:nvSpPr>
              <p:spPr bwMode="auto">
                <a:xfrm>
                  <a:off x="7186613" y="5164138"/>
                  <a:ext cx="25400" cy="0"/>
                </a:xfrm>
                <a:prstGeom prst="line">
                  <a:avLst/>
                </a:prstGeom>
                <a:noFill/>
                <a:ln w="12700" cap="sq">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defTabSz="914126">
                    <a:defRPr/>
                  </a:pPr>
                  <a:endParaRPr lang="en-US" sz="2399" noProof="1">
                    <a:solidFill>
                      <a:prstClr val="black"/>
                    </a:solidFill>
                    <a:latin typeface="Arial"/>
                  </a:endParaRPr>
                </a:p>
              </p:txBody>
            </p:sp>
            <p:sp>
              <p:nvSpPr>
                <p:cNvPr id="380" name="Line 244">
                  <a:extLst>
                    <a:ext uri="{FF2B5EF4-FFF2-40B4-BE49-F238E27FC236}">
                      <a16:creationId xmlns:a16="http://schemas.microsoft.com/office/drawing/2014/main" id="{EADA9871-12B8-4026-BE07-1F36A31A48AF}"/>
                    </a:ext>
                  </a:extLst>
                </p:cNvPr>
                <p:cNvSpPr>
                  <a:spLocks noChangeShapeType="1"/>
                </p:cNvSpPr>
                <p:nvPr/>
              </p:nvSpPr>
              <p:spPr bwMode="auto">
                <a:xfrm>
                  <a:off x="7199313" y="5080000"/>
                  <a:ext cx="0" cy="80963"/>
                </a:xfrm>
                <a:prstGeom prst="line">
                  <a:avLst/>
                </a:prstGeom>
                <a:noFill/>
                <a:ln w="12700" cap="sq">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defTabSz="914126">
                    <a:defRPr/>
                  </a:pPr>
                  <a:endParaRPr lang="en-US" sz="2399" noProof="1">
                    <a:solidFill>
                      <a:prstClr val="black"/>
                    </a:solidFill>
                    <a:latin typeface="Arial"/>
                  </a:endParaRPr>
                </a:p>
              </p:txBody>
            </p:sp>
            <p:sp>
              <p:nvSpPr>
                <p:cNvPr id="381" name="Line 245">
                  <a:extLst>
                    <a:ext uri="{FF2B5EF4-FFF2-40B4-BE49-F238E27FC236}">
                      <a16:creationId xmlns:a16="http://schemas.microsoft.com/office/drawing/2014/main" id="{4B9B7B01-6C8F-4335-8340-5A7E326AC4E0}"/>
                    </a:ext>
                  </a:extLst>
                </p:cNvPr>
                <p:cNvSpPr>
                  <a:spLocks noChangeShapeType="1"/>
                </p:cNvSpPr>
                <p:nvPr/>
              </p:nvSpPr>
              <p:spPr bwMode="auto">
                <a:xfrm>
                  <a:off x="7032625" y="5154613"/>
                  <a:ext cx="25400" cy="0"/>
                </a:xfrm>
                <a:prstGeom prst="line">
                  <a:avLst/>
                </a:prstGeom>
                <a:noFill/>
                <a:ln w="12700" cap="sq">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defTabSz="914126">
                    <a:defRPr/>
                  </a:pPr>
                  <a:endParaRPr lang="en-US" sz="2399" noProof="1">
                    <a:solidFill>
                      <a:prstClr val="black"/>
                    </a:solidFill>
                    <a:latin typeface="Arial"/>
                  </a:endParaRPr>
                </a:p>
              </p:txBody>
            </p:sp>
            <p:sp>
              <p:nvSpPr>
                <p:cNvPr id="382" name="Line 246">
                  <a:extLst>
                    <a:ext uri="{FF2B5EF4-FFF2-40B4-BE49-F238E27FC236}">
                      <a16:creationId xmlns:a16="http://schemas.microsoft.com/office/drawing/2014/main" id="{7AEA4E5F-B194-4F31-8D73-BC164934D4F3}"/>
                    </a:ext>
                  </a:extLst>
                </p:cNvPr>
                <p:cNvSpPr>
                  <a:spLocks noChangeShapeType="1"/>
                </p:cNvSpPr>
                <p:nvPr/>
              </p:nvSpPr>
              <p:spPr bwMode="auto">
                <a:xfrm>
                  <a:off x="7032625" y="5230813"/>
                  <a:ext cx="25400" cy="0"/>
                </a:xfrm>
                <a:prstGeom prst="line">
                  <a:avLst/>
                </a:prstGeom>
                <a:noFill/>
                <a:ln w="12700" cap="sq">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defTabSz="914126">
                    <a:defRPr/>
                  </a:pPr>
                  <a:endParaRPr lang="en-US" sz="2399" noProof="1">
                    <a:solidFill>
                      <a:prstClr val="black"/>
                    </a:solidFill>
                    <a:latin typeface="Arial"/>
                  </a:endParaRPr>
                </a:p>
              </p:txBody>
            </p:sp>
            <p:sp>
              <p:nvSpPr>
                <p:cNvPr id="383" name="Line 247">
                  <a:extLst>
                    <a:ext uri="{FF2B5EF4-FFF2-40B4-BE49-F238E27FC236}">
                      <a16:creationId xmlns:a16="http://schemas.microsoft.com/office/drawing/2014/main" id="{43C94A6E-4CE2-490B-A665-84D15DFBF6E4}"/>
                    </a:ext>
                  </a:extLst>
                </p:cNvPr>
                <p:cNvSpPr>
                  <a:spLocks noChangeShapeType="1"/>
                </p:cNvSpPr>
                <p:nvPr/>
              </p:nvSpPr>
              <p:spPr bwMode="auto">
                <a:xfrm>
                  <a:off x="7045325" y="5154613"/>
                  <a:ext cx="0" cy="76200"/>
                </a:xfrm>
                <a:prstGeom prst="line">
                  <a:avLst/>
                </a:prstGeom>
                <a:noFill/>
                <a:ln w="12700" cap="sq">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defTabSz="914126">
                    <a:defRPr/>
                  </a:pPr>
                  <a:endParaRPr lang="en-US" sz="2399" noProof="1">
                    <a:solidFill>
                      <a:prstClr val="black"/>
                    </a:solidFill>
                    <a:latin typeface="Arial"/>
                  </a:endParaRPr>
                </a:p>
              </p:txBody>
            </p:sp>
            <p:sp>
              <p:nvSpPr>
                <p:cNvPr id="384" name="Line 248">
                  <a:extLst>
                    <a:ext uri="{FF2B5EF4-FFF2-40B4-BE49-F238E27FC236}">
                      <a16:creationId xmlns:a16="http://schemas.microsoft.com/office/drawing/2014/main" id="{99A0E4C2-87F3-4547-8C49-6A3BAAA3E0E0}"/>
                    </a:ext>
                  </a:extLst>
                </p:cNvPr>
                <p:cNvSpPr>
                  <a:spLocks noChangeShapeType="1"/>
                </p:cNvSpPr>
                <p:nvPr/>
              </p:nvSpPr>
              <p:spPr bwMode="auto">
                <a:xfrm>
                  <a:off x="6827838" y="5328848"/>
                  <a:ext cx="23812" cy="0"/>
                </a:xfrm>
                <a:prstGeom prst="line">
                  <a:avLst/>
                </a:prstGeom>
                <a:noFill/>
                <a:ln w="12700" cap="sq">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defTabSz="914126">
                    <a:defRPr/>
                  </a:pPr>
                  <a:endParaRPr lang="en-US" sz="2399" noProof="1">
                    <a:solidFill>
                      <a:prstClr val="black"/>
                    </a:solidFill>
                    <a:latin typeface="Arial"/>
                  </a:endParaRPr>
                </a:p>
              </p:txBody>
            </p:sp>
            <p:sp>
              <p:nvSpPr>
                <p:cNvPr id="385" name="Line 249">
                  <a:extLst>
                    <a:ext uri="{FF2B5EF4-FFF2-40B4-BE49-F238E27FC236}">
                      <a16:creationId xmlns:a16="http://schemas.microsoft.com/office/drawing/2014/main" id="{F37E1090-6E6D-4D14-951A-606369A5027F}"/>
                    </a:ext>
                  </a:extLst>
                </p:cNvPr>
                <p:cNvSpPr>
                  <a:spLocks noChangeShapeType="1"/>
                </p:cNvSpPr>
                <p:nvPr/>
              </p:nvSpPr>
              <p:spPr bwMode="auto">
                <a:xfrm>
                  <a:off x="6877050" y="5230813"/>
                  <a:ext cx="25400" cy="0"/>
                </a:xfrm>
                <a:prstGeom prst="line">
                  <a:avLst/>
                </a:prstGeom>
                <a:noFill/>
                <a:ln w="12700" cap="sq">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defTabSz="914126">
                    <a:defRPr/>
                  </a:pPr>
                  <a:endParaRPr lang="en-US" sz="2399" noProof="1">
                    <a:solidFill>
                      <a:prstClr val="black"/>
                    </a:solidFill>
                    <a:latin typeface="Arial"/>
                  </a:endParaRPr>
                </a:p>
              </p:txBody>
            </p:sp>
            <p:sp>
              <p:nvSpPr>
                <p:cNvPr id="386" name="Line 250">
                  <a:extLst>
                    <a:ext uri="{FF2B5EF4-FFF2-40B4-BE49-F238E27FC236}">
                      <a16:creationId xmlns:a16="http://schemas.microsoft.com/office/drawing/2014/main" id="{BD091260-014F-49C3-9CE3-5F19F63E5A83}"/>
                    </a:ext>
                  </a:extLst>
                </p:cNvPr>
                <p:cNvSpPr>
                  <a:spLocks noChangeShapeType="1"/>
                </p:cNvSpPr>
                <p:nvPr/>
              </p:nvSpPr>
              <p:spPr bwMode="auto">
                <a:xfrm>
                  <a:off x="6877050" y="5286375"/>
                  <a:ext cx="25400" cy="0"/>
                </a:xfrm>
                <a:prstGeom prst="line">
                  <a:avLst/>
                </a:prstGeom>
                <a:noFill/>
                <a:ln w="12700" cap="sq">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defTabSz="914126">
                    <a:defRPr/>
                  </a:pPr>
                  <a:endParaRPr lang="en-US" sz="2399" noProof="1">
                    <a:solidFill>
                      <a:prstClr val="black"/>
                    </a:solidFill>
                    <a:latin typeface="Arial"/>
                  </a:endParaRPr>
                </a:p>
              </p:txBody>
            </p:sp>
            <p:sp>
              <p:nvSpPr>
                <p:cNvPr id="387" name="Line 251">
                  <a:extLst>
                    <a:ext uri="{FF2B5EF4-FFF2-40B4-BE49-F238E27FC236}">
                      <a16:creationId xmlns:a16="http://schemas.microsoft.com/office/drawing/2014/main" id="{1FF47A15-2CCF-46B5-ADE8-BE5A70E2F160}"/>
                    </a:ext>
                  </a:extLst>
                </p:cNvPr>
                <p:cNvSpPr>
                  <a:spLocks noChangeShapeType="1"/>
                </p:cNvSpPr>
                <p:nvPr/>
              </p:nvSpPr>
              <p:spPr bwMode="auto">
                <a:xfrm>
                  <a:off x="6889750" y="5230813"/>
                  <a:ext cx="0" cy="55563"/>
                </a:xfrm>
                <a:prstGeom prst="line">
                  <a:avLst/>
                </a:prstGeom>
                <a:noFill/>
                <a:ln w="12700" cap="sq">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defTabSz="914126">
                    <a:defRPr/>
                  </a:pPr>
                  <a:endParaRPr lang="en-US" sz="2399" noProof="1">
                    <a:solidFill>
                      <a:prstClr val="black"/>
                    </a:solidFill>
                    <a:latin typeface="Arial"/>
                  </a:endParaRPr>
                </a:p>
              </p:txBody>
            </p:sp>
            <p:sp>
              <p:nvSpPr>
                <p:cNvPr id="388" name="Line 252">
                  <a:extLst>
                    <a:ext uri="{FF2B5EF4-FFF2-40B4-BE49-F238E27FC236}">
                      <a16:creationId xmlns:a16="http://schemas.microsoft.com/office/drawing/2014/main" id="{53665A6D-01F0-4193-9B42-E65FF604E629}"/>
                    </a:ext>
                  </a:extLst>
                </p:cNvPr>
                <p:cNvSpPr>
                  <a:spLocks noChangeShapeType="1"/>
                </p:cNvSpPr>
                <p:nvPr/>
              </p:nvSpPr>
              <p:spPr bwMode="auto">
                <a:xfrm>
                  <a:off x="7505700" y="5132388"/>
                  <a:ext cx="0" cy="107950"/>
                </a:xfrm>
                <a:prstGeom prst="line">
                  <a:avLst/>
                </a:prstGeom>
                <a:noFill/>
                <a:ln w="12700" cap="sq">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defTabSz="914126">
                    <a:defRPr/>
                  </a:pPr>
                  <a:endParaRPr lang="en-US" sz="2399" noProof="1">
                    <a:solidFill>
                      <a:prstClr val="black"/>
                    </a:solidFill>
                    <a:latin typeface="Arial"/>
                  </a:endParaRPr>
                </a:p>
              </p:txBody>
            </p:sp>
          </p:grpSp>
        </p:grpSp>
      </p:grpSp>
      <p:sp>
        <p:nvSpPr>
          <p:cNvPr id="450" name="TextBox 449">
            <a:extLst>
              <a:ext uri="{FF2B5EF4-FFF2-40B4-BE49-F238E27FC236}">
                <a16:creationId xmlns:a16="http://schemas.microsoft.com/office/drawing/2014/main" id="{BC303216-C4C0-4434-883B-ABA136C34A47}"/>
              </a:ext>
            </a:extLst>
          </p:cNvPr>
          <p:cNvSpPr txBox="1"/>
          <p:nvPr/>
        </p:nvSpPr>
        <p:spPr>
          <a:xfrm>
            <a:off x="2946996" y="2717217"/>
            <a:ext cx="2432311" cy="333425"/>
          </a:xfrm>
          <a:prstGeom prst="rect">
            <a:avLst/>
          </a:prstGeom>
          <a:noFill/>
        </p:spPr>
        <p:txBody>
          <a:bodyPr wrap="square" lIns="0" tIns="0" rIns="0" bIns="0" rtlCol="0">
            <a:spAutoFit/>
          </a:bodyPr>
          <a:lstStyle/>
          <a:p>
            <a:pPr defTabSz="914126">
              <a:spcBef>
                <a:spcPts val="100"/>
              </a:spcBef>
              <a:spcAft>
                <a:spcPts val="100"/>
              </a:spcAft>
              <a:defRPr/>
            </a:pPr>
            <a:r>
              <a:rPr lang="en-US" sz="1000" noProof="1">
                <a:solidFill>
                  <a:prstClr val="black"/>
                </a:solidFill>
                <a:latin typeface="Arial"/>
              </a:rPr>
              <a:t>Regimes baseados em TAF(n= 371)</a:t>
            </a:r>
          </a:p>
          <a:p>
            <a:pPr defTabSz="914126">
              <a:spcBef>
                <a:spcPts val="100"/>
              </a:spcBef>
              <a:spcAft>
                <a:spcPts val="100"/>
              </a:spcAft>
              <a:defRPr/>
            </a:pPr>
            <a:r>
              <a:rPr lang="en-US" sz="1000" noProof="1">
                <a:solidFill>
                  <a:prstClr val="black"/>
                </a:solidFill>
                <a:latin typeface="Arial"/>
              </a:rPr>
              <a:t>DTG/3TC (n=369)</a:t>
            </a:r>
          </a:p>
        </p:txBody>
      </p:sp>
      <p:cxnSp>
        <p:nvCxnSpPr>
          <p:cNvPr id="451" name="Straight Connector 450">
            <a:extLst>
              <a:ext uri="{FF2B5EF4-FFF2-40B4-BE49-F238E27FC236}">
                <a16:creationId xmlns:a16="http://schemas.microsoft.com/office/drawing/2014/main" id="{6429EEA8-BFC3-4C3A-ACD9-919B2545A0BB}"/>
              </a:ext>
            </a:extLst>
          </p:cNvPr>
          <p:cNvCxnSpPr>
            <a:cxnSpLocks/>
          </p:cNvCxnSpPr>
          <p:nvPr/>
        </p:nvCxnSpPr>
        <p:spPr>
          <a:xfrm>
            <a:off x="2683958" y="2977105"/>
            <a:ext cx="240821" cy="0"/>
          </a:xfrm>
          <a:prstGeom prst="line">
            <a:avLst/>
          </a:prstGeom>
          <a:ln w="19050" cap="sq">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2" name="Straight Connector 451">
            <a:extLst>
              <a:ext uri="{FF2B5EF4-FFF2-40B4-BE49-F238E27FC236}">
                <a16:creationId xmlns:a16="http://schemas.microsoft.com/office/drawing/2014/main" id="{3F3D6866-9D24-46CC-B9CD-593A0BE3F662}"/>
              </a:ext>
            </a:extLst>
          </p:cNvPr>
          <p:cNvCxnSpPr>
            <a:cxnSpLocks/>
          </p:cNvCxnSpPr>
          <p:nvPr/>
        </p:nvCxnSpPr>
        <p:spPr>
          <a:xfrm>
            <a:off x="2683958" y="2790482"/>
            <a:ext cx="240821" cy="0"/>
          </a:xfrm>
          <a:prstGeom prst="line">
            <a:avLst/>
          </a:prstGeom>
          <a:ln w="19050" cap="sq">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53" name="Rectangle 452">
            <a:extLst>
              <a:ext uri="{FF2B5EF4-FFF2-40B4-BE49-F238E27FC236}">
                <a16:creationId xmlns:a16="http://schemas.microsoft.com/office/drawing/2014/main" id="{32A9A20A-D531-4B1B-94B4-909D062D7F21}"/>
              </a:ext>
            </a:extLst>
          </p:cNvPr>
          <p:cNvSpPr/>
          <p:nvPr/>
        </p:nvSpPr>
        <p:spPr>
          <a:xfrm>
            <a:off x="2752318" y="2771042"/>
            <a:ext cx="58884" cy="45707"/>
          </a:xfrm>
          <a:prstGeom prst="rect">
            <a:avLst/>
          </a:prstGeom>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lnSpc>
                <a:spcPct val="90000"/>
              </a:lnSpc>
              <a:defRPr/>
            </a:pPr>
            <a:endParaRPr lang="en-US" sz="2399" noProof="1">
              <a:solidFill>
                <a:prstClr val="black"/>
              </a:solidFill>
              <a:latin typeface="Arial"/>
            </a:endParaRPr>
          </a:p>
        </p:txBody>
      </p:sp>
      <p:sp>
        <p:nvSpPr>
          <p:cNvPr id="454" name="Diamond 453">
            <a:extLst>
              <a:ext uri="{FF2B5EF4-FFF2-40B4-BE49-F238E27FC236}">
                <a16:creationId xmlns:a16="http://schemas.microsoft.com/office/drawing/2014/main" id="{A41117FA-983F-4908-AA85-E772F22E572F}"/>
              </a:ext>
            </a:extLst>
          </p:cNvPr>
          <p:cNvSpPr/>
          <p:nvPr/>
        </p:nvSpPr>
        <p:spPr>
          <a:xfrm>
            <a:off x="2743659" y="2942153"/>
            <a:ext cx="85375" cy="66270"/>
          </a:xfrm>
          <a:prstGeom prst="diamond">
            <a:avLst/>
          </a:prstGeom>
          <a:solidFill>
            <a:schemeClr val="accent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lnSpc>
                <a:spcPct val="90000"/>
              </a:lnSpc>
              <a:defRPr/>
            </a:pPr>
            <a:endParaRPr lang="en-US" sz="2399" noProof="1">
              <a:solidFill>
                <a:prstClr val="black"/>
              </a:solidFill>
              <a:latin typeface="Arial"/>
            </a:endParaRPr>
          </a:p>
        </p:txBody>
      </p:sp>
      <p:sp>
        <p:nvSpPr>
          <p:cNvPr id="2" name="TextBox 1">
            <a:extLst>
              <a:ext uri="{FF2B5EF4-FFF2-40B4-BE49-F238E27FC236}">
                <a16:creationId xmlns:a16="http://schemas.microsoft.com/office/drawing/2014/main" id="{D7351E2C-78E6-4FA4-9965-8F588A7AE698}"/>
              </a:ext>
            </a:extLst>
          </p:cNvPr>
          <p:cNvSpPr txBox="1"/>
          <p:nvPr/>
        </p:nvSpPr>
        <p:spPr>
          <a:xfrm>
            <a:off x="4829628" y="3096460"/>
            <a:ext cx="587590" cy="138463"/>
          </a:xfrm>
          <a:prstGeom prst="rect">
            <a:avLst/>
          </a:prstGeom>
          <a:noFill/>
        </p:spPr>
        <p:txBody>
          <a:bodyPr wrap="square" lIns="0" tIns="0" rIns="0" bIns="0" rtlCol="0">
            <a:spAutoFit/>
          </a:bodyPr>
          <a:lstStyle/>
          <a:p>
            <a:pPr defTabSz="914126">
              <a:lnSpc>
                <a:spcPct val="90000"/>
              </a:lnSpc>
              <a:defRPr/>
            </a:pPr>
            <a:r>
              <a:rPr lang="en-US" sz="900" b="1" dirty="0">
                <a:solidFill>
                  <a:srgbClr val="717074"/>
                </a:solidFill>
                <a:latin typeface="Arial"/>
              </a:rPr>
              <a:t>+</a:t>
            </a:r>
            <a:r>
              <a:rPr lang="en-US" sz="1000" b="1" dirty="0">
                <a:solidFill>
                  <a:srgbClr val="717074"/>
                </a:solidFill>
                <a:latin typeface="Arial"/>
              </a:rPr>
              <a:t>2,2</a:t>
            </a:r>
            <a:endParaRPr lang="en-GB" sz="900" b="1" dirty="0">
              <a:solidFill>
                <a:srgbClr val="717074"/>
              </a:solidFill>
              <a:latin typeface="Arial"/>
            </a:endParaRPr>
          </a:p>
        </p:txBody>
      </p:sp>
      <p:sp>
        <p:nvSpPr>
          <p:cNvPr id="163" name="TextBox 162">
            <a:extLst>
              <a:ext uri="{FF2B5EF4-FFF2-40B4-BE49-F238E27FC236}">
                <a16:creationId xmlns:a16="http://schemas.microsoft.com/office/drawing/2014/main" id="{4D2FCE96-6447-4DC6-85DB-5C740FF9F2E5}"/>
              </a:ext>
            </a:extLst>
          </p:cNvPr>
          <p:cNvSpPr txBox="1"/>
          <p:nvPr/>
        </p:nvSpPr>
        <p:spPr>
          <a:xfrm>
            <a:off x="4830823" y="3251476"/>
            <a:ext cx="587590" cy="138463"/>
          </a:xfrm>
          <a:prstGeom prst="rect">
            <a:avLst/>
          </a:prstGeom>
          <a:noFill/>
        </p:spPr>
        <p:txBody>
          <a:bodyPr wrap="square" lIns="0" tIns="0" rIns="0" bIns="0" rtlCol="0">
            <a:spAutoFit/>
          </a:bodyPr>
          <a:lstStyle/>
          <a:p>
            <a:pPr defTabSz="914126">
              <a:lnSpc>
                <a:spcPct val="90000"/>
              </a:lnSpc>
              <a:defRPr/>
            </a:pPr>
            <a:r>
              <a:rPr lang="en-US" sz="1000" b="1" dirty="0">
                <a:solidFill>
                  <a:srgbClr val="CC0000"/>
                </a:solidFill>
                <a:latin typeface="Arial"/>
              </a:rPr>
              <a:t>+1,7</a:t>
            </a:r>
            <a:endParaRPr lang="en-GB" sz="1000" b="1" dirty="0">
              <a:solidFill>
                <a:srgbClr val="CC0000"/>
              </a:solidFill>
              <a:latin typeface="Arial"/>
            </a:endParaRPr>
          </a:p>
        </p:txBody>
      </p:sp>
      <p:grpSp>
        <p:nvGrpSpPr>
          <p:cNvPr id="5" name="Group 2">
            <a:extLst>
              <a:ext uri="{FF2B5EF4-FFF2-40B4-BE49-F238E27FC236}">
                <a16:creationId xmlns:a16="http://schemas.microsoft.com/office/drawing/2014/main" id="{DAFA8C45-0762-FB42-B6B4-6697DBC13732}"/>
              </a:ext>
            </a:extLst>
          </p:cNvPr>
          <p:cNvGrpSpPr/>
          <p:nvPr/>
        </p:nvGrpSpPr>
        <p:grpSpPr>
          <a:xfrm>
            <a:off x="730572" y="4673664"/>
            <a:ext cx="5064930" cy="969496"/>
            <a:chOff x="352288" y="4717204"/>
            <a:chExt cx="5064930" cy="969496"/>
          </a:xfrm>
        </p:grpSpPr>
        <p:pic>
          <p:nvPicPr>
            <p:cNvPr id="162" name="Graphic 5">
              <a:extLst>
                <a:ext uri="{FF2B5EF4-FFF2-40B4-BE49-F238E27FC236}">
                  <a16:creationId xmlns:a16="http://schemas.microsoft.com/office/drawing/2014/main" id="{2214BE11-D3DF-4929-A68E-ED0670FA5434}"/>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52288" y="4854334"/>
              <a:ext cx="400005" cy="400005"/>
            </a:xfrm>
            <a:prstGeom prst="rect">
              <a:avLst/>
            </a:prstGeom>
          </p:spPr>
        </p:pic>
        <p:sp>
          <p:nvSpPr>
            <p:cNvPr id="164" name="TextBox 6">
              <a:extLst>
                <a:ext uri="{FF2B5EF4-FFF2-40B4-BE49-F238E27FC236}">
                  <a16:creationId xmlns:a16="http://schemas.microsoft.com/office/drawing/2014/main" id="{8C16D9A1-5721-40E5-90CC-D242163A560A}"/>
                </a:ext>
              </a:extLst>
            </p:cNvPr>
            <p:cNvSpPr txBox="1"/>
            <p:nvPr/>
          </p:nvSpPr>
          <p:spPr>
            <a:xfrm>
              <a:off x="845586" y="4717204"/>
              <a:ext cx="4571632" cy="969496"/>
            </a:xfrm>
            <a:prstGeom prst="rect">
              <a:avLst/>
            </a:prstGeom>
            <a:noFill/>
          </p:spPr>
          <p:txBody>
            <a:bodyPr wrap="square">
              <a:spAutoFit/>
            </a:bodyPr>
            <a:lstStyle/>
            <a:p>
              <a:pPr defTabSz="1350649">
                <a:spcAft>
                  <a:spcPts val="300"/>
                </a:spcAft>
                <a:defRPr/>
              </a:pPr>
              <a:r>
                <a:rPr lang="en-US" sz="1300" b="1" kern="0" dirty="0" err="1">
                  <a:solidFill>
                    <a:prstClr val="black"/>
                  </a:solidFill>
                  <a:cs typeface="Arial" pitchFamily="34" charset="0"/>
                </a:rPr>
                <a:t>Aumento</a:t>
              </a:r>
              <a:r>
                <a:rPr lang="en-US" sz="1300" b="1" kern="0" dirty="0">
                  <a:solidFill>
                    <a:prstClr val="black"/>
                  </a:solidFill>
                  <a:cs typeface="Arial" pitchFamily="34" charset="0"/>
                </a:rPr>
                <a:t> de peso ≥5% e ≥10%, </a:t>
              </a:r>
              <a:r>
                <a:rPr lang="en-US" sz="1300" b="1" kern="0" dirty="0">
                  <a:solidFill>
                    <a:srgbClr val="E2E2E2">
                      <a:lumMod val="25000"/>
                    </a:srgbClr>
                  </a:solidFill>
                  <a:cs typeface="Arial" pitchFamily="34" charset="0"/>
                </a:rPr>
                <a:t>DTG/3TC </a:t>
              </a:r>
              <a:r>
                <a:rPr lang="en-US" sz="1300" b="1" kern="0" dirty="0">
                  <a:solidFill>
                    <a:prstClr val="black"/>
                  </a:solidFill>
                  <a:cs typeface="Arial" pitchFamily="34" charset="0"/>
                </a:rPr>
                <a:t>vs. </a:t>
              </a:r>
              <a:r>
                <a:rPr lang="en-US" sz="1300" b="1" kern="0" dirty="0">
                  <a:solidFill>
                    <a:srgbClr val="C00000"/>
                  </a:solidFill>
                  <a:cs typeface="Arial" pitchFamily="34" charset="0"/>
                </a:rPr>
                <a:t>regimes baseados em TAF</a:t>
              </a:r>
              <a:r>
                <a:rPr lang="en-US" sz="1300" b="1" kern="0" dirty="0">
                  <a:solidFill>
                    <a:prstClr val="black"/>
                  </a:solidFill>
                  <a:cs typeface="Arial" pitchFamily="34" charset="0"/>
                </a:rPr>
                <a:t>:</a:t>
              </a:r>
            </a:p>
            <a:p>
              <a:pPr defTabSz="1350649">
                <a:spcAft>
                  <a:spcPts val="300"/>
                </a:spcAft>
                <a:defRPr/>
              </a:pPr>
              <a:r>
                <a:rPr lang="en-US" sz="1300" kern="0" dirty="0">
                  <a:solidFill>
                    <a:prstClr val="black"/>
                  </a:solidFill>
                  <a:cs typeface="Arial" pitchFamily="34" charset="0"/>
                </a:rPr>
                <a:t>≥5% </a:t>
              </a:r>
              <a:r>
                <a:rPr lang="en-US" sz="1300" kern="0" dirty="0" err="1">
                  <a:solidFill>
                    <a:prstClr val="black"/>
                  </a:solidFill>
                  <a:cs typeface="Arial" pitchFamily="34" charset="0"/>
                </a:rPr>
                <a:t>aumento</a:t>
              </a:r>
              <a:r>
                <a:rPr lang="en-US" sz="1300" kern="0" dirty="0">
                  <a:solidFill>
                    <a:prstClr val="black"/>
                  </a:solidFill>
                  <a:cs typeface="Arial" pitchFamily="34" charset="0"/>
                </a:rPr>
                <a:t> de peso: </a:t>
              </a:r>
              <a:r>
                <a:rPr lang="en-US" sz="1300" kern="0" dirty="0">
                  <a:solidFill>
                    <a:srgbClr val="E2E2E2">
                      <a:lumMod val="25000"/>
                    </a:srgbClr>
                  </a:solidFill>
                  <a:cs typeface="Arial" pitchFamily="34" charset="0"/>
                </a:rPr>
                <a:t>39% (123/316) </a:t>
              </a:r>
              <a:r>
                <a:rPr lang="en-US" sz="1300" kern="0" dirty="0">
                  <a:solidFill>
                    <a:prstClr val="black"/>
                  </a:solidFill>
                  <a:cs typeface="Arial" pitchFamily="34" charset="0"/>
                </a:rPr>
                <a:t>vs. </a:t>
              </a:r>
              <a:r>
                <a:rPr lang="en-US" sz="1300" kern="0" dirty="0">
                  <a:solidFill>
                    <a:srgbClr val="C00000"/>
                  </a:solidFill>
                  <a:cs typeface="Arial" pitchFamily="34" charset="0"/>
                </a:rPr>
                <a:t>31% (94/303)</a:t>
              </a:r>
            </a:p>
            <a:p>
              <a:pPr defTabSz="1350649">
                <a:spcAft>
                  <a:spcPts val="300"/>
                </a:spcAft>
                <a:defRPr/>
              </a:pPr>
              <a:r>
                <a:rPr lang="en-US" sz="1300" kern="0" dirty="0">
                  <a:solidFill>
                    <a:prstClr val="black"/>
                  </a:solidFill>
                  <a:cs typeface="Arial" pitchFamily="34" charset="0"/>
                </a:rPr>
                <a:t>≥10% </a:t>
              </a:r>
              <a:r>
                <a:rPr lang="en-US" sz="1300" kern="0" dirty="0" err="1">
                  <a:solidFill>
                    <a:prstClr val="black"/>
                  </a:solidFill>
                  <a:cs typeface="Arial" pitchFamily="34" charset="0"/>
                </a:rPr>
                <a:t>aumento</a:t>
              </a:r>
              <a:r>
                <a:rPr lang="en-US" sz="1300" kern="0" dirty="0">
                  <a:solidFill>
                    <a:prstClr val="black"/>
                  </a:solidFill>
                  <a:cs typeface="Arial" pitchFamily="34" charset="0"/>
                </a:rPr>
                <a:t> de peso: </a:t>
              </a:r>
              <a:r>
                <a:rPr lang="en-US" sz="1300" kern="0" dirty="0">
                  <a:solidFill>
                    <a:srgbClr val="E2E2E2">
                      <a:lumMod val="25000"/>
                    </a:srgbClr>
                  </a:solidFill>
                  <a:cs typeface="Arial" pitchFamily="34" charset="0"/>
                </a:rPr>
                <a:t>13% (42/316) </a:t>
              </a:r>
              <a:r>
                <a:rPr lang="en-US" sz="1300" kern="0" dirty="0">
                  <a:solidFill>
                    <a:prstClr val="black"/>
                  </a:solidFill>
                  <a:cs typeface="Arial" pitchFamily="34" charset="0"/>
                </a:rPr>
                <a:t>vs. </a:t>
              </a:r>
              <a:r>
                <a:rPr lang="en-US" sz="1300" kern="0" dirty="0">
                  <a:solidFill>
                    <a:srgbClr val="C00000"/>
                  </a:solidFill>
                  <a:cs typeface="Arial" pitchFamily="34" charset="0"/>
                </a:rPr>
                <a:t>12% (37/303)</a:t>
              </a:r>
            </a:p>
          </p:txBody>
        </p:sp>
      </p:grpSp>
    </p:spTree>
    <p:custDataLst>
      <p:tags r:id="rId1"/>
    </p:custDataLst>
    <p:extLst>
      <p:ext uri="{BB962C8B-B14F-4D97-AF65-F5344CB8AC3E}">
        <p14:creationId xmlns:p14="http://schemas.microsoft.com/office/powerpoint/2010/main" val="42581037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AC671097-766C-453E-A985-A7025BA09ABA}"/>
              </a:ext>
            </a:extLst>
          </p:cNvPr>
          <p:cNvSpPr>
            <a:spLocks noGrp="1"/>
          </p:cNvSpPr>
          <p:nvPr>
            <p:ph type="body" sz="quarter" idx="4294967295"/>
          </p:nvPr>
        </p:nvSpPr>
        <p:spPr>
          <a:xfrm>
            <a:off x="198710" y="6246130"/>
            <a:ext cx="11663089" cy="37307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a:solidFill>
                  <a:prstClr val="black"/>
                </a:solidFill>
              </a14:hiddenLine>
            </a:ext>
          </a:extLst>
        </p:spPr>
        <p:txBody>
          <a:bodyPr>
            <a:noAutofit/>
          </a:bodyPr>
          <a:lstStyle/>
          <a:p>
            <a:pPr marL="0" indent="0">
              <a:buNone/>
            </a:pPr>
            <a:r>
              <a:rPr lang="en-US" sz="800" dirty="0" err="1">
                <a:solidFill>
                  <a:schemeClr val="tx1">
                    <a:lumMod val="65000"/>
                    <a:lumOff val="35000"/>
                  </a:schemeClr>
                </a:solidFill>
                <a:latin typeface="Calibri" panose="020F0502020204030204" pitchFamily="34" charset="0"/>
                <a:cs typeface="Calibri" panose="020F0502020204030204" pitchFamily="34" charset="0"/>
              </a:rPr>
              <a:t>Alterações</a:t>
            </a:r>
            <a:r>
              <a:rPr lang="en-US" sz="800" dirty="0">
                <a:solidFill>
                  <a:schemeClr val="tx1">
                    <a:lumMod val="65000"/>
                    <a:lumOff val="35000"/>
                  </a:schemeClr>
                </a:solidFill>
                <a:latin typeface="Calibri" panose="020F0502020204030204" pitchFamily="34" charset="0"/>
                <a:cs typeface="Calibri" panose="020F0502020204030204" pitchFamily="34" charset="0"/>
              </a:rPr>
              <a:t> a </a:t>
            </a:r>
            <a:r>
              <a:rPr lang="en-US" sz="800" dirty="0" err="1">
                <a:solidFill>
                  <a:schemeClr val="tx1">
                    <a:lumMod val="65000"/>
                    <a:lumOff val="35000"/>
                  </a:schemeClr>
                </a:solidFill>
                <a:latin typeface="Calibri" panose="020F0502020204030204" pitchFamily="34" charset="0"/>
                <a:cs typeface="Calibri" panose="020F0502020204030204" pitchFamily="34" charset="0"/>
              </a:rPr>
              <a:t>partir</a:t>
            </a:r>
            <a:r>
              <a:rPr lang="en-US" sz="800" dirty="0">
                <a:solidFill>
                  <a:schemeClr val="tx1">
                    <a:lumMod val="65000"/>
                    <a:lumOff val="35000"/>
                  </a:schemeClr>
                </a:solidFill>
                <a:latin typeface="Calibri" panose="020F0502020204030204" pitchFamily="34" charset="0"/>
                <a:cs typeface="Calibri" panose="020F0502020204030204" pitchFamily="34" charset="0"/>
              </a:rPr>
              <a:t> da baseline </a:t>
            </a:r>
            <a:r>
              <a:rPr lang="en-US" sz="800" dirty="0" err="1">
                <a:solidFill>
                  <a:schemeClr val="tx1">
                    <a:lumMod val="65000"/>
                    <a:lumOff val="35000"/>
                  </a:schemeClr>
                </a:solidFill>
                <a:latin typeface="Calibri" panose="020F0502020204030204" pitchFamily="34" charset="0"/>
                <a:cs typeface="Calibri" panose="020F0502020204030204" pitchFamily="34" charset="0"/>
              </a:rPr>
              <a:t>foram</a:t>
            </a:r>
            <a:r>
              <a:rPr lang="en-US" sz="800" dirty="0">
                <a:solidFill>
                  <a:schemeClr val="tx1">
                    <a:lumMod val="65000"/>
                    <a:lumOff val="35000"/>
                  </a:schemeClr>
                </a:solidFill>
                <a:latin typeface="Calibri" panose="020F0502020204030204" pitchFamily="34" charset="0"/>
                <a:cs typeface="Calibri" panose="020F0502020204030204" pitchFamily="34" charset="0"/>
              </a:rPr>
              <a:t> </a:t>
            </a:r>
            <a:r>
              <a:rPr lang="en-US" sz="800" dirty="0" err="1">
                <a:solidFill>
                  <a:schemeClr val="tx1">
                    <a:lumMod val="65000"/>
                    <a:lumOff val="35000"/>
                  </a:schemeClr>
                </a:solidFill>
                <a:latin typeface="Calibri" panose="020F0502020204030204" pitchFamily="34" charset="0"/>
                <a:cs typeface="Calibri" panose="020F0502020204030204" pitchFamily="34" charset="0"/>
              </a:rPr>
              <a:t>calculadas</a:t>
            </a:r>
            <a:r>
              <a:rPr lang="en-US" sz="800" dirty="0">
                <a:solidFill>
                  <a:schemeClr val="tx1">
                    <a:lumMod val="65000"/>
                    <a:lumOff val="35000"/>
                  </a:schemeClr>
                </a:solidFill>
                <a:latin typeface="Calibri" panose="020F0502020204030204" pitchFamily="34" charset="0"/>
                <a:cs typeface="Calibri" panose="020F0502020204030204" pitchFamily="34" charset="0"/>
              </a:rPr>
              <a:t> </a:t>
            </a:r>
            <a:r>
              <a:rPr lang="en-US" sz="800" dirty="0" err="1">
                <a:solidFill>
                  <a:schemeClr val="tx1">
                    <a:lumMod val="65000"/>
                    <a:lumOff val="35000"/>
                  </a:schemeClr>
                </a:solidFill>
                <a:latin typeface="Calibri" panose="020F0502020204030204" pitchFamily="34" charset="0"/>
                <a:cs typeface="Calibri" panose="020F0502020204030204" pitchFamily="34" charset="0"/>
              </a:rPr>
              <a:t>através</a:t>
            </a:r>
            <a:r>
              <a:rPr lang="en-US" sz="800" dirty="0">
                <a:solidFill>
                  <a:schemeClr val="tx1">
                    <a:lumMod val="65000"/>
                    <a:lumOff val="35000"/>
                  </a:schemeClr>
                </a:solidFill>
                <a:latin typeface="Calibri" panose="020F0502020204030204" pitchFamily="34" charset="0"/>
                <a:cs typeface="Calibri" panose="020F0502020204030204" pitchFamily="34" charset="0"/>
              </a:rPr>
              <a:t> de um </a:t>
            </a:r>
            <a:r>
              <a:rPr lang="en-US" sz="800" dirty="0" err="1">
                <a:solidFill>
                  <a:schemeClr val="tx1">
                    <a:lumMod val="65000"/>
                    <a:lumOff val="35000"/>
                  </a:schemeClr>
                </a:solidFill>
                <a:latin typeface="Calibri" panose="020F0502020204030204" pitchFamily="34" charset="0"/>
                <a:cs typeface="Calibri" panose="020F0502020204030204" pitchFamily="34" charset="0"/>
              </a:rPr>
              <a:t>modelo</a:t>
            </a:r>
            <a:r>
              <a:rPr lang="en-US" sz="800" dirty="0">
                <a:solidFill>
                  <a:schemeClr val="tx1">
                    <a:lumMod val="65000"/>
                    <a:lumOff val="35000"/>
                  </a:schemeClr>
                </a:solidFill>
                <a:latin typeface="Calibri" panose="020F0502020204030204" pitchFamily="34" charset="0"/>
                <a:cs typeface="Calibri" panose="020F0502020204030204" pitchFamily="34" charset="0"/>
              </a:rPr>
              <a:t> misto de </a:t>
            </a:r>
            <a:r>
              <a:rPr lang="en-US" sz="800" dirty="0" err="1">
                <a:solidFill>
                  <a:schemeClr val="tx1">
                    <a:lumMod val="65000"/>
                    <a:lumOff val="35000"/>
                  </a:schemeClr>
                </a:solidFill>
                <a:latin typeface="Calibri" panose="020F0502020204030204" pitchFamily="34" charset="0"/>
                <a:cs typeface="Calibri" panose="020F0502020204030204" pitchFamily="34" charset="0"/>
              </a:rPr>
              <a:t>medidas</a:t>
            </a:r>
            <a:r>
              <a:rPr lang="en-US" sz="800" dirty="0">
                <a:solidFill>
                  <a:schemeClr val="tx1">
                    <a:lumMod val="65000"/>
                    <a:lumOff val="35000"/>
                  </a:schemeClr>
                </a:solidFill>
                <a:latin typeface="Calibri" panose="020F0502020204030204" pitchFamily="34" charset="0"/>
                <a:cs typeface="Calibri" panose="020F0502020204030204" pitchFamily="34" charset="0"/>
              </a:rPr>
              <a:t> </a:t>
            </a:r>
            <a:r>
              <a:rPr lang="en-US" sz="800" dirty="0" err="1">
                <a:solidFill>
                  <a:schemeClr val="tx1">
                    <a:lumMod val="65000"/>
                    <a:lumOff val="35000"/>
                  </a:schemeClr>
                </a:solidFill>
                <a:latin typeface="Calibri" panose="020F0502020204030204" pitchFamily="34" charset="0"/>
                <a:cs typeface="Calibri" panose="020F0502020204030204" pitchFamily="34" charset="0"/>
              </a:rPr>
              <a:t>repetidas</a:t>
            </a:r>
            <a:r>
              <a:rPr lang="en-US" sz="800" dirty="0">
                <a:solidFill>
                  <a:schemeClr val="tx1">
                    <a:lumMod val="65000"/>
                    <a:lumOff val="35000"/>
                  </a:schemeClr>
                </a:solidFill>
                <a:latin typeface="Calibri" panose="020F0502020204030204" pitchFamily="34" charset="0"/>
                <a:cs typeface="Calibri" panose="020F0502020204030204" pitchFamily="34" charset="0"/>
              </a:rPr>
              <a:t> </a:t>
            </a:r>
            <a:r>
              <a:rPr lang="en-US" sz="800" dirty="0" err="1">
                <a:solidFill>
                  <a:schemeClr val="tx1">
                    <a:lumMod val="65000"/>
                    <a:lumOff val="35000"/>
                  </a:schemeClr>
                </a:solidFill>
                <a:latin typeface="Calibri" panose="020F0502020204030204" pitchFamily="34" charset="0"/>
                <a:cs typeface="Calibri" panose="020F0502020204030204" pitchFamily="34" charset="0"/>
              </a:rPr>
              <a:t>ajustadas</a:t>
            </a:r>
            <a:r>
              <a:rPr lang="en-US" sz="800" dirty="0">
                <a:solidFill>
                  <a:schemeClr val="tx1">
                    <a:lumMod val="65000"/>
                    <a:lumOff val="35000"/>
                  </a:schemeClr>
                </a:solidFill>
                <a:latin typeface="Calibri" panose="020F0502020204030204" pitchFamily="34" charset="0"/>
                <a:cs typeface="Calibri" panose="020F0502020204030204" pitchFamily="34" charset="0"/>
              </a:rPr>
              <a:t> para a </a:t>
            </a:r>
            <a:r>
              <a:rPr lang="en-US" sz="800" dirty="0" err="1">
                <a:solidFill>
                  <a:schemeClr val="tx1">
                    <a:lumMod val="65000"/>
                    <a:lumOff val="35000"/>
                  </a:schemeClr>
                </a:solidFill>
                <a:latin typeface="Calibri" panose="020F0502020204030204" pitchFamily="34" charset="0"/>
                <a:cs typeface="Calibri" panose="020F0502020204030204" pitchFamily="34" charset="0"/>
              </a:rPr>
              <a:t>mudança</a:t>
            </a:r>
            <a:r>
              <a:rPr lang="en-US" sz="800" dirty="0">
                <a:solidFill>
                  <a:schemeClr val="tx1">
                    <a:lumMod val="65000"/>
                    <a:lumOff val="35000"/>
                  </a:schemeClr>
                </a:solidFill>
                <a:latin typeface="Calibri" panose="020F0502020204030204" pitchFamily="34" charset="0"/>
                <a:cs typeface="Calibri" panose="020F0502020204030204" pitchFamily="34" charset="0"/>
              </a:rPr>
              <a:t> a </a:t>
            </a:r>
            <a:r>
              <a:rPr lang="en-US" sz="800" dirty="0" err="1">
                <a:solidFill>
                  <a:schemeClr val="tx1">
                    <a:lumMod val="65000"/>
                    <a:lumOff val="35000"/>
                  </a:schemeClr>
                </a:solidFill>
                <a:latin typeface="Calibri" panose="020F0502020204030204" pitchFamily="34" charset="0"/>
                <a:cs typeface="Calibri" panose="020F0502020204030204" pitchFamily="34" charset="0"/>
              </a:rPr>
              <a:t>partir</a:t>
            </a:r>
            <a:r>
              <a:rPr lang="en-US" sz="800" dirty="0">
                <a:solidFill>
                  <a:schemeClr val="tx1">
                    <a:lumMod val="65000"/>
                    <a:lumOff val="35000"/>
                  </a:schemeClr>
                </a:solidFill>
                <a:latin typeface="Calibri" panose="020F0502020204030204" pitchFamily="34" charset="0"/>
                <a:cs typeface="Calibri" panose="020F0502020204030204" pitchFamily="34" charset="0"/>
              </a:rPr>
              <a:t> da baseline, </a:t>
            </a:r>
            <a:r>
              <a:rPr lang="en-US" sz="800" dirty="0" err="1">
                <a:solidFill>
                  <a:schemeClr val="tx1">
                    <a:lumMod val="65000"/>
                    <a:lumOff val="35000"/>
                  </a:schemeClr>
                </a:solidFill>
                <a:latin typeface="Calibri" panose="020F0502020204030204" pitchFamily="34" charset="0"/>
                <a:cs typeface="Calibri" panose="020F0502020204030204" pitchFamily="34" charset="0"/>
              </a:rPr>
              <a:t>ajustadas</a:t>
            </a:r>
            <a:r>
              <a:rPr lang="en-US" sz="800" dirty="0">
                <a:solidFill>
                  <a:schemeClr val="tx1">
                    <a:lumMod val="65000"/>
                    <a:lumOff val="35000"/>
                  </a:schemeClr>
                </a:solidFill>
                <a:latin typeface="Calibri" panose="020F0502020204030204" pitchFamily="34" charset="0"/>
                <a:cs typeface="Calibri" panose="020F0502020204030204" pitchFamily="34" charset="0"/>
              </a:rPr>
              <a:t> para o </a:t>
            </a:r>
            <a:r>
              <a:rPr lang="en-US" sz="800" dirty="0" err="1">
                <a:solidFill>
                  <a:schemeClr val="tx1">
                    <a:lumMod val="65000"/>
                    <a:lumOff val="35000"/>
                  </a:schemeClr>
                </a:solidFill>
                <a:latin typeface="Calibri" panose="020F0502020204030204" pitchFamily="34" charset="0"/>
                <a:cs typeface="Calibri" panose="020F0502020204030204" pitchFamily="34" charset="0"/>
              </a:rPr>
              <a:t>tratamento</a:t>
            </a:r>
            <a:r>
              <a:rPr lang="en-US" sz="800" dirty="0">
                <a:solidFill>
                  <a:schemeClr val="tx1">
                    <a:lumMod val="65000"/>
                    <a:lumOff val="35000"/>
                  </a:schemeClr>
                </a:solidFill>
                <a:latin typeface="Calibri" panose="020F0502020204030204" pitchFamily="34" charset="0"/>
                <a:cs typeface="Calibri" panose="020F0502020204030204" pitchFamily="34" charset="0"/>
              </a:rPr>
              <a:t>, </a:t>
            </a:r>
            <a:r>
              <a:rPr lang="en-US" sz="800" dirty="0" err="1">
                <a:solidFill>
                  <a:schemeClr val="tx1">
                    <a:lumMod val="65000"/>
                    <a:lumOff val="35000"/>
                  </a:schemeClr>
                </a:solidFill>
                <a:latin typeface="Calibri" panose="020F0502020204030204" pitchFamily="34" charset="0"/>
                <a:cs typeface="Calibri" panose="020F0502020204030204" pitchFamily="34" charset="0"/>
              </a:rPr>
              <a:t>visita</a:t>
            </a:r>
            <a:r>
              <a:rPr lang="en-US" sz="800" dirty="0">
                <a:solidFill>
                  <a:schemeClr val="tx1">
                    <a:lumMod val="65000"/>
                    <a:lumOff val="35000"/>
                  </a:schemeClr>
                </a:solidFill>
                <a:latin typeface="Calibri" panose="020F0502020204030204" pitchFamily="34" charset="0"/>
                <a:cs typeface="Calibri" panose="020F0502020204030204" pitchFamily="34" charset="0"/>
              </a:rPr>
              <a:t>, </a:t>
            </a:r>
            <a:r>
              <a:rPr lang="en-US" sz="800" dirty="0" err="1">
                <a:solidFill>
                  <a:schemeClr val="tx1">
                    <a:lumMod val="65000"/>
                    <a:lumOff val="35000"/>
                  </a:schemeClr>
                </a:solidFill>
                <a:latin typeface="Calibri" panose="020F0502020204030204" pitchFamily="34" charset="0"/>
                <a:cs typeface="Calibri" panose="020F0502020204030204" pitchFamily="34" charset="0"/>
              </a:rPr>
              <a:t>terceiro</a:t>
            </a:r>
            <a:r>
              <a:rPr lang="en-US" sz="800" dirty="0">
                <a:solidFill>
                  <a:schemeClr val="tx1">
                    <a:lumMod val="65000"/>
                    <a:lumOff val="35000"/>
                  </a:schemeClr>
                </a:solidFill>
                <a:latin typeface="Calibri" panose="020F0502020204030204" pitchFamily="34" charset="0"/>
                <a:cs typeface="Calibri" panose="020F0502020204030204" pitchFamily="34" charset="0"/>
              </a:rPr>
              <a:t> </a:t>
            </a:r>
            <a:r>
              <a:rPr lang="en-US" sz="800" dirty="0" err="1">
                <a:solidFill>
                  <a:schemeClr val="tx1">
                    <a:lumMod val="65000"/>
                    <a:lumOff val="35000"/>
                  </a:schemeClr>
                </a:solidFill>
                <a:latin typeface="Calibri" panose="020F0502020204030204" pitchFamily="34" charset="0"/>
                <a:cs typeface="Calibri" panose="020F0502020204030204" pitchFamily="34" charset="0"/>
              </a:rPr>
              <a:t>agente</a:t>
            </a:r>
            <a:r>
              <a:rPr lang="en-US" sz="800" dirty="0">
                <a:solidFill>
                  <a:schemeClr val="tx1">
                    <a:lumMod val="65000"/>
                    <a:lumOff val="35000"/>
                  </a:schemeClr>
                </a:solidFill>
                <a:latin typeface="Calibri" panose="020F0502020204030204" pitchFamily="34" charset="0"/>
                <a:cs typeface="Calibri" panose="020F0502020204030204" pitchFamily="34" charset="0"/>
              </a:rPr>
              <a:t> </a:t>
            </a:r>
            <a:r>
              <a:rPr lang="en-US" sz="800" dirty="0" err="1">
                <a:solidFill>
                  <a:schemeClr val="tx1">
                    <a:lumMod val="65000"/>
                    <a:lumOff val="35000"/>
                  </a:schemeClr>
                </a:solidFill>
                <a:latin typeface="Calibri" panose="020F0502020204030204" pitchFamily="34" charset="0"/>
                <a:cs typeface="Calibri" panose="020F0502020204030204" pitchFamily="34" charset="0"/>
              </a:rPr>
              <a:t>na</a:t>
            </a:r>
            <a:r>
              <a:rPr lang="en-US" sz="800" dirty="0">
                <a:solidFill>
                  <a:schemeClr val="tx1">
                    <a:lumMod val="65000"/>
                    <a:lumOff val="35000"/>
                  </a:schemeClr>
                </a:solidFill>
                <a:latin typeface="Calibri" panose="020F0502020204030204" pitchFamily="34" charset="0"/>
                <a:cs typeface="Calibri" panose="020F0502020204030204" pitchFamily="34" charset="0"/>
              </a:rPr>
              <a:t> baseline, CD4, </a:t>
            </a:r>
            <a:r>
              <a:rPr lang="en-US" sz="800" dirty="0" err="1">
                <a:solidFill>
                  <a:schemeClr val="tx1">
                    <a:lumMod val="65000"/>
                    <a:lumOff val="35000"/>
                  </a:schemeClr>
                </a:solidFill>
                <a:latin typeface="Calibri" panose="020F0502020204030204" pitchFamily="34" charset="0"/>
                <a:cs typeface="Calibri" panose="020F0502020204030204" pitchFamily="34" charset="0"/>
              </a:rPr>
              <a:t>idade</a:t>
            </a:r>
            <a:r>
              <a:rPr lang="en-US" sz="800" dirty="0">
                <a:solidFill>
                  <a:schemeClr val="tx1">
                    <a:lumMod val="65000"/>
                    <a:lumOff val="35000"/>
                  </a:schemeClr>
                </a:solidFill>
                <a:latin typeface="Calibri" panose="020F0502020204030204" pitchFamily="34" charset="0"/>
                <a:cs typeface="Calibri" panose="020F0502020204030204" pitchFamily="34" charset="0"/>
              </a:rPr>
              <a:t>, </a:t>
            </a:r>
            <a:r>
              <a:rPr lang="en-US" sz="800" dirty="0" err="1">
                <a:solidFill>
                  <a:schemeClr val="tx1">
                    <a:lumMod val="65000"/>
                    <a:lumOff val="35000"/>
                  </a:schemeClr>
                </a:solidFill>
                <a:latin typeface="Calibri" panose="020F0502020204030204" pitchFamily="34" charset="0"/>
                <a:cs typeface="Calibri" panose="020F0502020204030204" pitchFamily="34" charset="0"/>
              </a:rPr>
              <a:t>sexo</a:t>
            </a:r>
            <a:r>
              <a:rPr lang="en-US" sz="800" dirty="0">
                <a:solidFill>
                  <a:schemeClr val="tx1">
                    <a:lumMod val="65000"/>
                    <a:lumOff val="35000"/>
                  </a:schemeClr>
                </a:solidFill>
                <a:latin typeface="Calibri" panose="020F0502020204030204" pitchFamily="34" charset="0"/>
                <a:cs typeface="Calibri" panose="020F0502020204030204" pitchFamily="34" charset="0"/>
              </a:rPr>
              <a:t>, </a:t>
            </a:r>
            <a:r>
              <a:rPr lang="en-US" sz="800" dirty="0" err="1">
                <a:solidFill>
                  <a:schemeClr val="tx1">
                    <a:lumMod val="65000"/>
                    <a:lumOff val="35000"/>
                  </a:schemeClr>
                </a:solidFill>
                <a:latin typeface="Calibri" panose="020F0502020204030204" pitchFamily="34" charset="0"/>
                <a:cs typeface="Calibri" panose="020F0502020204030204" pitchFamily="34" charset="0"/>
              </a:rPr>
              <a:t>raça</a:t>
            </a:r>
            <a:r>
              <a:rPr lang="en-US" sz="800" dirty="0">
                <a:solidFill>
                  <a:schemeClr val="tx1">
                    <a:lumMod val="65000"/>
                    <a:lumOff val="35000"/>
                  </a:schemeClr>
                </a:solidFill>
                <a:latin typeface="Calibri" panose="020F0502020204030204" pitchFamily="34" charset="0"/>
                <a:cs typeface="Calibri" panose="020F0502020204030204" pitchFamily="34" charset="0"/>
              </a:rPr>
              <a:t>, IMC (e a </a:t>
            </a:r>
            <a:r>
              <a:rPr lang="en-US" sz="800" dirty="0" err="1">
                <a:solidFill>
                  <a:schemeClr val="tx1">
                    <a:lumMod val="65000"/>
                    <a:lumOff val="35000"/>
                  </a:schemeClr>
                </a:solidFill>
                <a:latin typeface="Calibri" panose="020F0502020204030204" pitchFamily="34" charset="0"/>
                <a:cs typeface="Calibri" panose="020F0502020204030204" pitchFamily="34" charset="0"/>
              </a:rPr>
              <a:t>alteração</a:t>
            </a:r>
            <a:r>
              <a:rPr lang="en-US" sz="800" dirty="0">
                <a:solidFill>
                  <a:schemeClr val="tx1">
                    <a:lumMod val="65000"/>
                    <a:lumOff val="35000"/>
                  </a:schemeClr>
                </a:solidFill>
                <a:latin typeface="Calibri" panose="020F0502020204030204" pitchFamily="34" charset="0"/>
                <a:cs typeface="Calibri" panose="020F0502020204030204" pitchFamily="34" charset="0"/>
              </a:rPr>
              <a:t> a </a:t>
            </a:r>
            <a:r>
              <a:rPr lang="en-US" sz="800" dirty="0" err="1">
                <a:solidFill>
                  <a:schemeClr val="tx1">
                    <a:lumMod val="65000"/>
                    <a:lumOff val="35000"/>
                  </a:schemeClr>
                </a:solidFill>
                <a:latin typeface="Calibri" panose="020F0502020204030204" pitchFamily="34" charset="0"/>
                <a:cs typeface="Calibri" panose="020F0502020204030204" pitchFamily="34" charset="0"/>
              </a:rPr>
              <a:t>partir</a:t>
            </a:r>
            <a:r>
              <a:rPr lang="en-US" sz="800" dirty="0">
                <a:solidFill>
                  <a:schemeClr val="tx1">
                    <a:lumMod val="65000"/>
                    <a:lumOff val="35000"/>
                  </a:schemeClr>
                </a:solidFill>
                <a:latin typeface="Calibri" panose="020F0502020204030204" pitchFamily="34" charset="0"/>
                <a:cs typeface="Calibri" panose="020F0502020204030204" pitchFamily="34" charset="0"/>
              </a:rPr>
              <a:t> da baseline </a:t>
            </a:r>
            <a:r>
              <a:rPr lang="en-US" sz="800" dirty="0" err="1">
                <a:solidFill>
                  <a:schemeClr val="tx1">
                    <a:lumMod val="65000"/>
                    <a:lumOff val="35000"/>
                  </a:schemeClr>
                </a:solidFill>
                <a:latin typeface="Calibri" panose="020F0502020204030204" pitchFamily="34" charset="0"/>
                <a:cs typeface="Calibri" panose="020F0502020204030204" pitchFamily="34" charset="0"/>
              </a:rPr>
              <a:t>na</a:t>
            </a:r>
            <a:r>
              <a:rPr lang="en-US" sz="800" dirty="0">
                <a:solidFill>
                  <a:schemeClr val="tx1">
                    <a:lumMod val="65000"/>
                    <a:lumOff val="35000"/>
                  </a:schemeClr>
                </a:solidFill>
                <a:latin typeface="Calibri" panose="020F0502020204030204" pitchFamily="34" charset="0"/>
                <a:cs typeface="Calibri" panose="020F0502020204030204" pitchFamily="34" charset="0"/>
              </a:rPr>
              <a:t> </a:t>
            </a:r>
            <a:r>
              <a:rPr lang="en-US" sz="800" dirty="0" err="1">
                <a:solidFill>
                  <a:schemeClr val="tx1">
                    <a:lumMod val="65000"/>
                    <a:lumOff val="35000"/>
                  </a:schemeClr>
                </a:solidFill>
                <a:latin typeface="Calibri" panose="020F0502020204030204" pitchFamily="34" charset="0"/>
                <a:cs typeface="Calibri" panose="020F0502020204030204" pitchFamily="34" charset="0"/>
              </a:rPr>
              <a:t>presença</a:t>
            </a:r>
            <a:r>
              <a:rPr lang="en-US" sz="800" dirty="0">
                <a:solidFill>
                  <a:schemeClr val="tx1">
                    <a:lumMod val="65000"/>
                    <a:lumOff val="35000"/>
                  </a:schemeClr>
                </a:solidFill>
                <a:latin typeface="Calibri" panose="020F0502020204030204" pitchFamily="34" charset="0"/>
                <a:cs typeface="Calibri" panose="020F0502020204030204" pitchFamily="34" charset="0"/>
              </a:rPr>
              <a:t> de </a:t>
            </a:r>
            <a:r>
              <a:rPr lang="en-US" sz="800" dirty="0" err="1">
                <a:solidFill>
                  <a:schemeClr val="tx1">
                    <a:lumMod val="65000"/>
                    <a:lumOff val="35000"/>
                  </a:schemeClr>
                </a:solidFill>
                <a:latin typeface="Calibri" panose="020F0502020204030204" pitchFamily="34" charset="0"/>
                <a:cs typeface="Calibri" panose="020F0502020204030204" pitchFamily="34" charset="0"/>
              </a:rPr>
              <a:t>hipertensão</a:t>
            </a:r>
            <a:r>
              <a:rPr lang="en-US" sz="800" dirty="0">
                <a:solidFill>
                  <a:schemeClr val="tx1">
                    <a:lumMod val="65000"/>
                    <a:lumOff val="35000"/>
                  </a:schemeClr>
                </a:solidFill>
                <a:latin typeface="Calibri" panose="020F0502020204030204" pitchFamily="34" charset="0"/>
                <a:cs typeface="Calibri" panose="020F0502020204030204" pitchFamily="34" charset="0"/>
              </a:rPr>
              <a:t> para HOMA-IR*) </a:t>
            </a:r>
            <a:r>
              <a:rPr lang="en-US" sz="800" baseline="30000" dirty="0">
                <a:solidFill>
                  <a:schemeClr val="tx1">
                    <a:lumMod val="65000"/>
                    <a:lumOff val="35000"/>
                  </a:schemeClr>
                </a:solidFill>
                <a:latin typeface="Calibri" panose="020F0502020204030204" pitchFamily="34" charset="0"/>
                <a:cs typeface="Calibri" panose="020F0502020204030204" pitchFamily="34" charset="0"/>
              </a:rPr>
              <a:t>†</a:t>
            </a:r>
            <a:r>
              <a:rPr lang="en-US" sz="800" dirty="0">
                <a:solidFill>
                  <a:schemeClr val="tx1">
                    <a:lumMod val="65000"/>
                    <a:lumOff val="35000"/>
                  </a:schemeClr>
                </a:solidFill>
                <a:latin typeface="Calibri" panose="020F0502020204030204" pitchFamily="34" charset="0"/>
                <a:cs typeface="Calibri" panose="020F0502020204030204" pitchFamily="34" charset="0"/>
              </a:rPr>
              <a:t>O </a:t>
            </a:r>
            <a:r>
              <a:rPr lang="en-US" sz="800" dirty="0" err="1">
                <a:solidFill>
                  <a:schemeClr val="tx1">
                    <a:lumMod val="65000"/>
                    <a:lumOff val="35000"/>
                  </a:schemeClr>
                </a:solidFill>
                <a:latin typeface="Calibri" panose="020F0502020204030204" pitchFamily="34" charset="0"/>
                <a:cs typeface="Calibri" panose="020F0502020204030204" pitchFamily="34" charset="0"/>
              </a:rPr>
              <a:t>estudo</a:t>
            </a:r>
            <a:r>
              <a:rPr lang="en-US" sz="800" dirty="0">
                <a:solidFill>
                  <a:schemeClr val="tx1">
                    <a:lumMod val="65000"/>
                    <a:lumOff val="35000"/>
                  </a:schemeClr>
                </a:solidFill>
                <a:latin typeface="Calibri" panose="020F0502020204030204" pitchFamily="34" charset="0"/>
                <a:cs typeface="Calibri" panose="020F0502020204030204" pitchFamily="34" charset="0"/>
              </a:rPr>
              <a:t> TANGO </a:t>
            </a:r>
            <a:r>
              <a:rPr lang="en-US" sz="800" dirty="0" err="1">
                <a:solidFill>
                  <a:schemeClr val="tx1">
                    <a:lumMod val="65000"/>
                    <a:lumOff val="35000"/>
                  </a:schemeClr>
                </a:solidFill>
                <a:latin typeface="Calibri" panose="020F0502020204030204" pitchFamily="34" charset="0"/>
                <a:cs typeface="Calibri" panose="020F0502020204030204" pitchFamily="34" charset="0"/>
              </a:rPr>
              <a:t>incluiu</a:t>
            </a:r>
            <a:r>
              <a:rPr lang="en-US" sz="800" dirty="0">
                <a:solidFill>
                  <a:schemeClr val="tx1">
                    <a:lumMod val="65000"/>
                    <a:lumOff val="35000"/>
                  </a:schemeClr>
                </a:solidFill>
                <a:latin typeface="Calibri" panose="020F0502020204030204" pitchFamily="34" charset="0"/>
                <a:cs typeface="Calibri" panose="020F0502020204030204" pitchFamily="34" charset="0"/>
              </a:rPr>
              <a:t> </a:t>
            </a:r>
            <a:r>
              <a:rPr lang="en-US" sz="800" dirty="0" err="1">
                <a:solidFill>
                  <a:schemeClr val="tx1">
                    <a:lumMod val="65000"/>
                    <a:lumOff val="35000"/>
                  </a:schemeClr>
                </a:solidFill>
                <a:latin typeface="Calibri" panose="020F0502020204030204" pitchFamily="34" charset="0"/>
                <a:cs typeface="Calibri" panose="020F0502020204030204" pitchFamily="34" charset="0"/>
              </a:rPr>
              <a:t>apenas</a:t>
            </a:r>
            <a:r>
              <a:rPr lang="en-US" sz="800" dirty="0">
                <a:solidFill>
                  <a:schemeClr val="tx1">
                    <a:lumMod val="65000"/>
                    <a:lumOff val="35000"/>
                  </a:schemeClr>
                </a:solidFill>
                <a:latin typeface="Calibri" panose="020F0502020204030204" pitchFamily="34" charset="0"/>
                <a:cs typeface="Calibri" panose="020F0502020204030204" pitchFamily="34" charset="0"/>
              </a:rPr>
              <a:t> regimes </a:t>
            </a:r>
            <a:r>
              <a:rPr lang="en-US" sz="800" dirty="0" err="1">
                <a:solidFill>
                  <a:schemeClr val="tx1">
                    <a:lumMod val="65000"/>
                    <a:lumOff val="35000"/>
                  </a:schemeClr>
                </a:solidFill>
                <a:latin typeface="Calibri" panose="020F0502020204030204" pitchFamily="34" charset="0"/>
                <a:cs typeface="Calibri" panose="020F0502020204030204" pitchFamily="34" charset="0"/>
              </a:rPr>
              <a:t>baseados</a:t>
            </a:r>
            <a:r>
              <a:rPr lang="en-US" sz="800" dirty="0">
                <a:solidFill>
                  <a:schemeClr val="tx1">
                    <a:lumMod val="65000"/>
                    <a:lumOff val="35000"/>
                  </a:schemeClr>
                </a:solidFill>
                <a:latin typeface="Calibri" panose="020F0502020204030204" pitchFamily="34" charset="0"/>
                <a:cs typeface="Calibri" panose="020F0502020204030204" pitchFamily="34" charset="0"/>
              </a:rPr>
              <a:t> </a:t>
            </a:r>
            <a:r>
              <a:rPr lang="en-US" sz="800" dirty="0" err="1">
                <a:solidFill>
                  <a:schemeClr val="tx1">
                    <a:lumMod val="65000"/>
                    <a:lumOff val="35000"/>
                  </a:schemeClr>
                </a:solidFill>
                <a:latin typeface="Calibri" panose="020F0502020204030204" pitchFamily="34" charset="0"/>
                <a:cs typeface="Calibri" panose="020F0502020204030204" pitchFamily="34" charset="0"/>
              </a:rPr>
              <a:t>em</a:t>
            </a:r>
            <a:r>
              <a:rPr lang="en-US" sz="800" dirty="0">
                <a:solidFill>
                  <a:schemeClr val="tx1">
                    <a:lumMod val="65000"/>
                    <a:lumOff val="35000"/>
                  </a:schemeClr>
                </a:solidFill>
                <a:latin typeface="Calibri" panose="020F0502020204030204" pitchFamily="34" charset="0"/>
                <a:cs typeface="Calibri" panose="020F0502020204030204" pitchFamily="34" charset="0"/>
              </a:rPr>
              <a:t> TAF, </a:t>
            </a:r>
            <a:r>
              <a:rPr lang="en-US" sz="800" dirty="0" err="1">
                <a:solidFill>
                  <a:schemeClr val="tx1">
                    <a:lumMod val="65000"/>
                    <a:lumOff val="35000"/>
                  </a:schemeClr>
                </a:solidFill>
                <a:latin typeface="Calibri" panose="020F0502020204030204" pitchFamily="34" charset="0"/>
                <a:cs typeface="Calibri" panose="020F0502020204030204" pitchFamily="34" charset="0"/>
              </a:rPr>
              <a:t>maioritariamente</a:t>
            </a:r>
            <a:r>
              <a:rPr lang="en-US" sz="800" dirty="0">
                <a:solidFill>
                  <a:schemeClr val="tx1">
                    <a:lumMod val="65000"/>
                    <a:lumOff val="35000"/>
                  </a:schemeClr>
                </a:solidFill>
                <a:latin typeface="Calibri" panose="020F0502020204030204" pitchFamily="34" charset="0"/>
                <a:cs typeface="Calibri" panose="020F0502020204030204" pitchFamily="34" charset="0"/>
              </a:rPr>
              <a:t> EVG/c/FTC/TAF </a:t>
            </a:r>
            <a:r>
              <a:rPr lang="en-US" sz="800" dirty="0" err="1">
                <a:solidFill>
                  <a:schemeClr val="tx1">
                    <a:lumMod val="65000"/>
                    <a:lumOff val="35000"/>
                  </a:schemeClr>
                </a:solidFill>
                <a:latin typeface="Calibri" panose="020F0502020204030204" pitchFamily="34" charset="0"/>
                <a:cs typeface="Calibri" panose="020F0502020204030204" pitchFamily="34" charset="0"/>
              </a:rPr>
              <a:t>ou</a:t>
            </a:r>
            <a:r>
              <a:rPr lang="en-US" sz="800" dirty="0">
                <a:solidFill>
                  <a:schemeClr val="tx1">
                    <a:lumMod val="65000"/>
                    <a:lumOff val="35000"/>
                  </a:schemeClr>
                </a:solidFill>
                <a:latin typeface="Calibri" panose="020F0502020204030204" pitchFamily="34" charset="0"/>
                <a:cs typeface="Calibri" panose="020F0502020204030204" pitchFamily="34" charset="0"/>
              </a:rPr>
              <a:t> RPV/FTC/TAF</a:t>
            </a:r>
            <a:br>
              <a:rPr lang="en-US" sz="800" dirty="0">
                <a:solidFill>
                  <a:schemeClr val="tx1">
                    <a:lumMod val="65000"/>
                    <a:lumOff val="35000"/>
                  </a:schemeClr>
                </a:solidFill>
                <a:latin typeface="Calibri" panose="020F0502020204030204" pitchFamily="34" charset="0"/>
                <a:cs typeface="Calibri" panose="020F0502020204030204" pitchFamily="34" charset="0"/>
              </a:rPr>
            </a:br>
            <a:r>
              <a:rPr lang="en-US" sz="800" dirty="0">
                <a:solidFill>
                  <a:schemeClr val="tx1">
                    <a:lumMod val="65000"/>
                    <a:lumOff val="35000"/>
                  </a:schemeClr>
                </a:solidFill>
                <a:latin typeface="Calibri" panose="020F0502020204030204" pitchFamily="34" charset="0"/>
                <a:cs typeface="Calibri" panose="020F0502020204030204" pitchFamily="34" charset="0"/>
              </a:rPr>
              <a:t>BL, </a:t>
            </a:r>
            <a:r>
              <a:rPr lang="en-US" sz="800" i="1" dirty="0">
                <a:solidFill>
                  <a:schemeClr val="tx1">
                    <a:lumMod val="65000"/>
                    <a:lumOff val="35000"/>
                  </a:schemeClr>
                </a:solidFill>
                <a:latin typeface="Calibri" panose="020F0502020204030204" pitchFamily="34" charset="0"/>
                <a:cs typeface="Calibri" panose="020F0502020204030204" pitchFamily="34" charset="0"/>
              </a:rPr>
              <a:t>baseline</a:t>
            </a:r>
            <a:r>
              <a:rPr lang="en-US" sz="800" dirty="0">
                <a:solidFill>
                  <a:schemeClr val="tx1">
                    <a:lumMod val="65000"/>
                    <a:lumOff val="35000"/>
                  </a:schemeClr>
                </a:solidFill>
                <a:latin typeface="Calibri" panose="020F0502020204030204" pitchFamily="34" charset="0"/>
                <a:cs typeface="Calibri" panose="020F0502020204030204" pitchFamily="34" charset="0"/>
              </a:rPr>
              <a:t>; HDL-C, </a:t>
            </a:r>
            <a:r>
              <a:rPr lang="en-US" sz="800" dirty="0" err="1">
                <a:solidFill>
                  <a:schemeClr val="tx1">
                    <a:lumMod val="65000"/>
                    <a:lumOff val="35000"/>
                  </a:schemeClr>
                </a:solidFill>
                <a:latin typeface="Calibri" panose="020F0502020204030204" pitchFamily="34" charset="0"/>
                <a:cs typeface="Calibri" panose="020F0502020204030204" pitchFamily="34" charset="0"/>
              </a:rPr>
              <a:t>colesterol</a:t>
            </a:r>
            <a:r>
              <a:rPr lang="en-US" sz="800" dirty="0">
                <a:solidFill>
                  <a:schemeClr val="tx1">
                    <a:lumMod val="65000"/>
                    <a:lumOff val="35000"/>
                  </a:schemeClr>
                </a:solidFill>
                <a:latin typeface="Calibri" panose="020F0502020204030204" pitchFamily="34" charset="0"/>
                <a:cs typeface="Calibri" panose="020F0502020204030204" pitchFamily="34" charset="0"/>
              </a:rPr>
              <a:t> de </a:t>
            </a:r>
            <a:r>
              <a:rPr lang="en-US" sz="800" dirty="0" err="1">
                <a:solidFill>
                  <a:schemeClr val="tx1">
                    <a:lumMod val="65000"/>
                    <a:lumOff val="35000"/>
                  </a:schemeClr>
                </a:solidFill>
                <a:latin typeface="Calibri" panose="020F0502020204030204" pitchFamily="34" charset="0"/>
                <a:cs typeface="Calibri" panose="020F0502020204030204" pitchFamily="34" charset="0"/>
              </a:rPr>
              <a:t>lipoproteína</a:t>
            </a:r>
            <a:r>
              <a:rPr lang="en-US" sz="800" dirty="0">
                <a:solidFill>
                  <a:schemeClr val="tx1">
                    <a:lumMod val="65000"/>
                    <a:lumOff val="35000"/>
                  </a:schemeClr>
                </a:solidFill>
                <a:latin typeface="Calibri" panose="020F0502020204030204" pitchFamily="34" charset="0"/>
                <a:cs typeface="Calibri" panose="020F0502020204030204" pitchFamily="34" charset="0"/>
              </a:rPr>
              <a:t> de </a:t>
            </a:r>
            <a:r>
              <a:rPr lang="en-US" sz="800" dirty="0" err="1">
                <a:solidFill>
                  <a:schemeClr val="tx1">
                    <a:lumMod val="65000"/>
                    <a:lumOff val="35000"/>
                  </a:schemeClr>
                </a:solidFill>
                <a:latin typeface="Calibri" panose="020F0502020204030204" pitchFamily="34" charset="0"/>
                <a:cs typeface="Calibri" panose="020F0502020204030204" pitchFamily="34" charset="0"/>
              </a:rPr>
              <a:t>alta</a:t>
            </a:r>
            <a:r>
              <a:rPr lang="en-US" sz="800" dirty="0">
                <a:solidFill>
                  <a:schemeClr val="tx1">
                    <a:lumMod val="65000"/>
                    <a:lumOff val="35000"/>
                  </a:schemeClr>
                </a:solidFill>
                <a:latin typeface="Calibri" panose="020F0502020204030204" pitchFamily="34" charset="0"/>
                <a:cs typeface="Calibri" panose="020F0502020204030204" pitchFamily="34" charset="0"/>
              </a:rPr>
              <a:t> </a:t>
            </a:r>
            <a:r>
              <a:rPr lang="en-US" sz="800" dirty="0" err="1">
                <a:solidFill>
                  <a:schemeClr val="tx1">
                    <a:lumMod val="65000"/>
                    <a:lumOff val="35000"/>
                  </a:schemeClr>
                </a:solidFill>
                <a:latin typeface="Calibri" panose="020F0502020204030204" pitchFamily="34" charset="0"/>
                <a:cs typeface="Calibri" panose="020F0502020204030204" pitchFamily="34" charset="0"/>
              </a:rPr>
              <a:t>densidade</a:t>
            </a:r>
            <a:r>
              <a:rPr lang="en-US" sz="800" dirty="0">
                <a:solidFill>
                  <a:schemeClr val="tx1">
                    <a:lumMod val="65000"/>
                    <a:lumOff val="35000"/>
                  </a:schemeClr>
                </a:solidFill>
                <a:latin typeface="Calibri" panose="020F0502020204030204" pitchFamily="34" charset="0"/>
                <a:cs typeface="Calibri" panose="020F0502020204030204" pitchFamily="34" charset="0"/>
              </a:rPr>
              <a:t>; HOMA-IR, </a:t>
            </a:r>
            <a:r>
              <a:rPr lang="en-US" sz="800" i="1" dirty="0">
                <a:solidFill>
                  <a:schemeClr val="tx1">
                    <a:lumMod val="65000"/>
                    <a:lumOff val="35000"/>
                  </a:schemeClr>
                </a:solidFill>
                <a:latin typeface="Calibri" panose="020F0502020204030204" pitchFamily="34" charset="0"/>
                <a:cs typeface="Calibri" panose="020F0502020204030204" pitchFamily="34" charset="0"/>
              </a:rPr>
              <a:t>homeostatic model assessment for insulin resistance</a:t>
            </a:r>
            <a:r>
              <a:rPr lang="en-US" sz="800" dirty="0">
                <a:solidFill>
                  <a:schemeClr val="tx1">
                    <a:lumMod val="65000"/>
                    <a:lumOff val="35000"/>
                  </a:schemeClr>
                </a:solidFill>
                <a:latin typeface="Calibri" panose="020F0502020204030204" pitchFamily="34" charset="0"/>
                <a:cs typeface="Calibri" panose="020F0502020204030204" pitchFamily="34" charset="0"/>
              </a:rPr>
              <a:t>; LDL-C, </a:t>
            </a:r>
            <a:r>
              <a:rPr lang="en-US" sz="800" dirty="0" err="1">
                <a:solidFill>
                  <a:schemeClr val="tx1">
                    <a:lumMod val="65000"/>
                    <a:lumOff val="35000"/>
                  </a:schemeClr>
                </a:solidFill>
                <a:latin typeface="Calibri" panose="020F0502020204030204" pitchFamily="34" charset="0"/>
                <a:cs typeface="Calibri" panose="020F0502020204030204" pitchFamily="34" charset="0"/>
              </a:rPr>
              <a:t>colesterol</a:t>
            </a:r>
            <a:r>
              <a:rPr lang="en-US" sz="800" dirty="0">
                <a:solidFill>
                  <a:schemeClr val="tx1">
                    <a:lumMod val="65000"/>
                    <a:lumOff val="35000"/>
                  </a:schemeClr>
                </a:solidFill>
                <a:latin typeface="Calibri" panose="020F0502020204030204" pitchFamily="34" charset="0"/>
                <a:cs typeface="Calibri" panose="020F0502020204030204" pitchFamily="34" charset="0"/>
              </a:rPr>
              <a:t> de </a:t>
            </a:r>
            <a:r>
              <a:rPr lang="en-US" sz="800" dirty="0" err="1">
                <a:solidFill>
                  <a:schemeClr val="tx1">
                    <a:lumMod val="65000"/>
                    <a:lumOff val="35000"/>
                  </a:schemeClr>
                </a:solidFill>
                <a:latin typeface="Calibri" panose="020F0502020204030204" pitchFamily="34" charset="0"/>
                <a:cs typeface="Calibri" panose="020F0502020204030204" pitchFamily="34" charset="0"/>
              </a:rPr>
              <a:t>lipoproteínas</a:t>
            </a:r>
            <a:r>
              <a:rPr lang="en-US" sz="800" dirty="0">
                <a:solidFill>
                  <a:schemeClr val="tx1">
                    <a:lumMod val="65000"/>
                    <a:lumOff val="35000"/>
                  </a:schemeClr>
                </a:solidFill>
                <a:latin typeface="Calibri" panose="020F0502020204030204" pitchFamily="34" charset="0"/>
                <a:cs typeface="Calibri" panose="020F0502020204030204" pitchFamily="34" charset="0"/>
              </a:rPr>
              <a:t> de </a:t>
            </a:r>
            <a:r>
              <a:rPr lang="en-US" sz="800" dirty="0" err="1">
                <a:solidFill>
                  <a:schemeClr val="tx1">
                    <a:lumMod val="65000"/>
                    <a:lumOff val="35000"/>
                  </a:schemeClr>
                </a:solidFill>
                <a:latin typeface="Calibri" panose="020F0502020204030204" pitchFamily="34" charset="0"/>
                <a:cs typeface="Calibri" panose="020F0502020204030204" pitchFamily="34" charset="0"/>
              </a:rPr>
              <a:t>baixa</a:t>
            </a:r>
            <a:r>
              <a:rPr lang="en-US" sz="800" dirty="0">
                <a:solidFill>
                  <a:schemeClr val="tx1">
                    <a:lumMod val="65000"/>
                    <a:lumOff val="35000"/>
                  </a:schemeClr>
                </a:solidFill>
                <a:latin typeface="Calibri" panose="020F0502020204030204" pitchFamily="34" charset="0"/>
                <a:cs typeface="Calibri" panose="020F0502020204030204" pitchFamily="34" charset="0"/>
              </a:rPr>
              <a:t> </a:t>
            </a:r>
            <a:r>
              <a:rPr lang="en-US" sz="800" dirty="0" err="1">
                <a:solidFill>
                  <a:schemeClr val="tx1">
                    <a:lumMod val="65000"/>
                    <a:lumOff val="35000"/>
                  </a:schemeClr>
                </a:solidFill>
                <a:latin typeface="Calibri" panose="020F0502020204030204" pitchFamily="34" charset="0"/>
                <a:cs typeface="Calibri" panose="020F0502020204030204" pitchFamily="34" charset="0"/>
              </a:rPr>
              <a:t>densidade</a:t>
            </a:r>
            <a:r>
              <a:rPr lang="en-US" sz="800" dirty="0">
                <a:solidFill>
                  <a:schemeClr val="tx1">
                    <a:lumMod val="65000"/>
                    <a:lumOff val="35000"/>
                  </a:schemeClr>
                </a:solidFill>
                <a:latin typeface="Calibri" panose="020F0502020204030204" pitchFamily="34" charset="0"/>
                <a:cs typeface="Calibri" panose="020F0502020204030204" pitchFamily="34" charset="0"/>
              </a:rPr>
              <a:t>, CT </a:t>
            </a:r>
            <a:r>
              <a:rPr lang="en-US" sz="800" dirty="0" err="1">
                <a:solidFill>
                  <a:schemeClr val="tx1">
                    <a:lumMod val="65000"/>
                    <a:lumOff val="35000"/>
                  </a:schemeClr>
                </a:solidFill>
                <a:latin typeface="Calibri" panose="020F0502020204030204" pitchFamily="34" charset="0"/>
                <a:cs typeface="Calibri" panose="020F0502020204030204" pitchFamily="34" charset="0"/>
              </a:rPr>
              <a:t>colesterol</a:t>
            </a:r>
            <a:r>
              <a:rPr lang="en-US" sz="800" dirty="0">
                <a:solidFill>
                  <a:schemeClr val="tx1">
                    <a:lumMod val="65000"/>
                    <a:lumOff val="35000"/>
                  </a:schemeClr>
                </a:solidFill>
                <a:latin typeface="Calibri" panose="020F0502020204030204" pitchFamily="34" charset="0"/>
                <a:cs typeface="Calibri" panose="020F0502020204030204" pitchFamily="34" charset="0"/>
              </a:rPr>
              <a:t> total; TG, </a:t>
            </a:r>
            <a:r>
              <a:rPr lang="en-US" sz="800" dirty="0" err="1">
                <a:solidFill>
                  <a:schemeClr val="tx1">
                    <a:lumMod val="65000"/>
                    <a:lumOff val="35000"/>
                  </a:schemeClr>
                </a:solidFill>
                <a:latin typeface="Calibri" panose="020F0502020204030204" pitchFamily="34" charset="0"/>
                <a:cs typeface="Calibri" panose="020F0502020204030204" pitchFamily="34" charset="0"/>
              </a:rPr>
              <a:t>triglicéridos</a:t>
            </a:r>
            <a:endParaRPr lang="en-US" sz="80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10" name="Text Placeholder 9">
            <a:extLst>
              <a:ext uri="{FF2B5EF4-FFF2-40B4-BE49-F238E27FC236}">
                <a16:creationId xmlns:a16="http://schemas.microsoft.com/office/drawing/2014/main" id="{39DFC2B8-9CD8-434E-95DB-52A7690ADB76}"/>
              </a:ext>
            </a:extLst>
          </p:cNvPr>
          <p:cNvSpPr>
            <a:spLocks noGrp="1"/>
          </p:cNvSpPr>
          <p:nvPr>
            <p:ph type="body" sz="quarter" idx="4294967295"/>
          </p:nvPr>
        </p:nvSpPr>
        <p:spPr>
          <a:xfrm>
            <a:off x="198711" y="6620577"/>
            <a:ext cx="10807700" cy="130175"/>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a:solidFill>
                  <a:prstClr val="black"/>
                </a:solidFill>
              </a14:hiddenLine>
            </a:ext>
          </a:extLst>
        </p:spPr>
        <p:txBody>
          <a:bodyPr>
            <a:noAutofit/>
          </a:bodyPr>
          <a:lstStyle/>
          <a:p>
            <a:pPr marL="0" indent="0">
              <a:buNone/>
            </a:pPr>
            <a:r>
              <a:rPr lang="en-US" sz="800" dirty="0">
                <a:solidFill>
                  <a:schemeClr val="tx1">
                    <a:lumMod val="65000"/>
                    <a:lumOff val="35000"/>
                  </a:schemeClr>
                </a:solidFill>
                <a:latin typeface="Calibri" panose="020F0502020204030204" pitchFamily="34" charset="0"/>
                <a:cs typeface="Calibri" panose="020F0502020204030204" pitchFamily="34" charset="0"/>
              </a:rPr>
              <a:t>van </a:t>
            </a:r>
            <a:r>
              <a:rPr lang="en-US" sz="800" dirty="0" err="1">
                <a:solidFill>
                  <a:schemeClr val="tx1">
                    <a:lumMod val="65000"/>
                    <a:lumOff val="35000"/>
                  </a:schemeClr>
                </a:solidFill>
                <a:latin typeface="Calibri" panose="020F0502020204030204" pitchFamily="34" charset="0"/>
                <a:cs typeface="Calibri" panose="020F0502020204030204" pitchFamily="34" charset="0"/>
              </a:rPr>
              <a:t>Wyk</a:t>
            </a:r>
            <a:r>
              <a:rPr lang="en-US" sz="800" dirty="0">
                <a:solidFill>
                  <a:schemeClr val="tx1">
                    <a:lumMod val="65000"/>
                    <a:lumOff val="35000"/>
                  </a:schemeClr>
                </a:solidFill>
                <a:latin typeface="Calibri" panose="020F0502020204030204" pitchFamily="34" charset="0"/>
                <a:cs typeface="Calibri" panose="020F0502020204030204" pitchFamily="34" charset="0"/>
              </a:rPr>
              <a:t> J, et al. </a:t>
            </a:r>
            <a:r>
              <a:rPr lang="en-US" sz="800" dirty="0" err="1">
                <a:solidFill>
                  <a:schemeClr val="tx1">
                    <a:lumMod val="65000"/>
                    <a:lumOff val="35000"/>
                  </a:schemeClr>
                </a:solidFill>
                <a:latin typeface="Calibri" panose="020F0502020204030204" pitchFamily="34" charset="0"/>
                <a:cs typeface="Calibri" panose="020F0502020204030204" pitchFamily="34" charset="0"/>
              </a:rPr>
              <a:t>vIAS</a:t>
            </a:r>
            <a:r>
              <a:rPr lang="en-US" sz="800" dirty="0">
                <a:solidFill>
                  <a:schemeClr val="tx1">
                    <a:lumMod val="65000"/>
                    <a:lumOff val="35000"/>
                  </a:schemeClr>
                </a:solidFill>
                <a:latin typeface="Calibri" panose="020F0502020204030204" pitchFamily="34" charset="0"/>
                <a:cs typeface="Calibri" panose="020F0502020204030204" pitchFamily="34" charset="0"/>
              </a:rPr>
              <a:t> 2021, PEB164</a:t>
            </a:r>
          </a:p>
        </p:txBody>
      </p:sp>
      <p:sp>
        <p:nvSpPr>
          <p:cNvPr id="44" name="Content Placeholder 14">
            <a:extLst>
              <a:ext uri="{FF2B5EF4-FFF2-40B4-BE49-F238E27FC236}">
                <a16:creationId xmlns:a16="http://schemas.microsoft.com/office/drawing/2014/main" id="{F8EAF84C-96B9-4F13-B778-5ABF08CBA141}"/>
              </a:ext>
            </a:extLst>
          </p:cNvPr>
          <p:cNvSpPr txBox="1">
            <a:spLocks/>
          </p:cNvSpPr>
          <p:nvPr/>
        </p:nvSpPr>
        <p:spPr>
          <a:xfrm>
            <a:off x="5778617" y="1567259"/>
            <a:ext cx="6034096" cy="287513"/>
          </a:xfrm>
          <a:prstGeom prst="rect">
            <a:avLst/>
          </a:prstGeom>
        </p:spPr>
        <p:txBody>
          <a:bodyPr vert="horz" lIns="0" tIns="0" rIns="0" bIns="0" rtlCol="0">
            <a:noAutofit/>
          </a:bodyPr>
          <a:lstStyle>
            <a:lvl1pPr marL="0" indent="0" algn="ctr" defTabSz="914400" rtl="0" eaLnBrk="1" latinLnBrk="0" hangingPunct="1">
              <a:lnSpc>
                <a:spcPct val="90000"/>
              </a:lnSpc>
              <a:spcBef>
                <a:spcPts val="1200"/>
              </a:spcBef>
              <a:buClr>
                <a:schemeClr val="bg2">
                  <a:lumMod val="75000"/>
                </a:schemeClr>
              </a:buClr>
              <a:buSzPct val="90000"/>
              <a:buFont typeface="Wingdings" panose="05000000000000000000" pitchFamily="2" charset="2"/>
              <a:buNone/>
              <a:defRPr sz="1600" b="1"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bg2">
                  <a:lumMod val="75000"/>
                </a:schemeClr>
              </a:buClr>
              <a:buSzPct val="90000"/>
              <a:buFont typeface="Arial" panose="020B0604020202020204"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9pPr>
          </a:lstStyle>
          <a:p>
            <a:pPr defTabSz="914126">
              <a:buClr>
                <a:srgbClr val="E2E2E2">
                  <a:lumMod val="75000"/>
                </a:srgbClr>
              </a:buClr>
              <a:defRPr/>
            </a:pPr>
            <a:r>
              <a:rPr lang="en-US" dirty="0" err="1">
                <a:solidFill>
                  <a:prstClr val="black"/>
                </a:solidFill>
                <a:latin typeface="Calibri" panose="020F0502020204030204" pitchFamily="34" charset="0"/>
                <a:cs typeface="Calibri" panose="020F0502020204030204" pitchFamily="34" charset="0"/>
              </a:rPr>
              <a:t>Alteração</a:t>
            </a:r>
            <a:r>
              <a:rPr lang="en-US" dirty="0">
                <a:solidFill>
                  <a:prstClr val="black"/>
                </a:solidFill>
                <a:latin typeface="Calibri" panose="020F0502020204030204" pitchFamily="34" charset="0"/>
                <a:cs typeface="Calibri" panose="020F0502020204030204" pitchFamily="34" charset="0"/>
              </a:rPr>
              <a:t> percentual </a:t>
            </a:r>
            <a:r>
              <a:rPr lang="en-US" dirty="0" err="1">
                <a:solidFill>
                  <a:prstClr val="black"/>
                </a:solidFill>
                <a:latin typeface="Calibri" panose="020F0502020204030204" pitchFamily="34" charset="0"/>
                <a:cs typeface="Calibri" panose="020F0502020204030204" pitchFamily="34" charset="0"/>
              </a:rPr>
              <a:t>nos</a:t>
            </a:r>
            <a:r>
              <a:rPr lang="en-US" dirty="0">
                <a:solidFill>
                  <a:prstClr val="black"/>
                </a:solidFill>
                <a:latin typeface="Calibri" panose="020F0502020204030204" pitchFamily="34" charset="0"/>
                <a:cs typeface="Calibri" panose="020F0502020204030204" pitchFamily="34" charset="0"/>
              </a:rPr>
              <a:t> </a:t>
            </a:r>
            <a:r>
              <a:rPr lang="en-US" dirty="0" err="1">
                <a:solidFill>
                  <a:prstClr val="black"/>
                </a:solidFill>
                <a:latin typeface="Calibri" panose="020F0502020204030204" pitchFamily="34" charset="0"/>
                <a:cs typeface="Calibri" panose="020F0502020204030204" pitchFamily="34" charset="0"/>
              </a:rPr>
              <a:t>lípidos</a:t>
            </a:r>
            <a:r>
              <a:rPr lang="en-US" dirty="0">
                <a:solidFill>
                  <a:prstClr val="black"/>
                </a:solidFill>
                <a:latin typeface="Calibri" panose="020F0502020204030204" pitchFamily="34" charset="0"/>
                <a:cs typeface="Calibri" panose="020F0502020204030204" pitchFamily="34" charset="0"/>
              </a:rPr>
              <a:t> </a:t>
            </a:r>
            <a:r>
              <a:rPr lang="en-US" dirty="0" err="1">
                <a:solidFill>
                  <a:prstClr val="black"/>
                </a:solidFill>
                <a:latin typeface="Calibri" panose="020F0502020204030204" pitchFamily="34" charset="0"/>
                <a:cs typeface="Calibri" panose="020F0502020204030204" pitchFamily="34" charset="0"/>
              </a:rPr>
              <a:t>em</a:t>
            </a:r>
            <a:r>
              <a:rPr lang="en-US" dirty="0">
                <a:solidFill>
                  <a:prstClr val="black"/>
                </a:solidFill>
                <a:latin typeface="Calibri" panose="020F0502020204030204" pitchFamily="34" charset="0"/>
                <a:cs typeface="Calibri" panose="020F0502020204030204" pitchFamily="34" charset="0"/>
              </a:rPr>
              <a:t> </a:t>
            </a:r>
            <a:r>
              <a:rPr lang="en-US" dirty="0" err="1">
                <a:solidFill>
                  <a:prstClr val="black"/>
                </a:solidFill>
                <a:latin typeface="Calibri" panose="020F0502020204030204" pitchFamily="34" charset="0"/>
                <a:cs typeface="Calibri" panose="020F0502020204030204" pitchFamily="34" charset="0"/>
              </a:rPr>
              <a:t>jejum</a:t>
            </a:r>
            <a:r>
              <a:rPr lang="en-US" dirty="0">
                <a:solidFill>
                  <a:prstClr val="black"/>
                </a:solidFill>
                <a:latin typeface="Calibri" panose="020F0502020204030204" pitchFamily="34" charset="0"/>
                <a:cs typeface="Calibri" panose="020F0502020204030204" pitchFamily="34" charset="0"/>
              </a:rPr>
              <a:t>, BL à </a:t>
            </a:r>
            <a:r>
              <a:rPr lang="en-US" dirty="0" err="1">
                <a:solidFill>
                  <a:prstClr val="black"/>
                </a:solidFill>
                <a:latin typeface="Calibri" panose="020F0502020204030204" pitchFamily="34" charset="0"/>
                <a:cs typeface="Calibri" panose="020F0502020204030204" pitchFamily="34" charset="0"/>
              </a:rPr>
              <a:t>semana</a:t>
            </a:r>
            <a:r>
              <a:rPr lang="en-US" dirty="0">
                <a:solidFill>
                  <a:prstClr val="black"/>
                </a:solidFill>
                <a:latin typeface="Calibri" panose="020F0502020204030204" pitchFamily="34" charset="0"/>
                <a:cs typeface="Calibri" panose="020F0502020204030204" pitchFamily="34" charset="0"/>
              </a:rPr>
              <a:t> 144* </a:t>
            </a:r>
          </a:p>
        </p:txBody>
      </p:sp>
      <p:sp>
        <p:nvSpPr>
          <p:cNvPr id="42" name="Content Placeholder 14">
            <a:extLst>
              <a:ext uri="{FF2B5EF4-FFF2-40B4-BE49-F238E27FC236}">
                <a16:creationId xmlns:a16="http://schemas.microsoft.com/office/drawing/2014/main" id="{C003F41F-C445-46AA-859C-1E2C03683397}"/>
              </a:ext>
            </a:extLst>
          </p:cNvPr>
          <p:cNvSpPr txBox="1">
            <a:spLocks/>
          </p:cNvSpPr>
          <p:nvPr/>
        </p:nvSpPr>
        <p:spPr>
          <a:xfrm>
            <a:off x="336508" y="1567259"/>
            <a:ext cx="5057444" cy="287513"/>
          </a:xfrm>
          <a:prstGeom prst="rect">
            <a:avLst/>
          </a:prstGeom>
        </p:spPr>
        <p:txBody>
          <a:bodyPr vert="horz" lIns="0" tIns="0" rIns="0" bIns="0" rtlCol="0">
            <a:noAutofit/>
          </a:bodyPr>
          <a:lstStyle>
            <a:lvl1pPr marL="0" indent="0" algn="ctr" defTabSz="914400" rtl="0" eaLnBrk="1" latinLnBrk="0" hangingPunct="1">
              <a:lnSpc>
                <a:spcPct val="90000"/>
              </a:lnSpc>
              <a:spcBef>
                <a:spcPts val="1200"/>
              </a:spcBef>
              <a:buClr>
                <a:schemeClr val="bg2">
                  <a:lumMod val="75000"/>
                </a:schemeClr>
              </a:buClr>
              <a:buSzPct val="90000"/>
              <a:buFont typeface="Wingdings" panose="05000000000000000000" pitchFamily="2" charset="2"/>
              <a:buNone/>
              <a:defRPr sz="1600" b="1"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bg2">
                  <a:lumMod val="75000"/>
                </a:schemeClr>
              </a:buClr>
              <a:buSzPct val="90000"/>
              <a:buFont typeface="Arial" panose="020B0604020202020204"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9pPr>
          </a:lstStyle>
          <a:p>
            <a:pPr defTabSz="914126">
              <a:buClr>
                <a:srgbClr val="E2E2E2">
                  <a:lumMod val="75000"/>
                </a:srgbClr>
              </a:buClr>
              <a:defRPr/>
            </a:pPr>
            <a:r>
              <a:rPr lang="en-US" dirty="0" err="1">
                <a:solidFill>
                  <a:prstClr val="black"/>
                </a:solidFill>
                <a:latin typeface="Calibri" panose="020F0502020204030204" pitchFamily="34" charset="0"/>
                <a:cs typeface="Calibri" panose="020F0502020204030204" pitchFamily="34" charset="0"/>
              </a:rPr>
              <a:t>Alterações</a:t>
            </a:r>
            <a:r>
              <a:rPr lang="en-US" dirty="0">
                <a:solidFill>
                  <a:prstClr val="black"/>
                </a:solidFill>
                <a:latin typeface="Calibri" panose="020F0502020204030204" pitchFamily="34" charset="0"/>
                <a:cs typeface="Calibri" panose="020F0502020204030204" pitchFamily="34" charset="0"/>
              </a:rPr>
              <a:t> no HOMA-IR, BL à </a:t>
            </a:r>
            <a:r>
              <a:rPr lang="en-US" dirty="0" err="1">
                <a:solidFill>
                  <a:prstClr val="black"/>
                </a:solidFill>
                <a:latin typeface="Calibri" panose="020F0502020204030204" pitchFamily="34" charset="0"/>
                <a:cs typeface="Calibri" panose="020F0502020204030204" pitchFamily="34" charset="0"/>
              </a:rPr>
              <a:t>semana</a:t>
            </a:r>
            <a:r>
              <a:rPr lang="en-US" dirty="0">
                <a:solidFill>
                  <a:prstClr val="black"/>
                </a:solidFill>
                <a:latin typeface="Calibri" panose="020F0502020204030204" pitchFamily="34" charset="0"/>
                <a:cs typeface="Calibri" panose="020F0502020204030204" pitchFamily="34" charset="0"/>
              </a:rPr>
              <a:t> 144* </a:t>
            </a:r>
          </a:p>
        </p:txBody>
      </p:sp>
      <p:grpSp>
        <p:nvGrpSpPr>
          <p:cNvPr id="2" name="Group 1">
            <a:extLst>
              <a:ext uri="{FF2B5EF4-FFF2-40B4-BE49-F238E27FC236}">
                <a16:creationId xmlns:a16="http://schemas.microsoft.com/office/drawing/2014/main" id="{353FBC12-60CC-0445-BCF0-913BB20DB734}"/>
              </a:ext>
            </a:extLst>
          </p:cNvPr>
          <p:cNvGrpSpPr/>
          <p:nvPr/>
        </p:nvGrpSpPr>
        <p:grpSpPr>
          <a:xfrm>
            <a:off x="516336" y="1963000"/>
            <a:ext cx="4542403" cy="2743652"/>
            <a:chOff x="686125" y="1963000"/>
            <a:chExt cx="4542403" cy="2743652"/>
          </a:xfrm>
        </p:grpSpPr>
        <p:grpSp>
          <p:nvGrpSpPr>
            <p:cNvPr id="200" name="Group 199">
              <a:extLst>
                <a:ext uri="{FF2B5EF4-FFF2-40B4-BE49-F238E27FC236}">
                  <a16:creationId xmlns:a16="http://schemas.microsoft.com/office/drawing/2014/main" id="{76FE8D3F-A114-4879-B5C8-BE1E9DFAC32B}"/>
                </a:ext>
              </a:extLst>
            </p:cNvPr>
            <p:cNvGrpSpPr/>
            <p:nvPr/>
          </p:nvGrpSpPr>
          <p:grpSpPr>
            <a:xfrm>
              <a:off x="2019960" y="1963000"/>
              <a:ext cx="2663599" cy="302647"/>
              <a:chOff x="9214759" y="4696954"/>
              <a:chExt cx="2287854" cy="302726"/>
            </a:xfrm>
          </p:grpSpPr>
          <p:sp>
            <p:nvSpPr>
              <p:cNvPr id="201" name="TextBox 200">
                <a:extLst>
                  <a:ext uri="{FF2B5EF4-FFF2-40B4-BE49-F238E27FC236}">
                    <a16:creationId xmlns:a16="http://schemas.microsoft.com/office/drawing/2014/main" id="{EA1344FF-965A-4CFB-84F7-68FDFA091A48}"/>
                  </a:ext>
                </a:extLst>
              </p:cNvPr>
              <p:cNvSpPr txBox="1"/>
              <p:nvPr/>
            </p:nvSpPr>
            <p:spPr>
              <a:xfrm>
                <a:off x="9470116" y="4696954"/>
                <a:ext cx="2032497" cy="302726"/>
              </a:xfrm>
              <a:prstGeom prst="rect">
                <a:avLst/>
              </a:prstGeom>
              <a:noFill/>
            </p:spPr>
            <p:txBody>
              <a:bodyPr wrap="square" lIns="0" tIns="0" rIns="0" bIns="0" rtlCol="0">
                <a:spAutoFit/>
              </a:bodyPr>
              <a:lstStyle/>
              <a:p>
                <a:pPr defTabSz="914126">
                  <a:spcBef>
                    <a:spcPts val="100"/>
                  </a:spcBef>
                  <a:spcAft>
                    <a:spcPts val="100"/>
                  </a:spcAft>
                  <a:defRPr/>
                </a:pPr>
                <a:r>
                  <a:rPr lang="en-US" sz="900" dirty="0">
                    <a:solidFill>
                      <a:prstClr val="black"/>
                    </a:solidFill>
                    <a:latin typeface="Arial"/>
                  </a:rPr>
                  <a:t>Regime </a:t>
                </a:r>
                <a:r>
                  <a:rPr lang="en-US" sz="900" dirty="0" err="1">
                    <a:solidFill>
                      <a:prstClr val="black"/>
                    </a:solidFill>
                    <a:latin typeface="Arial"/>
                  </a:rPr>
                  <a:t>baseado</a:t>
                </a:r>
                <a:r>
                  <a:rPr lang="en-US" sz="900" dirty="0">
                    <a:solidFill>
                      <a:prstClr val="black"/>
                    </a:solidFill>
                    <a:latin typeface="Arial"/>
                  </a:rPr>
                  <a:t> </a:t>
                </a:r>
                <a:r>
                  <a:rPr lang="en-US" sz="900" dirty="0" err="1">
                    <a:solidFill>
                      <a:prstClr val="black"/>
                    </a:solidFill>
                    <a:latin typeface="Arial"/>
                  </a:rPr>
                  <a:t>em</a:t>
                </a:r>
                <a:r>
                  <a:rPr lang="en-US" sz="900" dirty="0">
                    <a:solidFill>
                      <a:prstClr val="black"/>
                    </a:solidFill>
                    <a:latin typeface="Arial"/>
                  </a:rPr>
                  <a:t> TAF</a:t>
                </a:r>
                <a:r>
                  <a:rPr lang="en-US" sz="900" baseline="30000" dirty="0">
                    <a:solidFill>
                      <a:prstClr val="black"/>
                    </a:solidFill>
                    <a:latin typeface="Arial"/>
                  </a:rPr>
                  <a:t>†</a:t>
                </a:r>
                <a:r>
                  <a:rPr lang="en-US" sz="900" dirty="0">
                    <a:solidFill>
                      <a:prstClr val="black"/>
                    </a:solidFill>
                    <a:latin typeface="Arial"/>
                  </a:rPr>
                  <a:t> (n=371)</a:t>
                </a:r>
              </a:p>
              <a:p>
                <a:pPr defTabSz="914126">
                  <a:spcBef>
                    <a:spcPts val="100"/>
                  </a:spcBef>
                  <a:spcAft>
                    <a:spcPts val="100"/>
                  </a:spcAft>
                  <a:defRPr/>
                </a:pPr>
                <a:r>
                  <a:rPr lang="en-US" sz="900" dirty="0">
                    <a:solidFill>
                      <a:prstClr val="black"/>
                    </a:solidFill>
                    <a:latin typeface="Arial"/>
                  </a:rPr>
                  <a:t>DTG/3TC (n=369)</a:t>
                </a:r>
              </a:p>
            </p:txBody>
          </p:sp>
          <p:cxnSp>
            <p:nvCxnSpPr>
              <p:cNvPr id="202" name="Straight Connector 201">
                <a:extLst>
                  <a:ext uri="{FF2B5EF4-FFF2-40B4-BE49-F238E27FC236}">
                    <a16:creationId xmlns:a16="http://schemas.microsoft.com/office/drawing/2014/main" id="{45B331F0-1C0E-4622-82BB-016AEB575E2B}"/>
                  </a:ext>
                </a:extLst>
              </p:cNvPr>
              <p:cNvCxnSpPr>
                <a:cxnSpLocks/>
              </p:cNvCxnSpPr>
              <p:nvPr/>
            </p:nvCxnSpPr>
            <p:spPr>
              <a:xfrm>
                <a:off x="9214759" y="4927158"/>
                <a:ext cx="186979" cy="0"/>
              </a:xfrm>
              <a:prstGeom prst="line">
                <a:avLst/>
              </a:prstGeom>
              <a:ln w="19050" cap="sq">
                <a:solidFill>
                  <a:schemeClr val="bg1">
                    <a:lumMod val="5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7138DD04-0C3F-49D0-87E9-292F152C1436}"/>
                  </a:ext>
                </a:extLst>
              </p:cNvPr>
              <p:cNvCxnSpPr>
                <a:cxnSpLocks/>
              </p:cNvCxnSpPr>
              <p:nvPr/>
            </p:nvCxnSpPr>
            <p:spPr>
              <a:xfrm>
                <a:off x="9214759" y="4759517"/>
                <a:ext cx="186979" cy="0"/>
              </a:xfrm>
              <a:prstGeom prst="line">
                <a:avLst/>
              </a:prstGeom>
              <a:ln w="19050" cap="sq">
                <a:solidFill>
                  <a:srgbClr val="C00000"/>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04" name="Rectangle 203">
                <a:extLst>
                  <a:ext uri="{FF2B5EF4-FFF2-40B4-BE49-F238E27FC236}">
                    <a16:creationId xmlns:a16="http://schemas.microsoft.com/office/drawing/2014/main" id="{A35FB3F7-8160-40E0-97A0-8162E08F16B4}"/>
                  </a:ext>
                </a:extLst>
              </p:cNvPr>
              <p:cNvSpPr/>
              <p:nvPr/>
            </p:nvSpPr>
            <p:spPr>
              <a:xfrm>
                <a:off x="9283138" y="4738222"/>
                <a:ext cx="45719" cy="45719"/>
              </a:xfrm>
              <a:prstGeom prst="rect">
                <a:avLst/>
              </a:prstGeom>
              <a:solidFill>
                <a:srgbClr val="C000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lnSpc>
                    <a:spcPct val="90000"/>
                  </a:lnSpc>
                  <a:defRPr/>
                </a:pPr>
                <a:endParaRPr lang="en-US" sz="1799">
                  <a:solidFill>
                    <a:prstClr val="white"/>
                  </a:solidFill>
                  <a:latin typeface="Arial"/>
                </a:endParaRPr>
              </a:p>
            </p:txBody>
          </p:sp>
          <p:sp>
            <p:nvSpPr>
              <p:cNvPr id="205" name="Diamond 204">
                <a:extLst>
                  <a:ext uri="{FF2B5EF4-FFF2-40B4-BE49-F238E27FC236}">
                    <a16:creationId xmlns:a16="http://schemas.microsoft.com/office/drawing/2014/main" id="{B97E2524-ED46-4D72-B91B-C512FDD271C2}"/>
                  </a:ext>
                </a:extLst>
              </p:cNvPr>
              <p:cNvSpPr/>
              <p:nvPr/>
            </p:nvSpPr>
            <p:spPr>
              <a:xfrm>
                <a:off x="9274475" y="4892197"/>
                <a:ext cx="66287" cy="66287"/>
              </a:xfrm>
              <a:prstGeom prst="diamond">
                <a:avLst/>
              </a:prstGeom>
              <a:solidFill>
                <a:schemeClr val="bg1">
                  <a:lumMod val="5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lnSpc>
                    <a:spcPct val="90000"/>
                  </a:lnSpc>
                  <a:defRPr/>
                </a:pPr>
                <a:endParaRPr lang="en-US" sz="1799">
                  <a:solidFill>
                    <a:prstClr val="white"/>
                  </a:solidFill>
                  <a:latin typeface="Arial"/>
                </a:endParaRPr>
              </a:p>
            </p:txBody>
          </p:sp>
        </p:grpSp>
        <p:cxnSp>
          <p:nvCxnSpPr>
            <p:cNvPr id="208" name="Straight Connector 207">
              <a:extLst>
                <a:ext uri="{FF2B5EF4-FFF2-40B4-BE49-F238E27FC236}">
                  <a16:creationId xmlns:a16="http://schemas.microsoft.com/office/drawing/2014/main" id="{B7DB3DA6-3328-439D-ACC5-1ACF4F277BE8}"/>
                </a:ext>
              </a:extLst>
            </p:cNvPr>
            <p:cNvCxnSpPr>
              <a:cxnSpLocks/>
            </p:cNvCxnSpPr>
            <p:nvPr/>
          </p:nvCxnSpPr>
          <p:spPr>
            <a:xfrm>
              <a:off x="1476553" y="3455868"/>
              <a:ext cx="3243182" cy="0"/>
            </a:xfrm>
            <a:prstGeom prst="line">
              <a:avLst/>
            </a:prstGeom>
            <a:noFill/>
            <a:ln w="12700" cap="sq">
              <a:solidFill>
                <a:schemeClr val="tx1"/>
              </a:solidFill>
              <a:prstDash val="sysDash"/>
              <a:miter lim="800000"/>
            </a:ln>
          </p:spPr>
          <p:style>
            <a:lnRef idx="2">
              <a:schemeClr val="accent1">
                <a:shade val="50000"/>
              </a:schemeClr>
            </a:lnRef>
            <a:fillRef idx="1">
              <a:schemeClr val="accent1"/>
            </a:fillRef>
            <a:effectRef idx="0">
              <a:schemeClr val="accent1"/>
            </a:effectRef>
            <a:fontRef idx="minor">
              <a:schemeClr val="lt1"/>
            </a:fontRef>
          </p:style>
        </p:cxnSp>
        <p:sp>
          <p:nvSpPr>
            <p:cNvPr id="209" name="Freeform: Shape 114">
              <a:extLst>
                <a:ext uri="{FF2B5EF4-FFF2-40B4-BE49-F238E27FC236}">
                  <a16:creationId xmlns:a16="http://schemas.microsoft.com/office/drawing/2014/main" id="{C3232864-0EDB-4712-B977-C7B2C107888C}"/>
                </a:ext>
              </a:extLst>
            </p:cNvPr>
            <p:cNvSpPr/>
            <p:nvPr/>
          </p:nvSpPr>
          <p:spPr>
            <a:xfrm>
              <a:off x="1472356" y="2570141"/>
              <a:ext cx="3183404" cy="1784466"/>
            </a:xfrm>
            <a:custGeom>
              <a:avLst/>
              <a:gdLst>
                <a:gd name="connsiteX0" fmla="*/ 0 w 3953628"/>
                <a:gd name="connsiteY0" fmla="*/ 0 h 1989971"/>
                <a:gd name="connsiteX1" fmla="*/ 0 w 3953628"/>
                <a:gd name="connsiteY1" fmla="*/ 1989971 h 1989971"/>
                <a:gd name="connsiteX2" fmla="*/ 3953628 w 3953628"/>
                <a:gd name="connsiteY2" fmla="*/ 1989971 h 1989971"/>
                <a:gd name="connsiteX3" fmla="*/ 3953628 w 3953628"/>
                <a:gd name="connsiteY3" fmla="*/ 3289 h 1989971"/>
                <a:gd name="connsiteX0" fmla="*/ 0 w 3953628"/>
                <a:gd name="connsiteY0" fmla="*/ 0 h 1989971"/>
                <a:gd name="connsiteX1" fmla="*/ 0 w 3953628"/>
                <a:gd name="connsiteY1" fmla="*/ 1989971 h 1989971"/>
                <a:gd name="connsiteX2" fmla="*/ 3953628 w 3953628"/>
                <a:gd name="connsiteY2" fmla="*/ 1989971 h 1989971"/>
              </a:gdLst>
              <a:ahLst/>
              <a:cxnLst>
                <a:cxn ang="0">
                  <a:pos x="connsiteX0" y="connsiteY0"/>
                </a:cxn>
                <a:cxn ang="0">
                  <a:pos x="connsiteX1" y="connsiteY1"/>
                </a:cxn>
                <a:cxn ang="0">
                  <a:pos x="connsiteX2" y="connsiteY2"/>
                </a:cxn>
              </a:cxnLst>
              <a:rect l="l" t="t" r="r" b="b"/>
              <a:pathLst>
                <a:path w="3953628" h="1989971">
                  <a:moveTo>
                    <a:pt x="0" y="0"/>
                  </a:moveTo>
                  <a:lnTo>
                    <a:pt x="0" y="1989971"/>
                  </a:lnTo>
                  <a:lnTo>
                    <a:pt x="3953628" y="1989971"/>
                  </a:lnTo>
                </a:path>
              </a:pathLst>
            </a:custGeom>
            <a:noFill/>
            <a:ln w="12700"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800">
                <a:solidFill>
                  <a:prstClr val="white"/>
                </a:solidFill>
                <a:latin typeface="Arial"/>
              </a:endParaRPr>
            </a:p>
          </p:txBody>
        </p:sp>
        <p:sp>
          <p:nvSpPr>
            <p:cNvPr id="210" name="TextBox 209">
              <a:extLst>
                <a:ext uri="{FF2B5EF4-FFF2-40B4-BE49-F238E27FC236}">
                  <a16:creationId xmlns:a16="http://schemas.microsoft.com/office/drawing/2014/main" id="{7189F882-605F-4E19-9165-0C8EA5E98FB2}"/>
                </a:ext>
              </a:extLst>
            </p:cNvPr>
            <p:cNvSpPr txBox="1"/>
            <p:nvPr/>
          </p:nvSpPr>
          <p:spPr>
            <a:xfrm rot="16200000">
              <a:off x="-358271" y="3138824"/>
              <a:ext cx="2443056" cy="354264"/>
            </a:xfrm>
            <a:prstGeom prst="rect">
              <a:avLst/>
            </a:prstGeom>
            <a:noFill/>
          </p:spPr>
          <p:txBody>
            <a:bodyPr wrap="square" lIns="0" tIns="0" rIns="0" bIns="0" rtlCol="0">
              <a:spAutoFit/>
            </a:bodyPr>
            <a:lstStyle/>
            <a:p>
              <a:pPr algn="ctr">
                <a:lnSpc>
                  <a:spcPct val="107000"/>
                </a:lnSpc>
                <a:spcAft>
                  <a:spcPts val="800"/>
                </a:spcAft>
              </a:pPr>
              <a:r>
                <a:rPr lang="pt-PT" sz="1100" dirty="0">
                  <a:effectLst/>
                  <a:latin typeface="Calibri" panose="020F0502020204030204" pitchFamily="34" charset="0"/>
                  <a:ea typeface="Calibri" panose="020F0502020204030204" pitchFamily="34" charset="0"/>
                  <a:cs typeface="Times New Roman" panose="02020603050405020304" pitchFamily="18" charset="0"/>
                </a:rPr>
                <a:t>Rácio estimado ajustado após </a:t>
              </a:r>
              <a:r>
                <a:rPr lang="pt-PT" sz="1100" i="1" dirty="0" err="1">
                  <a:effectLst/>
                  <a:latin typeface="Calibri" panose="020F0502020204030204" pitchFamily="34" charset="0"/>
                  <a:ea typeface="Calibri" panose="020F0502020204030204" pitchFamily="34" charset="0"/>
                  <a:cs typeface="Times New Roman" panose="02020603050405020304" pitchFamily="18" charset="0"/>
                </a:rPr>
                <a:t>baseline</a:t>
              </a:r>
              <a:r>
                <a:rPr lang="pt-PT" sz="1100" dirty="0">
                  <a:effectLst/>
                  <a:latin typeface="Calibri" panose="020F0502020204030204" pitchFamily="34" charset="0"/>
                  <a:ea typeface="Calibri" panose="020F0502020204030204" pitchFamily="34" charset="0"/>
                  <a:cs typeface="Times New Roman" panose="02020603050405020304" pitchFamily="18" charset="0"/>
                </a:rPr>
                <a:t> (95% IC) </a:t>
              </a:r>
            </a:p>
          </p:txBody>
        </p:sp>
        <p:sp>
          <p:nvSpPr>
            <p:cNvPr id="211" name="TextBox 210">
              <a:extLst>
                <a:ext uri="{FF2B5EF4-FFF2-40B4-BE49-F238E27FC236}">
                  <a16:creationId xmlns:a16="http://schemas.microsoft.com/office/drawing/2014/main" id="{0E13FCB2-3B38-4D6D-9704-3B7EB711A9CB}"/>
                </a:ext>
              </a:extLst>
            </p:cNvPr>
            <p:cNvSpPr txBox="1"/>
            <p:nvPr/>
          </p:nvSpPr>
          <p:spPr>
            <a:xfrm>
              <a:off x="1086575" y="2515743"/>
              <a:ext cx="246798" cy="138462"/>
            </a:xfrm>
            <a:prstGeom prst="rect">
              <a:avLst/>
            </a:prstGeom>
            <a:noFill/>
          </p:spPr>
          <p:txBody>
            <a:bodyPr wrap="none" lIns="0" tIns="0" rIns="0" bIns="0" rtlCol="0">
              <a:spAutoFit/>
            </a:bodyPr>
            <a:lstStyle/>
            <a:p>
              <a:pPr algn="r" defTabSz="914126">
                <a:lnSpc>
                  <a:spcPct val="90000"/>
                </a:lnSpc>
                <a:defRPr/>
              </a:pPr>
              <a:r>
                <a:rPr lang="en-US" sz="1000">
                  <a:solidFill>
                    <a:prstClr val="black"/>
                  </a:solidFill>
                  <a:latin typeface="Arial"/>
                </a:rPr>
                <a:t>1.20</a:t>
              </a:r>
            </a:p>
          </p:txBody>
        </p:sp>
        <p:sp>
          <p:nvSpPr>
            <p:cNvPr id="212" name="TextBox 211">
              <a:extLst>
                <a:ext uri="{FF2B5EF4-FFF2-40B4-BE49-F238E27FC236}">
                  <a16:creationId xmlns:a16="http://schemas.microsoft.com/office/drawing/2014/main" id="{8A14998B-4647-4ABD-BAE7-F63665212C73}"/>
                </a:ext>
              </a:extLst>
            </p:cNvPr>
            <p:cNvSpPr txBox="1"/>
            <p:nvPr/>
          </p:nvSpPr>
          <p:spPr>
            <a:xfrm>
              <a:off x="1086575" y="2966131"/>
              <a:ext cx="246798" cy="138462"/>
            </a:xfrm>
            <a:prstGeom prst="rect">
              <a:avLst/>
            </a:prstGeom>
            <a:noFill/>
          </p:spPr>
          <p:txBody>
            <a:bodyPr wrap="none" lIns="0" tIns="0" rIns="0" bIns="0" rtlCol="0">
              <a:spAutoFit/>
            </a:bodyPr>
            <a:lstStyle/>
            <a:p>
              <a:pPr algn="r" defTabSz="914126">
                <a:lnSpc>
                  <a:spcPct val="90000"/>
                </a:lnSpc>
                <a:defRPr/>
              </a:pPr>
              <a:r>
                <a:rPr lang="en-US" sz="1000">
                  <a:solidFill>
                    <a:prstClr val="black"/>
                  </a:solidFill>
                  <a:latin typeface="Arial"/>
                </a:rPr>
                <a:t>1.10</a:t>
              </a:r>
            </a:p>
          </p:txBody>
        </p:sp>
        <p:sp>
          <p:nvSpPr>
            <p:cNvPr id="213" name="TextBox 212">
              <a:extLst>
                <a:ext uri="{FF2B5EF4-FFF2-40B4-BE49-F238E27FC236}">
                  <a16:creationId xmlns:a16="http://schemas.microsoft.com/office/drawing/2014/main" id="{49350E1A-D6DF-49D0-9358-64DEDE224B99}"/>
                </a:ext>
              </a:extLst>
            </p:cNvPr>
            <p:cNvSpPr txBox="1"/>
            <p:nvPr/>
          </p:nvSpPr>
          <p:spPr>
            <a:xfrm>
              <a:off x="1086575" y="4079091"/>
              <a:ext cx="246798" cy="138462"/>
            </a:xfrm>
            <a:prstGeom prst="rect">
              <a:avLst/>
            </a:prstGeom>
            <a:noFill/>
          </p:spPr>
          <p:txBody>
            <a:bodyPr wrap="none" lIns="0" tIns="0" rIns="0" bIns="0" rtlCol="0">
              <a:spAutoFit/>
            </a:bodyPr>
            <a:lstStyle/>
            <a:p>
              <a:pPr algn="r" defTabSz="914126">
                <a:lnSpc>
                  <a:spcPct val="90000"/>
                </a:lnSpc>
                <a:defRPr/>
              </a:pPr>
              <a:r>
                <a:rPr lang="en-US" sz="1000">
                  <a:solidFill>
                    <a:prstClr val="black"/>
                  </a:solidFill>
                  <a:latin typeface="Arial"/>
                </a:rPr>
                <a:t>0.85</a:t>
              </a:r>
            </a:p>
          </p:txBody>
        </p:sp>
        <p:sp>
          <p:nvSpPr>
            <p:cNvPr id="214" name="TextBox 213">
              <a:extLst>
                <a:ext uri="{FF2B5EF4-FFF2-40B4-BE49-F238E27FC236}">
                  <a16:creationId xmlns:a16="http://schemas.microsoft.com/office/drawing/2014/main" id="{7D0F4E45-1D1F-4A31-A3CD-F0C3D5730739}"/>
                </a:ext>
              </a:extLst>
            </p:cNvPr>
            <p:cNvSpPr txBox="1"/>
            <p:nvPr/>
          </p:nvSpPr>
          <p:spPr>
            <a:xfrm>
              <a:off x="1086575" y="4302220"/>
              <a:ext cx="246798" cy="138462"/>
            </a:xfrm>
            <a:prstGeom prst="rect">
              <a:avLst/>
            </a:prstGeom>
            <a:noFill/>
          </p:spPr>
          <p:txBody>
            <a:bodyPr wrap="none" lIns="0" tIns="0" rIns="0" bIns="0" rtlCol="0">
              <a:spAutoFit/>
            </a:bodyPr>
            <a:lstStyle/>
            <a:p>
              <a:pPr algn="r" defTabSz="914126">
                <a:lnSpc>
                  <a:spcPct val="90000"/>
                </a:lnSpc>
                <a:defRPr/>
              </a:pPr>
              <a:r>
                <a:rPr lang="en-US" sz="1000">
                  <a:solidFill>
                    <a:prstClr val="black"/>
                  </a:solidFill>
                  <a:latin typeface="Arial"/>
                </a:rPr>
                <a:t>0.80</a:t>
              </a:r>
            </a:p>
          </p:txBody>
        </p:sp>
        <p:sp>
          <p:nvSpPr>
            <p:cNvPr id="215" name="TextBox 214">
              <a:extLst>
                <a:ext uri="{FF2B5EF4-FFF2-40B4-BE49-F238E27FC236}">
                  <a16:creationId xmlns:a16="http://schemas.microsoft.com/office/drawing/2014/main" id="{459684C6-3D2B-49B9-9D9F-57ECCA110F80}"/>
                </a:ext>
              </a:extLst>
            </p:cNvPr>
            <p:cNvSpPr txBox="1"/>
            <p:nvPr/>
          </p:nvSpPr>
          <p:spPr>
            <a:xfrm>
              <a:off x="1438588" y="4408979"/>
              <a:ext cx="70514" cy="138462"/>
            </a:xfrm>
            <a:prstGeom prst="rect">
              <a:avLst/>
            </a:prstGeom>
            <a:noFill/>
          </p:spPr>
          <p:txBody>
            <a:bodyPr wrap="none" lIns="0" tIns="0" rIns="0" bIns="0" rtlCol="0">
              <a:spAutoFit/>
            </a:bodyPr>
            <a:lstStyle/>
            <a:p>
              <a:pPr algn="ctr" defTabSz="914126">
                <a:lnSpc>
                  <a:spcPct val="90000"/>
                </a:lnSpc>
                <a:defRPr/>
              </a:pPr>
              <a:r>
                <a:rPr lang="en-US" sz="1000">
                  <a:solidFill>
                    <a:prstClr val="black"/>
                  </a:solidFill>
                  <a:latin typeface="Arial"/>
                </a:rPr>
                <a:t>0</a:t>
              </a:r>
            </a:p>
          </p:txBody>
        </p:sp>
        <p:sp>
          <p:nvSpPr>
            <p:cNvPr id="216" name="TextBox 215">
              <a:extLst>
                <a:ext uri="{FF2B5EF4-FFF2-40B4-BE49-F238E27FC236}">
                  <a16:creationId xmlns:a16="http://schemas.microsoft.com/office/drawing/2014/main" id="{EB68D9A2-0DAC-4ABA-82E1-83740FF63B88}"/>
                </a:ext>
              </a:extLst>
            </p:cNvPr>
            <p:cNvSpPr txBox="1"/>
            <p:nvPr/>
          </p:nvSpPr>
          <p:spPr>
            <a:xfrm>
              <a:off x="1925524" y="4408979"/>
              <a:ext cx="141027" cy="138462"/>
            </a:xfrm>
            <a:prstGeom prst="rect">
              <a:avLst/>
            </a:prstGeom>
            <a:noFill/>
          </p:spPr>
          <p:txBody>
            <a:bodyPr wrap="none" lIns="0" tIns="0" rIns="0" bIns="0" rtlCol="0">
              <a:spAutoFit/>
            </a:bodyPr>
            <a:lstStyle/>
            <a:p>
              <a:pPr algn="ctr" defTabSz="914126">
                <a:lnSpc>
                  <a:spcPct val="90000"/>
                </a:lnSpc>
                <a:defRPr/>
              </a:pPr>
              <a:r>
                <a:rPr lang="en-US" sz="1000">
                  <a:solidFill>
                    <a:prstClr val="black"/>
                  </a:solidFill>
                  <a:latin typeface="Arial"/>
                </a:rPr>
                <a:t>24</a:t>
              </a:r>
            </a:p>
          </p:txBody>
        </p:sp>
        <p:sp>
          <p:nvSpPr>
            <p:cNvPr id="217" name="TextBox 216">
              <a:extLst>
                <a:ext uri="{FF2B5EF4-FFF2-40B4-BE49-F238E27FC236}">
                  <a16:creationId xmlns:a16="http://schemas.microsoft.com/office/drawing/2014/main" id="{A59C4E1D-9408-4389-BA8A-7E4B93FDEC3B}"/>
                </a:ext>
              </a:extLst>
            </p:cNvPr>
            <p:cNvSpPr txBox="1"/>
            <p:nvPr/>
          </p:nvSpPr>
          <p:spPr>
            <a:xfrm>
              <a:off x="2438287" y="4408979"/>
              <a:ext cx="141027" cy="138462"/>
            </a:xfrm>
            <a:prstGeom prst="rect">
              <a:avLst/>
            </a:prstGeom>
            <a:noFill/>
          </p:spPr>
          <p:txBody>
            <a:bodyPr wrap="none" lIns="0" tIns="0" rIns="0" bIns="0" rtlCol="0">
              <a:spAutoFit/>
            </a:bodyPr>
            <a:lstStyle/>
            <a:p>
              <a:pPr algn="ctr" defTabSz="914126">
                <a:lnSpc>
                  <a:spcPct val="90000"/>
                </a:lnSpc>
                <a:defRPr/>
              </a:pPr>
              <a:r>
                <a:rPr lang="en-US" sz="1000">
                  <a:solidFill>
                    <a:prstClr val="black"/>
                  </a:solidFill>
                  <a:latin typeface="Arial"/>
                </a:rPr>
                <a:t>48</a:t>
              </a:r>
            </a:p>
          </p:txBody>
        </p:sp>
        <p:sp>
          <p:nvSpPr>
            <p:cNvPr id="218" name="TextBox 217">
              <a:extLst>
                <a:ext uri="{FF2B5EF4-FFF2-40B4-BE49-F238E27FC236}">
                  <a16:creationId xmlns:a16="http://schemas.microsoft.com/office/drawing/2014/main" id="{3D019058-8434-4FC1-A517-A4FBB1842FBB}"/>
                </a:ext>
              </a:extLst>
            </p:cNvPr>
            <p:cNvSpPr txBox="1"/>
            <p:nvPr/>
          </p:nvSpPr>
          <p:spPr>
            <a:xfrm>
              <a:off x="2966882" y="4408979"/>
              <a:ext cx="141027" cy="138462"/>
            </a:xfrm>
            <a:prstGeom prst="rect">
              <a:avLst/>
            </a:prstGeom>
            <a:noFill/>
          </p:spPr>
          <p:txBody>
            <a:bodyPr wrap="none" lIns="0" tIns="0" rIns="0" bIns="0" rtlCol="0">
              <a:spAutoFit/>
            </a:bodyPr>
            <a:lstStyle/>
            <a:p>
              <a:pPr algn="ctr" defTabSz="914126">
                <a:lnSpc>
                  <a:spcPct val="90000"/>
                </a:lnSpc>
                <a:defRPr/>
              </a:pPr>
              <a:r>
                <a:rPr lang="en-US" sz="1000">
                  <a:solidFill>
                    <a:prstClr val="black"/>
                  </a:solidFill>
                  <a:latin typeface="Arial"/>
                </a:rPr>
                <a:t>72</a:t>
              </a:r>
            </a:p>
          </p:txBody>
        </p:sp>
        <p:sp>
          <p:nvSpPr>
            <p:cNvPr id="219" name="TextBox 218">
              <a:extLst>
                <a:ext uri="{FF2B5EF4-FFF2-40B4-BE49-F238E27FC236}">
                  <a16:creationId xmlns:a16="http://schemas.microsoft.com/office/drawing/2014/main" id="{E9202365-AA10-4B9F-A592-9A7D104CD2A7}"/>
                </a:ext>
              </a:extLst>
            </p:cNvPr>
            <p:cNvSpPr txBox="1"/>
            <p:nvPr/>
          </p:nvSpPr>
          <p:spPr>
            <a:xfrm>
              <a:off x="3479138" y="4408979"/>
              <a:ext cx="141027" cy="138462"/>
            </a:xfrm>
            <a:prstGeom prst="rect">
              <a:avLst/>
            </a:prstGeom>
            <a:noFill/>
          </p:spPr>
          <p:txBody>
            <a:bodyPr wrap="none" lIns="0" tIns="0" rIns="0" bIns="0" rtlCol="0">
              <a:spAutoFit/>
            </a:bodyPr>
            <a:lstStyle/>
            <a:p>
              <a:pPr algn="ctr" defTabSz="914126">
                <a:lnSpc>
                  <a:spcPct val="90000"/>
                </a:lnSpc>
                <a:defRPr/>
              </a:pPr>
              <a:r>
                <a:rPr lang="en-US" sz="1000">
                  <a:solidFill>
                    <a:prstClr val="black"/>
                  </a:solidFill>
                  <a:latin typeface="Arial"/>
                </a:rPr>
                <a:t>96</a:t>
              </a:r>
            </a:p>
          </p:txBody>
        </p:sp>
        <p:sp>
          <p:nvSpPr>
            <p:cNvPr id="220" name="TextBox 219">
              <a:extLst>
                <a:ext uri="{FF2B5EF4-FFF2-40B4-BE49-F238E27FC236}">
                  <a16:creationId xmlns:a16="http://schemas.microsoft.com/office/drawing/2014/main" id="{61E36168-E918-4469-ABD9-090B7859865E}"/>
                </a:ext>
              </a:extLst>
            </p:cNvPr>
            <p:cNvSpPr txBox="1"/>
            <p:nvPr/>
          </p:nvSpPr>
          <p:spPr>
            <a:xfrm>
              <a:off x="3968783" y="4408979"/>
              <a:ext cx="211541" cy="138462"/>
            </a:xfrm>
            <a:prstGeom prst="rect">
              <a:avLst/>
            </a:prstGeom>
            <a:noFill/>
          </p:spPr>
          <p:txBody>
            <a:bodyPr wrap="none" lIns="0" tIns="0" rIns="0" bIns="0" rtlCol="0">
              <a:spAutoFit/>
            </a:bodyPr>
            <a:lstStyle/>
            <a:p>
              <a:pPr algn="ctr" defTabSz="914126">
                <a:lnSpc>
                  <a:spcPct val="90000"/>
                </a:lnSpc>
                <a:defRPr/>
              </a:pPr>
              <a:r>
                <a:rPr lang="en-US" sz="1000">
                  <a:solidFill>
                    <a:prstClr val="black"/>
                  </a:solidFill>
                  <a:latin typeface="Arial"/>
                </a:rPr>
                <a:t>120</a:t>
              </a:r>
            </a:p>
          </p:txBody>
        </p:sp>
        <p:cxnSp>
          <p:nvCxnSpPr>
            <p:cNvPr id="221" name="Straight Connector 220">
              <a:extLst>
                <a:ext uri="{FF2B5EF4-FFF2-40B4-BE49-F238E27FC236}">
                  <a16:creationId xmlns:a16="http://schemas.microsoft.com/office/drawing/2014/main" id="{DB85CCC2-6A6B-4496-9E85-49AE24F7167B}"/>
                </a:ext>
              </a:extLst>
            </p:cNvPr>
            <p:cNvCxnSpPr/>
            <p:nvPr/>
          </p:nvCxnSpPr>
          <p:spPr>
            <a:xfrm>
              <a:off x="1412414" y="2566048"/>
              <a:ext cx="52836" cy="0"/>
            </a:xfrm>
            <a:prstGeom prst="line">
              <a:avLst/>
            </a:prstGeom>
            <a:noFill/>
            <a:ln w="12700"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22" name="Straight Connector 221">
              <a:extLst>
                <a:ext uri="{FF2B5EF4-FFF2-40B4-BE49-F238E27FC236}">
                  <a16:creationId xmlns:a16="http://schemas.microsoft.com/office/drawing/2014/main" id="{4868FD82-F73F-48E0-879F-818302DCA44C}"/>
                </a:ext>
              </a:extLst>
            </p:cNvPr>
            <p:cNvCxnSpPr/>
            <p:nvPr/>
          </p:nvCxnSpPr>
          <p:spPr>
            <a:xfrm>
              <a:off x="1412414" y="3022238"/>
              <a:ext cx="52836" cy="0"/>
            </a:xfrm>
            <a:prstGeom prst="line">
              <a:avLst/>
            </a:prstGeom>
            <a:noFill/>
            <a:ln w="12700"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23" name="Straight Connector 222">
              <a:extLst>
                <a:ext uri="{FF2B5EF4-FFF2-40B4-BE49-F238E27FC236}">
                  <a16:creationId xmlns:a16="http://schemas.microsoft.com/office/drawing/2014/main" id="{71AC3EED-0FD1-44F4-B45C-36CEF2078128}"/>
                </a:ext>
              </a:extLst>
            </p:cNvPr>
            <p:cNvCxnSpPr/>
            <p:nvPr/>
          </p:nvCxnSpPr>
          <p:spPr>
            <a:xfrm>
              <a:off x="1412414" y="4135197"/>
              <a:ext cx="52836" cy="0"/>
            </a:xfrm>
            <a:prstGeom prst="line">
              <a:avLst/>
            </a:prstGeom>
            <a:noFill/>
            <a:ln w="12700"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24" name="Straight Connector 223">
              <a:extLst>
                <a:ext uri="{FF2B5EF4-FFF2-40B4-BE49-F238E27FC236}">
                  <a16:creationId xmlns:a16="http://schemas.microsoft.com/office/drawing/2014/main" id="{E8A6B80A-ED73-4D80-AB7B-12D49C6D5309}"/>
                </a:ext>
              </a:extLst>
            </p:cNvPr>
            <p:cNvCxnSpPr/>
            <p:nvPr/>
          </p:nvCxnSpPr>
          <p:spPr>
            <a:xfrm>
              <a:off x="1412414" y="4354782"/>
              <a:ext cx="52836" cy="0"/>
            </a:xfrm>
            <a:prstGeom prst="line">
              <a:avLst/>
            </a:prstGeom>
            <a:noFill/>
            <a:ln w="12700"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25" name="Straight Connector 224">
              <a:extLst>
                <a:ext uri="{FF2B5EF4-FFF2-40B4-BE49-F238E27FC236}">
                  <a16:creationId xmlns:a16="http://schemas.microsoft.com/office/drawing/2014/main" id="{2E79CE40-9DC5-4F6E-9899-97D309AD503A}"/>
                </a:ext>
              </a:extLst>
            </p:cNvPr>
            <p:cNvCxnSpPr>
              <a:cxnSpLocks/>
            </p:cNvCxnSpPr>
            <p:nvPr/>
          </p:nvCxnSpPr>
          <p:spPr>
            <a:xfrm rot="5400000">
              <a:off x="1454800" y="4379473"/>
              <a:ext cx="38091" cy="0"/>
            </a:xfrm>
            <a:prstGeom prst="line">
              <a:avLst/>
            </a:prstGeom>
            <a:noFill/>
            <a:ln w="12700"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26" name="Straight Connector 225">
              <a:extLst>
                <a:ext uri="{FF2B5EF4-FFF2-40B4-BE49-F238E27FC236}">
                  <a16:creationId xmlns:a16="http://schemas.microsoft.com/office/drawing/2014/main" id="{8BD229D0-52C1-49D8-A46C-03DD3FFA508D}"/>
                </a:ext>
              </a:extLst>
            </p:cNvPr>
            <p:cNvCxnSpPr>
              <a:cxnSpLocks/>
            </p:cNvCxnSpPr>
            <p:nvPr/>
          </p:nvCxnSpPr>
          <p:spPr>
            <a:xfrm rot="5400000">
              <a:off x="1976992" y="4379473"/>
              <a:ext cx="38091" cy="0"/>
            </a:xfrm>
            <a:prstGeom prst="line">
              <a:avLst/>
            </a:prstGeom>
            <a:noFill/>
            <a:ln w="12700"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27" name="Straight Connector 226">
              <a:extLst>
                <a:ext uri="{FF2B5EF4-FFF2-40B4-BE49-F238E27FC236}">
                  <a16:creationId xmlns:a16="http://schemas.microsoft.com/office/drawing/2014/main" id="{0FBAE767-B53D-4246-9ADF-6A7226CD3F2E}"/>
                </a:ext>
              </a:extLst>
            </p:cNvPr>
            <p:cNvCxnSpPr>
              <a:cxnSpLocks/>
            </p:cNvCxnSpPr>
            <p:nvPr/>
          </p:nvCxnSpPr>
          <p:spPr>
            <a:xfrm rot="5400000">
              <a:off x="2489755" y="4379473"/>
              <a:ext cx="38091" cy="0"/>
            </a:xfrm>
            <a:prstGeom prst="line">
              <a:avLst/>
            </a:prstGeom>
            <a:noFill/>
            <a:ln w="12700"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28" name="Straight Connector 227">
              <a:extLst>
                <a:ext uri="{FF2B5EF4-FFF2-40B4-BE49-F238E27FC236}">
                  <a16:creationId xmlns:a16="http://schemas.microsoft.com/office/drawing/2014/main" id="{C7ADB2B0-EFC4-4F9E-BB23-87812806E4C5}"/>
                </a:ext>
              </a:extLst>
            </p:cNvPr>
            <p:cNvCxnSpPr>
              <a:cxnSpLocks/>
            </p:cNvCxnSpPr>
            <p:nvPr/>
          </p:nvCxnSpPr>
          <p:spPr>
            <a:xfrm rot="5400000">
              <a:off x="3018346" y="4379473"/>
              <a:ext cx="38091" cy="0"/>
            </a:xfrm>
            <a:prstGeom prst="line">
              <a:avLst/>
            </a:prstGeom>
            <a:noFill/>
            <a:ln w="12700"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29" name="Straight Connector 228">
              <a:extLst>
                <a:ext uri="{FF2B5EF4-FFF2-40B4-BE49-F238E27FC236}">
                  <a16:creationId xmlns:a16="http://schemas.microsoft.com/office/drawing/2014/main" id="{3C6D1B37-EAEF-408B-9DA5-2DA3441CAE4F}"/>
                </a:ext>
              </a:extLst>
            </p:cNvPr>
            <p:cNvCxnSpPr>
              <a:cxnSpLocks/>
            </p:cNvCxnSpPr>
            <p:nvPr/>
          </p:nvCxnSpPr>
          <p:spPr>
            <a:xfrm rot="5400000">
              <a:off x="3530604" y="4379473"/>
              <a:ext cx="38091" cy="0"/>
            </a:xfrm>
            <a:prstGeom prst="line">
              <a:avLst/>
            </a:prstGeom>
            <a:noFill/>
            <a:ln w="12700"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30" name="Straight Connector 229">
              <a:extLst>
                <a:ext uri="{FF2B5EF4-FFF2-40B4-BE49-F238E27FC236}">
                  <a16:creationId xmlns:a16="http://schemas.microsoft.com/office/drawing/2014/main" id="{B66C1D6B-1366-4DAE-A586-7D5E0F0CBB4A}"/>
                </a:ext>
              </a:extLst>
            </p:cNvPr>
            <p:cNvCxnSpPr>
              <a:cxnSpLocks/>
            </p:cNvCxnSpPr>
            <p:nvPr/>
          </p:nvCxnSpPr>
          <p:spPr>
            <a:xfrm rot="5400000">
              <a:off x="4055508" y="4379473"/>
              <a:ext cx="38091" cy="0"/>
            </a:xfrm>
            <a:prstGeom prst="line">
              <a:avLst/>
            </a:prstGeom>
            <a:noFill/>
            <a:ln w="12700"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231" name="TextBox 230">
              <a:extLst>
                <a:ext uri="{FF2B5EF4-FFF2-40B4-BE49-F238E27FC236}">
                  <a16:creationId xmlns:a16="http://schemas.microsoft.com/office/drawing/2014/main" id="{B3BBB070-A02A-42A6-AFE2-A3BA34FF8BC5}"/>
                </a:ext>
              </a:extLst>
            </p:cNvPr>
            <p:cNvSpPr txBox="1"/>
            <p:nvPr/>
          </p:nvSpPr>
          <p:spPr>
            <a:xfrm>
              <a:off x="1086575" y="2740936"/>
              <a:ext cx="246798" cy="138462"/>
            </a:xfrm>
            <a:prstGeom prst="rect">
              <a:avLst/>
            </a:prstGeom>
            <a:noFill/>
          </p:spPr>
          <p:txBody>
            <a:bodyPr wrap="none" lIns="0" tIns="0" rIns="0" bIns="0" rtlCol="0">
              <a:spAutoFit/>
            </a:bodyPr>
            <a:lstStyle/>
            <a:p>
              <a:pPr algn="r" defTabSz="914126">
                <a:lnSpc>
                  <a:spcPct val="90000"/>
                </a:lnSpc>
                <a:defRPr/>
              </a:pPr>
              <a:r>
                <a:rPr lang="en-US" sz="1000">
                  <a:solidFill>
                    <a:prstClr val="black"/>
                  </a:solidFill>
                  <a:latin typeface="Arial"/>
                </a:rPr>
                <a:t>1.15</a:t>
              </a:r>
            </a:p>
          </p:txBody>
        </p:sp>
        <p:cxnSp>
          <p:nvCxnSpPr>
            <p:cNvPr id="232" name="Straight Connector 231">
              <a:extLst>
                <a:ext uri="{FF2B5EF4-FFF2-40B4-BE49-F238E27FC236}">
                  <a16:creationId xmlns:a16="http://schemas.microsoft.com/office/drawing/2014/main" id="{6E46113C-E9DD-4C28-9DC3-A3928879897E}"/>
                </a:ext>
              </a:extLst>
            </p:cNvPr>
            <p:cNvCxnSpPr/>
            <p:nvPr/>
          </p:nvCxnSpPr>
          <p:spPr>
            <a:xfrm>
              <a:off x="1412414" y="2797044"/>
              <a:ext cx="52836" cy="0"/>
            </a:xfrm>
            <a:prstGeom prst="line">
              <a:avLst/>
            </a:prstGeom>
            <a:noFill/>
            <a:ln w="12700"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233" name="TextBox 232">
              <a:extLst>
                <a:ext uri="{FF2B5EF4-FFF2-40B4-BE49-F238E27FC236}">
                  <a16:creationId xmlns:a16="http://schemas.microsoft.com/office/drawing/2014/main" id="{4032BAE8-B8E3-4C16-84F0-6BEC720C3B35}"/>
                </a:ext>
              </a:extLst>
            </p:cNvPr>
            <p:cNvSpPr txBox="1"/>
            <p:nvPr/>
          </p:nvSpPr>
          <p:spPr>
            <a:xfrm>
              <a:off x="1465251" y="4568190"/>
              <a:ext cx="3183404" cy="138462"/>
            </a:xfrm>
            <a:prstGeom prst="rect">
              <a:avLst/>
            </a:prstGeom>
            <a:noFill/>
          </p:spPr>
          <p:txBody>
            <a:bodyPr wrap="square" lIns="0" tIns="0" rIns="0" bIns="0" rtlCol="0">
              <a:spAutoFit/>
            </a:bodyPr>
            <a:lstStyle/>
            <a:p>
              <a:pPr algn="ctr" defTabSz="914126">
                <a:lnSpc>
                  <a:spcPct val="90000"/>
                </a:lnSpc>
                <a:defRPr/>
              </a:pPr>
              <a:r>
                <a:rPr lang="en-US" sz="1000" b="1" dirty="0" err="1">
                  <a:solidFill>
                    <a:prstClr val="black"/>
                  </a:solidFill>
                  <a:latin typeface="Arial"/>
                </a:rPr>
                <a:t>Semana</a:t>
              </a:r>
              <a:endParaRPr lang="en-US" sz="1000" b="1" dirty="0">
                <a:solidFill>
                  <a:prstClr val="black"/>
                </a:solidFill>
                <a:latin typeface="Arial"/>
              </a:endParaRPr>
            </a:p>
          </p:txBody>
        </p:sp>
        <p:sp>
          <p:nvSpPr>
            <p:cNvPr id="234" name="TextBox 233">
              <a:extLst>
                <a:ext uri="{FF2B5EF4-FFF2-40B4-BE49-F238E27FC236}">
                  <a16:creationId xmlns:a16="http://schemas.microsoft.com/office/drawing/2014/main" id="{42FD3719-5A27-49F9-9A75-9700B05A2C82}"/>
                </a:ext>
              </a:extLst>
            </p:cNvPr>
            <p:cNvSpPr txBox="1"/>
            <p:nvPr/>
          </p:nvSpPr>
          <p:spPr>
            <a:xfrm>
              <a:off x="1086575" y="3411054"/>
              <a:ext cx="246798" cy="138462"/>
            </a:xfrm>
            <a:prstGeom prst="rect">
              <a:avLst/>
            </a:prstGeom>
            <a:noFill/>
          </p:spPr>
          <p:txBody>
            <a:bodyPr wrap="none" lIns="0" tIns="0" rIns="0" bIns="0" rtlCol="0">
              <a:spAutoFit/>
            </a:bodyPr>
            <a:lstStyle/>
            <a:p>
              <a:pPr algn="r" defTabSz="914126">
                <a:lnSpc>
                  <a:spcPct val="90000"/>
                </a:lnSpc>
                <a:defRPr/>
              </a:pPr>
              <a:r>
                <a:rPr lang="en-US" sz="1000">
                  <a:solidFill>
                    <a:prstClr val="black"/>
                  </a:solidFill>
                  <a:latin typeface="Arial"/>
                </a:rPr>
                <a:t>1.00</a:t>
              </a:r>
            </a:p>
          </p:txBody>
        </p:sp>
        <p:cxnSp>
          <p:nvCxnSpPr>
            <p:cNvPr id="235" name="Straight Connector 234">
              <a:extLst>
                <a:ext uri="{FF2B5EF4-FFF2-40B4-BE49-F238E27FC236}">
                  <a16:creationId xmlns:a16="http://schemas.microsoft.com/office/drawing/2014/main" id="{D251E0C8-579B-4662-98BC-F550FA5EDD6E}"/>
                </a:ext>
              </a:extLst>
            </p:cNvPr>
            <p:cNvCxnSpPr/>
            <p:nvPr/>
          </p:nvCxnSpPr>
          <p:spPr>
            <a:xfrm>
              <a:off x="1412414" y="3467161"/>
              <a:ext cx="52836" cy="0"/>
            </a:xfrm>
            <a:prstGeom prst="line">
              <a:avLst/>
            </a:prstGeom>
            <a:noFill/>
            <a:ln w="12700"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236" name="TextBox 235">
              <a:extLst>
                <a:ext uri="{FF2B5EF4-FFF2-40B4-BE49-F238E27FC236}">
                  <a16:creationId xmlns:a16="http://schemas.microsoft.com/office/drawing/2014/main" id="{B2DCF547-9524-42DD-A308-FBD8F6B04515}"/>
                </a:ext>
              </a:extLst>
            </p:cNvPr>
            <p:cNvSpPr txBox="1"/>
            <p:nvPr/>
          </p:nvSpPr>
          <p:spPr>
            <a:xfrm>
              <a:off x="1086575" y="3858357"/>
              <a:ext cx="246798" cy="138462"/>
            </a:xfrm>
            <a:prstGeom prst="rect">
              <a:avLst/>
            </a:prstGeom>
            <a:noFill/>
          </p:spPr>
          <p:txBody>
            <a:bodyPr wrap="none" lIns="0" tIns="0" rIns="0" bIns="0" rtlCol="0">
              <a:spAutoFit/>
            </a:bodyPr>
            <a:lstStyle/>
            <a:p>
              <a:pPr algn="r" defTabSz="914126">
                <a:lnSpc>
                  <a:spcPct val="90000"/>
                </a:lnSpc>
                <a:defRPr/>
              </a:pPr>
              <a:r>
                <a:rPr lang="en-US" sz="1000">
                  <a:solidFill>
                    <a:prstClr val="black"/>
                  </a:solidFill>
                  <a:latin typeface="Arial"/>
                </a:rPr>
                <a:t>0.90</a:t>
              </a:r>
            </a:p>
          </p:txBody>
        </p:sp>
        <p:cxnSp>
          <p:nvCxnSpPr>
            <p:cNvPr id="237" name="Straight Connector 236">
              <a:extLst>
                <a:ext uri="{FF2B5EF4-FFF2-40B4-BE49-F238E27FC236}">
                  <a16:creationId xmlns:a16="http://schemas.microsoft.com/office/drawing/2014/main" id="{C8859FFB-19DD-48FC-A2B4-94943D13F2D0}"/>
                </a:ext>
              </a:extLst>
            </p:cNvPr>
            <p:cNvCxnSpPr/>
            <p:nvPr/>
          </p:nvCxnSpPr>
          <p:spPr>
            <a:xfrm>
              <a:off x="1412414" y="3914464"/>
              <a:ext cx="52836" cy="0"/>
            </a:xfrm>
            <a:prstGeom prst="line">
              <a:avLst/>
            </a:prstGeom>
            <a:noFill/>
            <a:ln w="12700"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238" name="TextBox 237">
              <a:extLst>
                <a:ext uri="{FF2B5EF4-FFF2-40B4-BE49-F238E27FC236}">
                  <a16:creationId xmlns:a16="http://schemas.microsoft.com/office/drawing/2014/main" id="{06D81E27-9F3F-438B-85E8-B68CADB24350}"/>
                </a:ext>
              </a:extLst>
            </p:cNvPr>
            <p:cNvSpPr txBox="1"/>
            <p:nvPr/>
          </p:nvSpPr>
          <p:spPr>
            <a:xfrm>
              <a:off x="4481042" y="4408979"/>
              <a:ext cx="211541" cy="138462"/>
            </a:xfrm>
            <a:prstGeom prst="rect">
              <a:avLst/>
            </a:prstGeom>
            <a:noFill/>
          </p:spPr>
          <p:txBody>
            <a:bodyPr wrap="none" lIns="0" tIns="0" rIns="0" bIns="0" rtlCol="0">
              <a:spAutoFit/>
            </a:bodyPr>
            <a:lstStyle/>
            <a:p>
              <a:pPr algn="ctr" defTabSz="914126">
                <a:lnSpc>
                  <a:spcPct val="90000"/>
                </a:lnSpc>
                <a:defRPr/>
              </a:pPr>
              <a:r>
                <a:rPr lang="en-US" sz="1000">
                  <a:solidFill>
                    <a:prstClr val="black"/>
                  </a:solidFill>
                  <a:latin typeface="Arial"/>
                </a:rPr>
                <a:t>144</a:t>
              </a:r>
            </a:p>
          </p:txBody>
        </p:sp>
        <p:cxnSp>
          <p:nvCxnSpPr>
            <p:cNvPr id="239" name="Straight Connector 238">
              <a:extLst>
                <a:ext uri="{FF2B5EF4-FFF2-40B4-BE49-F238E27FC236}">
                  <a16:creationId xmlns:a16="http://schemas.microsoft.com/office/drawing/2014/main" id="{97F6920D-17F3-4D28-9537-E8D52AD2FC51}"/>
                </a:ext>
              </a:extLst>
            </p:cNvPr>
            <p:cNvCxnSpPr>
              <a:cxnSpLocks/>
            </p:cNvCxnSpPr>
            <p:nvPr/>
          </p:nvCxnSpPr>
          <p:spPr>
            <a:xfrm rot="5400000">
              <a:off x="4567767" y="4379473"/>
              <a:ext cx="38091" cy="0"/>
            </a:xfrm>
            <a:prstGeom prst="line">
              <a:avLst/>
            </a:prstGeom>
            <a:noFill/>
            <a:ln w="12700"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240" name="TextBox 239">
              <a:extLst>
                <a:ext uri="{FF2B5EF4-FFF2-40B4-BE49-F238E27FC236}">
                  <a16:creationId xmlns:a16="http://schemas.microsoft.com/office/drawing/2014/main" id="{E83FBFDF-88C5-42FB-B079-10ACAF7410BF}"/>
                </a:ext>
              </a:extLst>
            </p:cNvPr>
            <p:cNvSpPr txBox="1"/>
            <p:nvPr/>
          </p:nvSpPr>
          <p:spPr>
            <a:xfrm>
              <a:off x="1086575" y="3632051"/>
              <a:ext cx="246798" cy="138462"/>
            </a:xfrm>
            <a:prstGeom prst="rect">
              <a:avLst/>
            </a:prstGeom>
            <a:noFill/>
          </p:spPr>
          <p:txBody>
            <a:bodyPr wrap="none" lIns="0" tIns="0" rIns="0" bIns="0" rtlCol="0">
              <a:spAutoFit/>
            </a:bodyPr>
            <a:lstStyle/>
            <a:p>
              <a:pPr algn="r" defTabSz="914126">
                <a:lnSpc>
                  <a:spcPct val="90000"/>
                </a:lnSpc>
                <a:defRPr/>
              </a:pPr>
              <a:r>
                <a:rPr lang="en-US" sz="1000">
                  <a:solidFill>
                    <a:prstClr val="black"/>
                  </a:solidFill>
                  <a:latin typeface="Arial"/>
                </a:rPr>
                <a:t>0.95</a:t>
              </a:r>
            </a:p>
          </p:txBody>
        </p:sp>
        <p:cxnSp>
          <p:nvCxnSpPr>
            <p:cNvPr id="241" name="Straight Connector 240">
              <a:extLst>
                <a:ext uri="{FF2B5EF4-FFF2-40B4-BE49-F238E27FC236}">
                  <a16:creationId xmlns:a16="http://schemas.microsoft.com/office/drawing/2014/main" id="{531E9D47-8EA3-4B6F-BB71-2A2A83DB06CE}"/>
                </a:ext>
              </a:extLst>
            </p:cNvPr>
            <p:cNvCxnSpPr/>
            <p:nvPr/>
          </p:nvCxnSpPr>
          <p:spPr>
            <a:xfrm>
              <a:off x="1412414" y="3688157"/>
              <a:ext cx="52836" cy="0"/>
            </a:xfrm>
            <a:prstGeom prst="line">
              <a:avLst/>
            </a:prstGeom>
            <a:noFill/>
            <a:ln w="12700"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242" name="TextBox 241">
              <a:extLst>
                <a:ext uri="{FF2B5EF4-FFF2-40B4-BE49-F238E27FC236}">
                  <a16:creationId xmlns:a16="http://schemas.microsoft.com/office/drawing/2014/main" id="{42FAB23D-472B-4922-8CBE-67DC426FDA1F}"/>
                </a:ext>
              </a:extLst>
            </p:cNvPr>
            <p:cNvSpPr txBox="1"/>
            <p:nvPr/>
          </p:nvSpPr>
          <p:spPr>
            <a:xfrm>
              <a:off x="1086575" y="3192186"/>
              <a:ext cx="246798" cy="138462"/>
            </a:xfrm>
            <a:prstGeom prst="rect">
              <a:avLst/>
            </a:prstGeom>
            <a:noFill/>
          </p:spPr>
          <p:txBody>
            <a:bodyPr wrap="none" lIns="0" tIns="0" rIns="0" bIns="0" rtlCol="0">
              <a:spAutoFit/>
            </a:bodyPr>
            <a:lstStyle/>
            <a:p>
              <a:pPr algn="r" defTabSz="914126">
                <a:lnSpc>
                  <a:spcPct val="90000"/>
                </a:lnSpc>
                <a:defRPr/>
              </a:pPr>
              <a:r>
                <a:rPr lang="en-US" sz="1000">
                  <a:solidFill>
                    <a:prstClr val="black"/>
                  </a:solidFill>
                  <a:latin typeface="Arial"/>
                </a:rPr>
                <a:t>1.05</a:t>
              </a:r>
            </a:p>
          </p:txBody>
        </p:sp>
        <p:cxnSp>
          <p:nvCxnSpPr>
            <p:cNvPr id="243" name="Straight Connector 242">
              <a:extLst>
                <a:ext uri="{FF2B5EF4-FFF2-40B4-BE49-F238E27FC236}">
                  <a16:creationId xmlns:a16="http://schemas.microsoft.com/office/drawing/2014/main" id="{E566196A-2BDE-4E2C-8F64-16548D03146C}"/>
                </a:ext>
              </a:extLst>
            </p:cNvPr>
            <p:cNvCxnSpPr/>
            <p:nvPr/>
          </p:nvCxnSpPr>
          <p:spPr>
            <a:xfrm>
              <a:off x="1412414" y="3248292"/>
              <a:ext cx="52836" cy="0"/>
            </a:xfrm>
            <a:prstGeom prst="line">
              <a:avLst/>
            </a:prstGeom>
            <a:noFill/>
            <a:ln w="12700"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244" name="Freeform 68">
              <a:extLst>
                <a:ext uri="{FF2B5EF4-FFF2-40B4-BE49-F238E27FC236}">
                  <a16:creationId xmlns:a16="http://schemas.microsoft.com/office/drawing/2014/main" id="{7551EF30-5B2B-4FE5-8D1C-1DA6B08A4F4C}"/>
                </a:ext>
              </a:extLst>
            </p:cNvPr>
            <p:cNvSpPr>
              <a:spLocks/>
            </p:cNvSpPr>
            <p:nvPr/>
          </p:nvSpPr>
          <p:spPr bwMode="auto">
            <a:xfrm>
              <a:off x="4539711" y="2927724"/>
              <a:ext cx="74503" cy="59499"/>
            </a:xfrm>
            <a:custGeom>
              <a:avLst/>
              <a:gdLst>
                <a:gd name="T0" fmla="*/ 0 w 28"/>
                <a:gd name="T1" fmla="*/ 14 h 28"/>
                <a:gd name="T2" fmla="*/ 14 w 28"/>
                <a:gd name="T3" fmla="*/ 0 h 28"/>
                <a:gd name="T4" fmla="*/ 28 w 28"/>
                <a:gd name="T5" fmla="*/ 14 h 28"/>
                <a:gd name="T6" fmla="*/ 14 w 28"/>
                <a:gd name="T7" fmla="*/ 28 h 28"/>
                <a:gd name="T8" fmla="*/ 0 w 28"/>
                <a:gd name="T9" fmla="*/ 14 h 28"/>
                <a:gd name="T10" fmla="*/ 0 w 28"/>
                <a:gd name="T11" fmla="*/ 14 h 28"/>
              </a:gdLst>
              <a:ahLst/>
              <a:cxnLst>
                <a:cxn ang="0">
                  <a:pos x="T0" y="T1"/>
                </a:cxn>
                <a:cxn ang="0">
                  <a:pos x="T2" y="T3"/>
                </a:cxn>
                <a:cxn ang="0">
                  <a:pos x="T4" y="T5"/>
                </a:cxn>
                <a:cxn ang="0">
                  <a:pos x="T6" y="T7"/>
                </a:cxn>
                <a:cxn ang="0">
                  <a:pos x="T8" y="T9"/>
                </a:cxn>
                <a:cxn ang="0">
                  <a:pos x="T10" y="T11"/>
                </a:cxn>
              </a:cxnLst>
              <a:rect l="0" t="0" r="r" b="b"/>
              <a:pathLst>
                <a:path w="28" h="28">
                  <a:moveTo>
                    <a:pt x="0" y="14"/>
                  </a:moveTo>
                  <a:lnTo>
                    <a:pt x="14" y="0"/>
                  </a:lnTo>
                  <a:lnTo>
                    <a:pt x="28" y="14"/>
                  </a:lnTo>
                  <a:lnTo>
                    <a:pt x="14" y="28"/>
                  </a:lnTo>
                  <a:lnTo>
                    <a:pt x="0" y="14"/>
                  </a:lnTo>
                  <a:lnTo>
                    <a:pt x="0" y="14"/>
                  </a:lnTo>
                  <a:close/>
                </a:path>
              </a:pathLst>
            </a:custGeom>
            <a:solidFill>
              <a:schemeClr val="bg1">
                <a:lumMod val="50000"/>
              </a:schemeClr>
            </a:solidFill>
            <a:ln>
              <a:noFill/>
            </a:ln>
          </p:spPr>
          <p:txBody>
            <a:bodyPr vert="horz" wrap="square" lIns="91416" tIns="45708" rIns="91416" bIns="45708" numCol="1" anchor="t" anchorCtr="0" compatLnSpc="1">
              <a:prstTxWarp prst="textNoShape">
                <a:avLst/>
              </a:prstTxWarp>
            </a:bodyPr>
            <a:lstStyle/>
            <a:p>
              <a:pPr defTabSz="914126">
                <a:defRPr/>
              </a:pPr>
              <a:endParaRPr lang="en-US" sz="1799">
                <a:solidFill>
                  <a:prstClr val="black"/>
                </a:solidFill>
                <a:latin typeface="Arial"/>
              </a:endParaRPr>
            </a:p>
          </p:txBody>
        </p:sp>
        <p:sp>
          <p:nvSpPr>
            <p:cNvPr id="246" name="Freeform 76">
              <a:extLst>
                <a:ext uri="{FF2B5EF4-FFF2-40B4-BE49-F238E27FC236}">
                  <a16:creationId xmlns:a16="http://schemas.microsoft.com/office/drawing/2014/main" id="{5F9119BF-DEE1-4E08-AB1F-F00FE58BFEA2}"/>
                </a:ext>
              </a:extLst>
            </p:cNvPr>
            <p:cNvSpPr>
              <a:spLocks/>
            </p:cNvSpPr>
            <p:nvPr/>
          </p:nvSpPr>
          <p:spPr bwMode="auto">
            <a:xfrm>
              <a:off x="3509974" y="3414338"/>
              <a:ext cx="74503" cy="63748"/>
            </a:xfrm>
            <a:custGeom>
              <a:avLst/>
              <a:gdLst>
                <a:gd name="T0" fmla="*/ 0 w 28"/>
                <a:gd name="T1" fmla="*/ 16 h 30"/>
                <a:gd name="T2" fmla="*/ 14 w 28"/>
                <a:gd name="T3" fmla="*/ 0 h 30"/>
                <a:gd name="T4" fmla="*/ 28 w 28"/>
                <a:gd name="T5" fmla="*/ 16 h 30"/>
                <a:gd name="T6" fmla="*/ 14 w 28"/>
                <a:gd name="T7" fmla="*/ 30 h 30"/>
                <a:gd name="T8" fmla="*/ 0 w 28"/>
                <a:gd name="T9" fmla="*/ 16 h 30"/>
                <a:gd name="T10" fmla="*/ 0 w 28"/>
                <a:gd name="T11" fmla="*/ 16 h 30"/>
              </a:gdLst>
              <a:ahLst/>
              <a:cxnLst>
                <a:cxn ang="0">
                  <a:pos x="T0" y="T1"/>
                </a:cxn>
                <a:cxn ang="0">
                  <a:pos x="T2" y="T3"/>
                </a:cxn>
                <a:cxn ang="0">
                  <a:pos x="T4" y="T5"/>
                </a:cxn>
                <a:cxn ang="0">
                  <a:pos x="T6" y="T7"/>
                </a:cxn>
                <a:cxn ang="0">
                  <a:pos x="T8" y="T9"/>
                </a:cxn>
                <a:cxn ang="0">
                  <a:pos x="T10" y="T11"/>
                </a:cxn>
              </a:cxnLst>
              <a:rect l="0" t="0" r="r" b="b"/>
              <a:pathLst>
                <a:path w="28" h="30">
                  <a:moveTo>
                    <a:pt x="0" y="16"/>
                  </a:moveTo>
                  <a:lnTo>
                    <a:pt x="14" y="0"/>
                  </a:lnTo>
                  <a:lnTo>
                    <a:pt x="28" y="16"/>
                  </a:lnTo>
                  <a:lnTo>
                    <a:pt x="14" y="30"/>
                  </a:lnTo>
                  <a:lnTo>
                    <a:pt x="0" y="16"/>
                  </a:lnTo>
                  <a:lnTo>
                    <a:pt x="0" y="16"/>
                  </a:lnTo>
                  <a:close/>
                </a:path>
              </a:pathLst>
            </a:custGeom>
            <a:solidFill>
              <a:srgbClr val="717074"/>
            </a:solidFill>
            <a:ln>
              <a:noFill/>
            </a:ln>
          </p:spPr>
          <p:txBody>
            <a:bodyPr vert="horz" wrap="square" lIns="91416" tIns="45708" rIns="91416" bIns="45708" numCol="1" anchor="t" anchorCtr="0" compatLnSpc="1">
              <a:prstTxWarp prst="textNoShape">
                <a:avLst/>
              </a:prstTxWarp>
            </a:bodyPr>
            <a:lstStyle/>
            <a:p>
              <a:pPr defTabSz="914126">
                <a:defRPr/>
              </a:pPr>
              <a:endParaRPr lang="en-US" sz="1799">
                <a:solidFill>
                  <a:prstClr val="black"/>
                </a:solidFill>
                <a:latin typeface="Arial"/>
              </a:endParaRPr>
            </a:p>
          </p:txBody>
        </p:sp>
        <p:sp>
          <p:nvSpPr>
            <p:cNvPr id="248" name="Freeform 84">
              <a:extLst>
                <a:ext uri="{FF2B5EF4-FFF2-40B4-BE49-F238E27FC236}">
                  <a16:creationId xmlns:a16="http://schemas.microsoft.com/office/drawing/2014/main" id="{E8284B70-42C0-4FDE-A95F-1CBB8F257ACF}"/>
                </a:ext>
              </a:extLst>
            </p:cNvPr>
            <p:cNvSpPr>
              <a:spLocks/>
            </p:cNvSpPr>
            <p:nvPr/>
          </p:nvSpPr>
          <p:spPr bwMode="auto">
            <a:xfrm>
              <a:off x="2480240" y="3837201"/>
              <a:ext cx="74503" cy="59499"/>
            </a:xfrm>
            <a:custGeom>
              <a:avLst/>
              <a:gdLst>
                <a:gd name="T0" fmla="*/ 0 w 28"/>
                <a:gd name="T1" fmla="*/ 14 h 28"/>
                <a:gd name="T2" fmla="*/ 14 w 28"/>
                <a:gd name="T3" fmla="*/ 0 h 28"/>
                <a:gd name="T4" fmla="*/ 28 w 28"/>
                <a:gd name="T5" fmla="*/ 14 h 28"/>
                <a:gd name="T6" fmla="*/ 14 w 28"/>
                <a:gd name="T7" fmla="*/ 28 h 28"/>
                <a:gd name="T8" fmla="*/ 0 w 28"/>
                <a:gd name="T9" fmla="*/ 14 h 28"/>
                <a:gd name="T10" fmla="*/ 0 w 28"/>
                <a:gd name="T11" fmla="*/ 14 h 28"/>
              </a:gdLst>
              <a:ahLst/>
              <a:cxnLst>
                <a:cxn ang="0">
                  <a:pos x="T0" y="T1"/>
                </a:cxn>
                <a:cxn ang="0">
                  <a:pos x="T2" y="T3"/>
                </a:cxn>
                <a:cxn ang="0">
                  <a:pos x="T4" y="T5"/>
                </a:cxn>
                <a:cxn ang="0">
                  <a:pos x="T6" y="T7"/>
                </a:cxn>
                <a:cxn ang="0">
                  <a:pos x="T8" y="T9"/>
                </a:cxn>
                <a:cxn ang="0">
                  <a:pos x="T10" y="T11"/>
                </a:cxn>
              </a:cxnLst>
              <a:rect l="0" t="0" r="r" b="b"/>
              <a:pathLst>
                <a:path w="28" h="28">
                  <a:moveTo>
                    <a:pt x="0" y="14"/>
                  </a:moveTo>
                  <a:lnTo>
                    <a:pt x="14" y="0"/>
                  </a:lnTo>
                  <a:lnTo>
                    <a:pt x="28" y="14"/>
                  </a:lnTo>
                  <a:lnTo>
                    <a:pt x="14" y="28"/>
                  </a:lnTo>
                  <a:lnTo>
                    <a:pt x="0" y="14"/>
                  </a:lnTo>
                  <a:lnTo>
                    <a:pt x="0" y="14"/>
                  </a:lnTo>
                  <a:close/>
                </a:path>
              </a:pathLst>
            </a:custGeom>
            <a:solidFill>
              <a:schemeClr val="bg1">
                <a:lumMod val="50000"/>
              </a:schemeClr>
            </a:solidFill>
            <a:ln>
              <a:noFill/>
            </a:ln>
          </p:spPr>
          <p:txBody>
            <a:bodyPr vert="horz" wrap="square" lIns="91416" tIns="45708" rIns="91416" bIns="45708" numCol="1" anchor="t" anchorCtr="0" compatLnSpc="1">
              <a:prstTxWarp prst="textNoShape">
                <a:avLst/>
              </a:prstTxWarp>
            </a:bodyPr>
            <a:lstStyle/>
            <a:p>
              <a:pPr defTabSz="914126">
                <a:defRPr/>
              </a:pPr>
              <a:endParaRPr lang="en-US" sz="1799">
                <a:solidFill>
                  <a:prstClr val="black"/>
                </a:solidFill>
                <a:latin typeface="Arial"/>
              </a:endParaRPr>
            </a:p>
          </p:txBody>
        </p:sp>
        <p:sp>
          <p:nvSpPr>
            <p:cNvPr id="249" name="Freeform 85">
              <a:extLst>
                <a:ext uri="{FF2B5EF4-FFF2-40B4-BE49-F238E27FC236}">
                  <a16:creationId xmlns:a16="http://schemas.microsoft.com/office/drawing/2014/main" id="{3A07938C-BE03-4F11-84D8-ABA143B0CCB5}"/>
                </a:ext>
              </a:extLst>
            </p:cNvPr>
            <p:cNvSpPr>
              <a:spLocks/>
            </p:cNvSpPr>
            <p:nvPr/>
          </p:nvSpPr>
          <p:spPr bwMode="auto">
            <a:xfrm>
              <a:off x="2501525" y="3240092"/>
              <a:ext cx="53216" cy="42499"/>
            </a:xfrm>
            <a:custGeom>
              <a:avLst/>
              <a:gdLst>
                <a:gd name="T0" fmla="*/ 0 w 20"/>
                <a:gd name="T1" fmla="*/ 0 h 20"/>
                <a:gd name="T2" fmla="*/ 20 w 20"/>
                <a:gd name="T3" fmla="*/ 0 h 20"/>
                <a:gd name="T4" fmla="*/ 20 w 20"/>
                <a:gd name="T5" fmla="*/ 20 h 20"/>
                <a:gd name="T6" fmla="*/ 0 w 20"/>
                <a:gd name="T7" fmla="*/ 20 h 20"/>
                <a:gd name="T8" fmla="*/ 0 w 20"/>
                <a:gd name="T9" fmla="*/ 0 h 20"/>
                <a:gd name="T10" fmla="*/ 0 w 20"/>
                <a:gd name="T11" fmla="*/ 0 h 20"/>
              </a:gdLst>
              <a:ahLst/>
              <a:cxnLst>
                <a:cxn ang="0">
                  <a:pos x="T0" y="T1"/>
                </a:cxn>
                <a:cxn ang="0">
                  <a:pos x="T2" y="T3"/>
                </a:cxn>
                <a:cxn ang="0">
                  <a:pos x="T4" y="T5"/>
                </a:cxn>
                <a:cxn ang="0">
                  <a:pos x="T6" y="T7"/>
                </a:cxn>
                <a:cxn ang="0">
                  <a:pos x="T8" y="T9"/>
                </a:cxn>
                <a:cxn ang="0">
                  <a:pos x="T10" y="T11"/>
                </a:cxn>
              </a:cxnLst>
              <a:rect l="0" t="0" r="r" b="b"/>
              <a:pathLst>
                <a:path w="20" h="20">
                  <a:moveTo>
                    <a:pt x="0" y="0"/>
                  </a:moveTo>
                  <a:lnTo>
                    <a:pt x="20" y="0"/>
                  </a:lnTo>
                  <a:lnTo>
                    <a:pt x="20" y="20"/>
                  </a:lnTo>
                  <a:lnTo>
                    <a:pt x="0" y="20"/>
                  </a:lnTo>
                  <a:lnTo>
                    <a:pt x="0" y="0"/>
                  </a:lnTo>
                  <a:lnTo>
                    <a:pt x="0" y="0"/>
                  </a:lnTo>
                  <a:close/>
                </a:path>
              </a:pathLst>
            </a:custGeom>
            <a:solidFill>
              <a:srgbClr val="C00000"/>
            </a:solidFill>
            <a:ln>
              <a:noFill/>
            </a:ln>
          </p:spPr>
          <p:txBody>
            <a:bodyPr vert="horz" wrap="square" lIns="91416" tIns="45708" rIns="91416" bIns="45708" numCol="1" anchor="t" anchorCtr="0" compatLnSpc="1">
              <a:prstTxWarp prst="textNoShape">
                <a:avLst/>
              </a:prstTxWarp>
            </a:bodyPr>
            <a:lstStyle/>
            <a:p>
              <a:pPr defTabSz="914126">
                <a:defRPr/>
              </a:pPr>
              <a:endParaRPr lang="en-US" sz="1799">
                <a:solidFill>
                  <a:prstClr val="black"/>
                </a:solidFill>
                <a:latin typeface="Arial"/>
              </a:endParaRPr>
            </a:p>
          </p:txBody>
        </p:sp>
        <p:sp>
          <p:nvSpPr>
            <p:cNvPr id="250" name="Freeform 92">
              <a:extLst>
                <a:ext uri="{FF2B5EF4-FFF2-40B4-BE49-F238E27FC236}">
                  <a16:creationId xmlns:a16="http://schemas.microsoft.com/office/drawing/2014/main" id="{97226811-6132-4E7A-B96C-B0907601194A}"/>
                </a:ext>
              </a:extLst>
            </p:cNvPr>
            <p:cNvSpPr>
              <a:spLocks/>
            </p:cNvSpPr>
            <p:nvPr/>
          </p:nvSpPr>
          <p:spPr bwMode="auto">
            <a:xfrm>
              <a:off x="1964041" y="3333590"/>
              <a:ext cx="71843" cy="59499"/>
            </a:xfrm>
            <a:custGeom>
              <a:avLst/>
              <a:gdLst>
                <a:gd name="T0" fmla="*/ 0 w 27"/>
                <a:gd name="T1" fmla="*/ 14 h 28"/>
                <a:gd name="T2" fmla="*/ 13 w 27"/>
                <a:gd name="T3" fmla="*/ 0 h 28"/>
                <a:gd name="T4" fmla="*/ 27 w 27"/>
                <a:gd name="T5" fmla="*/ 14 h 28"/>
                <a:gd name="T6" fmla="*/ 13 w 27"/>
                <a:gd name="T7" fmla="*/ 28 h 28"/>
                <a:gd name="T8" fmla="*/ 0 w 27"/>
                <a:gd name="T9" fmla="*/ 14 h 28"/>
                <a:gd name="T10" fmla="*/ 0 w 27"/>
                <a:gd name="T11" fmla="*/ 14 h 28"/>
              </a:gdLst>
              <a:ahLst/>
              <a:cxnLst>
                <a:cxn ang="0">
                  <a:pos x="T0" y="T1"/>
                </a:cxn>
                <a:cxn ang="0">
                  <a:pos x="T2" y="T3"/>
                </a:cxn>
                <a:cxn ang="0">
                  <a:pos x="T4" y="T5"/>
                </a:cxn>
                <a:cxn ang="0">
                  <a:pos x="T6" y="T7"/>
                </a:cxn>
                <a:cxn ang="0">
                  <a:pos x="T8" y="T9"/>
                </a:cxn>
                <a:cxn ang="0">
                  <a:pos x="T10" y="T11"/>
                </a:cxn>
              </a:cxnLst>
              <a:rect l="0" t="0" r="r" b="b"/>
              <a:pathLst>
                <a:path w="27" h="28">
                  <a:moveTo>
                    <a:pt x="0" y="14"/>
                  </a:moveTo>
                  <a:lnTo>
                    <a:pt x="13" y="0"/>
                  </a:lnTo>
                  <a:lnTo>
                    <a:pt x="27" y="14"/>
                  </a:lnTo>
                  <a:lnTo>
                    <a:pt x="13" y="28"/>
                  </a:lnTo>
                  <a:lnTo>
                    <a:pt x="0" y="14"/>
                  </a:lnTo>
                  <a:lnTo>
                    <a:pt x="0" y="14"/>
                  </a:lnTo>
                  <a:close/>
                </a:path>
              </a:pathLst>
            </a:custGeom>
            <a:solidFill>
              <a:schemeClr val="bg1">
                <a:lumMod val="50000"/>
              </a:schemeClr>
            </a:solidFill>
            <a:ln>
              <a:noFill/>
            </a:ln>
          </p:spPr>
          <p:txBody>
            <a:bodyPr vert="horz" wrap="square" lIns="91416" tIns="45708" rIns="91416" bIns="45708" numCol="1" anchor="t" anchorCtr="0" compatLnSpc="1">
              <a:prstTxWarp prst="textNoShape">
                <a:avLst/>
              </a:prstTxWarp>
            </a:bodyPr>
            <a:lstStyle/>
            <a:p>
              <a:pPr defTabSz="914126">
                <a:defRPr/>
              </a:pPr>
              <a:endParaRPr lang="en-US" sz="1799">
                <a:solidFill>
                  <a:prstClr val="black"/>
                </a:solidFill>
                <a:latin typeface="Arial"/>
              </a:endParaRPr>
            </a:p>
          </p:txBody>
        </p:sp>
        <p:sp>
          <p:nvSpPr>
            <p:cNvPr id="251" name="Freeform 93">
              <a:extLst>
                <a:ext uri="{FF2B5EF4-FFF2-40B4-BE49-F238E27FC236}">
                  <a16:creationId xmlns:a16="http://schemas.microsoft.com/office/drawing/2014/main" id="{7BB4D9D7-1474-45C2-8E0F-70A9602016DF}"/>
                </a:ext>
              </a:extLst>
            </p:cNvPr>
            <p:cNvSpPr>
              <a:spLocks/>
            </p:cNvSpPr>
            <p:nvPr/>
          </p:nvSpPr>
          <p:spPr bwMode="auto">
            <a:xfrm>
              <a:off x="1455824" y="3431337"/>
              <a:ext cx="74503" cy="59499"/>
            </a:xfrm>
            <a:custGeom>
              <a:avLst/>
              <a:gdLst>
                <a:gd name="T0" fmla="*/ 0 w 28"/>
                <a:gd name="T1" fmla="*/ 14 h 28"/>
                <a:gd name="T2" fmla="*/ 14 w 28"/>
                <a:gd name="T3" fmla="*/ 0 h 28"/>
                <a:gd name="T4" fmla="*/ 28 w 28"/>
                <a:gd name="T5" fmla="*/ 14 h 28"/>
                <a:gd name="T6" fmla="*/ 14 w 28"/>
                <a:gd name="T7" fmla="*/ 28 h 28"/>
                <a:gd name="T8" fmla="*/ 0 w 28"/>
                <a:gd name="T9" fmla="*/ 14 h 28"/>
                <a:gd name="T10" fmla="*/ 0 w 28"/>
                <a:gd name="T11" fmla="*/ 14 h 28"/>
              </a:gdLst>
              <a:ahLst/>
              <a:cxnLst>
                <a:cxn ang="0">
                  <a:pos x="T0" y="T1"/>
                </a:cxn>
                <a:cxn ang="0">
                  <a:pos x="T2" y="T3"/>
                </a:cxn>
                <a:cxn ang="0">
                  <a:pos x="T4" y="T5"/>
                </a:cxn>
                <a:cxn ang="0">
                  <a:pos x="T6" y="T7"/>
                </a:cxn>
                <a:cxn ang="0">
                  <a:pos x="T8" y="T9"/>
                </a:cxn>
                <a:cxn ang="0">
                  <a:pos x="T10" y="T11"/>
                </a:cxn>
              </a:cxnLst>
              <a:rect l="0" t="0" r="r" b="b"/>
              <a:pathLst>
                <a:path w="28" h="28">
                  <a:moveTo>
                    <a:pt x="0" y="14"/>
                  </a:moveTo>
                  <a:lnTo>
                    <a:pt x="14" y="0"/>
                  </a:lnTo>
                  <a:lnTo>
                    <a:pt x="28" y="14"/>
                  </a:lnTo>
                  <a:lnTo>
                    <a:pt x="14" y="28"/>
                  </a:lnTo>
                  <a:lnTo>
                    <a:pt x="0" y="14"/>
                  </a:lnTo>
                  <a:lnTo>
                    <a:pt x="0" y="14"/>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26">
                <a:defRPr/>
              </a:pPr>
              <a:endParaRPr lang="en-US" sz="1799">
                <a:solidFill>
                  <a:prstClr val="black"/>
                </a:solidFill>
                <a:latin typeface="Arial"/>
              </a:endParaRPr>
            </a:p>
          </p:txBody>
        </p:sp>
        <p:sp>
          <p:nvSpPr>
            <p:cNvPr id="252" name="Freeform 94">
              <a:extLst>
                <a:ext uri="{FF2B5EF4-FFF2-40B4-BE49-F238E27FC236}">
                  <a16:creationId xmlns:a16="http://schemas.microsoft.com/office/drawing/2014/main" id="{E709F955-D7CA-456E-BD88-7AC8607DB9B4}"/>
                </a:ext>
              </a:extLst>
            </p:cNvPr>
            <p:cNvSpPr>
              <a:spLocks/>
            </p:cNvSpPr>
            <p:nvPr/>
          </p:nvSpPr>
          <p:spPr bwMode="auto">
            <a:xfrm>
              <a:off x="1982666" y="3048847"/>
              <a:ext cx="53216" cy="42499"/>
            </a:xfrm>
            <a:custGeom>
              <a:avLst/>
              <a:gdLst>
                <a:gd name="T0" fmla="*/ 0 w 20"/>
                <a:gd name="T1" fmla="*/ 0 h 20"/>
                <a:gd name="T2" fmla="*/ 20 w 20"/>
                <a:gd name="T3" fmla="*/ 0 h 20"/>
                <a:gd name="T4" fmla="*/ 20 w 20"/>
                <a:gd name="T5" fmla="*/ 20 h 20"/>
                <a:gd name="T6" fmla="*/ 0 w 20"/>
                <a:gd name="T7" fmla="*/ 20 h 20"/>
                <a:gd name="T8" fmla="*/ 0 w 20"/>
                <a:gd name="T9" fmla="*/ 0 h 20"/>
                <a:gd name="T10" fmla="*/ 0 w 20"/>
                <a:gd name="T11" fmla="*/ 0 h 20"/>
              </a:gdLst>
              <a:ahLst/>
              <a:cxnLst>
                <a:cxn ang="0">
                  <a:pos x="T0" y="T1"/>
                </a:cxn>
                <a:cxn ang="0">
                  <a:pos x="T2" y="T3"/>
                </a:cxn>
                <a:cxn ang="0">
                  <a:pos x="T4" y="T5"/>
                </a:cxn>
                <a:cxn ang="0">
                  <a:pos x="T6" y="T7"/>
                </a:cxn>
                <a:cxn ang="0">
                  <a:pos x="T8" y="T9"/>
                </a:cxn>
                <a:cxn ang="0">
                  <a:pos x="T10" y="T11"/>
                </a:cxn>
              </a:cxnLst>
              <a:rect l="0" t="0" r="r" b="b"/>
              <a:pathLst>
                <a:path w="20" h="20">
                  <a:moveTo>
                    <a:pt x="0" y="0"/>
                  </a:moveTo>
                  <a:lnTo>
                    <a:pt x="20" y="0"/>
                  </a:lnTo>
                  <a:lnTo>
                    <a:pt x="20" y="20"/>
                  </a:lnTo>
                  <a:lnTo>
                    <a:pt x="0" y="20"/>
                  </a:lnTo>
                  <a:lnTo>
                    <a:pt x="0" y="0"/>
                  </a:lnTo>
                  <a:lnTo>
                    <a:pt x="0" y="0"/>
                  </a:lnTo>
                  <a:close/>
                </a:path>
              </a:pathLst>
            </a:custGeom>
            <a:solidFill>
              <a:srgbClr val="C00000"/>
            </a:solidFill>
            <a:ln>
              <a:noFill/>
            </a:ln>
          </p:spPr>
          <p:txBody>
            <a:bodyPr vert="horz" wrap="square" lIns="91416" tIns="45708" rIns="91416" bIns="45708" numCol="1" anchor="t" anchorCtr="0" compatLnSpc="1">
              <a:prstTxWarp prst="textNoShape">
                <a:avLst/>
              </a:prstTxWarp>
            </a:bodyPr>
            <a:lstStyle/>
            <a:p>
              <a:pPr defTabSz="914126">
                <a:defRPr/>
              </a:pPr>
              <a:endParaRPr lang="en-US" sz="1799">
                <a:solidFill>
                  <a:prstClr val="black"/>
                </a:solidFill>
                <a:latin typeface="Arial"/>
              </a:endParaRPr>
            </a:p>
          </p:txBody>
        </p:sp>
        <p:grpSp>
          <p:nvGrpSpPr>
            <p:cNvPr id="254" name="Group 253">
              <a:extLst>
                <a:ext uri="{FF2B5EF4-FFF2-40B4-BE49-F238E27FC236}">
                  <a16:creationId xmlns:a16="http://schemas.microsoft.com/office/drawing/2014/main" id="{4B7CC8E6-FAD0-420F-8741-E983023E0F2A}"/>
                </a:ext>
              </a:extLst>
            </p:cNvPr>
            <p:cNvGrpSpPr/>
            <p:nvPr/>
          </p:nvGrpSpPr>
          <p:grpSpPr>
            <a:xfrm>
              <a:off x="1498397" y="2634480"/>
              <a:ext cx="3099852" cy="1483216"/>
              <a:chOff x="883313" y="4564987"/>
              <a:chExt cx="1849438" cy="1108076"/>
            </a:xfrm>
          </p:grpSpPr>
          <p:sp>
            <p:nvSpPr>
              <p:cNvPr id="272" name="Freeform 67">
                <a:extLst>
                  <a:ext uri="{FF2B5EF4-FFF2-40B4-BE49-F238E27FC236}">
                    <a16:creationId xmlns:a16="http://schemas.microsoft.com/office/drawing/2014/main" id="{8B1C46E8-9721-47AD-B86C-9D580F710D2E}"/>
                  </a:ext>
                </a:extLst>
              </p:cNvPr>
              <p:cNvSpPr>
                <a:spLocks/>
              </p:cNvSpPr>
              <p:nvPr/>
            </p:nvSpPr>
            <p:spPr bwMode="auto">
              <a:xfrm>
                <a:off x="883313" y="4806287"/>
                <a:ext cx="1833563" cy="679450"/>
              </a:xfrm>
              <a:custGeom>
                <a:avLst/>
                <a:gdLst>
                  <a:gd name="T0" fmla="*/ 1155 w 1155"/>
                  <a:gd name="T1" fmla="*/ 0 h 428"/>
                  <a:gd name="T2" fmla="*/ 770 w 1155"/>
                  <a:gd name="T3" fmla="*/ 229 h 428"/>
                  <a:gd name="T4" fmla="*/ 383 w 1155"/>
                  <a:gd name="T5" fmla="*/ 428 h 428"/>
                  <a:gd name="T6" fmla="*/ 188 w 1155"/>
                  <a:gd name="T7" fmla="*/ 191 h 428"/>
                  <a:gd name="T8" fmla="*/ 0 w 1155"/>
                  <a:gd name="T9" fmla="*/ 237 h 428"/>
                </a:gdLst>
                <a:ahLst/>
                <a:cxnLst>
                  <a:cxn ang="0">
                    <a:pos x="T0" y="T1"/>
                  </a:cxn>
                  <a:cxn ang="0">
                    <a:pos x="T2" y="T3"/>
                  </a:cxn>
                  <a:cxn ang="0">
                    <a:pos x="T4" y="T5"/>
                  </a:cxn>
                  <a:cxn ang="0">
                    <a:pos x="T6" y="T7"/>
                  </a:cxn>
                  <a:cxn ang="0">
                    <a:pos x="T8" y="T9"/>
                  </a:cxn>
                </a:cxnLst>
                <a:rect l="0" t="0" r="r" b="b"/>
                <a:pathLst>
                  <a:path w="1155" h="428">
                    <a:moveTo>
                      <a:pt x="1155" y="0"/>
                    </a:moveTo>
                    <a:lnTo>
                      <a:pt x="770" y="229"/>
                    </a:lnTo>
                    <a:lnTo>
                      <a:pt x="383" y="428"/>
                    </a:lnTo>
                    <a:lnTo>
                      <a:pt x="188" y="191"/>
                    </a:lnTo>
                    <a:lnTo>
                      <a:pt x="0" y="237"/>
                    </a:lnTo>
                  </a:path>
                </a:pathLst>
              </a:custGeom>
              <a:ln w="19050" cap="sq">
                <a:solidFill>
                  <a:srgbClr val="7F7F7F"/>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vert="horz" wrap="square" lIns="91416" tIns="45708" rIns="91416" bIns="45708" numCol="1" anchor="t" anchorCtr="0" compatLnSpc="1">
                <a:prstTxWarp prst="textNoShape">
                  <a:avLst/>
                </a:prstTxWarp>
              </a:bodyPr>
              <a:lstStyle/>
              <a:p>
                <a:pPr defTabSz="914126">
                  <a:defRPr/>
                </a:pPr>
                <a:endParaRPr lang="en-US" sz="1799">
                  <a:solidFill>
                    <a:prstClr val="black"/>
                  </a:solidFill>
                  <a:latin typeface="Arial"/>
                </a:endParaRPr>
              </a:p>
            </p:txBody>
          </p:sp>
          <p:grpSp>
            <p:nvGrpSpPr>
              <p:cNvPr id="273" name="Group 272">
                <a:extLst>
                  <a:ext uri="{FF2B5EF4-FFF2-40B4-BE49-F238E27FC236}">
                    <a16:creationId xmlns:a16="http://schemas.microsoft.com/office/drawing/2014/main" id="{E9606D6A-E970-4FB5-B885-06A0B023A8C6}"/>
                  </a:ext>
                </a:extLst>
              </p:cNvPr>
              <p:cNvGrpSpPr/>
              <p:nvPr/>
            </p:nvGrpSpPr>
            <p:grpSpPr>
              <a:xfrm>
                <a:off x="1170651" y="4564987"/>
                <a:ext cx="1562100" cy="1108076"/>
                <a:chOff x="1170651" y="4564987"/>
                <a:chExt cx="1562100" cy="1108076"/>
              </a:xfrm>
            </p:grpSpPr>
            <p:sp>
              <p:nvSpPr>
                <p:cNvPr id="274" name="Line 70">
                  <a:extLst>
                    <a:ext uri="{FF2B5EF4-FFF2-40B4-BE49-F238E27FC236}">
                      <a16:creationId xmlns:a16="http://schemas.microsoft.com/office/drawing/2014/main" id="{BCFD7249-B5AA-40F8-BE76-350CC5BCCD09}"/>
                    </a:ext>
                  </a:extLst>
                </p:cNvPr>
                <p:cNvSpPr>
                  <a:spLocks noChangeShapeType="1"/>
                </p:cNvSpPr>
                <p:nvPr/>
              </p:nvSpPr>
              <p:spPr bwMode="auto">
                <a:xfrm>
                  <a:off x="2707351" y="4564987"/>
                  <a:ext cx="25400" cy="0"/>
                </a:xfrm>
                <a:prstGeom prst="line">
                  <a:avLst/>
                </a:prstGeom>
                <a:noFill/>
                <a:ln w="12700" cap="sq">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defTabSz="914126">
                    <a:defRPr/>
                  </a:pPr>
                  <a:endParaRPr lang="en-US" sz="1799">
                    <a:solidFill>
                      <a:prstClr val="black"/>
                    </a:solidFill>
                    <a:latin typeface="Arial"/>
                  </a:endParaRPr>
                </a:p>
              </p:txBody>
            </p:sp>
            <p:sp>
              <p:nvSpPr>
                <p:cNvPr id="275" name="Line 71">
                  <a:extLst>
                    <a:ext uri="{FF2B5EF4-FFF2-40B4-BE49-F238E27FC236}">
                      <a16:creationId xmlns:a16="http://schemas.microsoft.com/office/drawing/2014/main" id="{0BAE6863-AA16-4064-8F3E-46B1A11F31DA}"/>
                    </a:ext>
                  </a:extLst>
                </p:cNvPr>
                <p:cNvSpPr>
                  <a:spLocks noChangeShapeType="1"/>
                </p:cNvSpPr>
                <p:nvPr/>
              </p:nvSpPr>
              <p:spPr bwMode="auto">
                <a:xfrm>
                  <a:off x="2707351" y="5030125"/>
                  <a:ext cx="25400" cy="0"/>
                </a:xfrm>
                <a:prstGeom prst="line">
                  <a:avLst/>
                </a:prstGeom>
                <a:noFill/>
                <a:ln w="12700" cap="sq">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defTabSz="914126">
                    <a:defRPr/>
                  </a:pPr>
                  <a:endParaRPr lang="en-US" sz="1799">
                    <a:solidFill>
                      <a:prstClr val="black"/>
                    </a:solidFill>
                    <a:latin typeface="Arial"/>
                  </a:endParaRPr>
                </a:p>
              </p:txBody>
            </p:sp>
            <p:sp>
              <p:nvSpPr>
                <p:cNvPr id="276" name="Line 72">
                  <a:extLst>
                    <a:ext uri="{FF2B5EF4-FFF2-40B4-BE49-F238E27FC236}">
                      <a16:creationId xmlns:a16="http://schemas.microsoft.com/office/drawing/2014/main" id="{3E9AE08A-278C-45A6-A23C-9655F9128ACD}"/>
                    </a:ext>
                  </a:extLst>
                </p:cNvPr>
                <p:cNvSpPr>
                  <a:spLocks noChangeShapeType="1"/>
                </p:cNvSpPr>
                <p:nvPr/>
              </p:nvSpPr>
              <p:spPr bwMode="auto">
                <a:xfrm>
                  <a:off x="2720051" y="4564987"/>
                  <a:ext cx="0" cy="465138"/>
                </a:xfrm>
                <a:prstGeom prst="line">
                  <a:avLst/>
                </a:prstGeom>
                <a:noFill/>
                <a:ln w="12700" cap="sq">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defTabSz="914126">
                    <a:defRPr/>
                  </a:pPr>
                  <a:endParaRPr lang="en-US" sz="1799">
                    <a:solidFill>
                      <a:prstClr val="black"/>
                    </a:solidFill>
                    <a:latin typeface="Arial"/>
                  </a:endParaRPr>
                </a:p>
              </p:txBody>
            </p:sp>
            <p:sp>
              <p:nvSpPr>
                <p:cNvPr id="277" name="Line 78">
                  <a:extLst>
                    <a:ext uri="{FF2B5EF4-FFF2-40B4-BE49-F238E27FC236}">
                      <a16:creationId xmlns:a16="http://schemas.microsoft.com/office/drawing/2014/main" id="{5F9999C0-224D-4FC5-85C8-C73212A85A96}"/>
                    </a:ext>
                  </a:extLst>
                </p:cNvPr>
                <p:cNvSpPr>
                  <a:spLocks noChangeShapeType="1"/>
                </p:cNvSpPr>
                <p:nvPr/>
              </p:nvSpPr>
              <p:spPr bwMode="auto">
                <a:xfrm>
                  <a:off x="2092988" y="4915825"/>
                  <a:ext cx="25400" cy="0"/>
                </a:xfrm>
                <a:prstGeom prst="line">
                  <a:avLst/>
                </a:prstGeom>
                <a:noFill/>
                <a:ln w="12700" cap="sq">
                  <a:solidFill>
                    <a:srgbClr val="CC0000"/>
                  </a:solidFill>
                  <a:prstDash val="solid"/>
                  <a:miter lim="800000"/>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defTabSz="914126">
                    <a:defRPr/>
                  </a:pPr>
                  <a:endParaRPr lang="en-US" sz="1799">
                    <a:solidFill>
                      <a:prstClr val="black"/>
                    </a:solidFill>
                    <a:latin typeface="Arial"/>
                  </a:endParaRPr>
                </a:p>
              </p:txBody>
            </p:sp>
            <p:sp>
              <p:nvSpPr>
                <p:cNvPr id="278" name="Line 79">
                  <a:extLst>
                    <a:ext uri="{FF2B5EF4-FFF2-40B4-BE49-F238E27FC236}">
                      <a16:creationId xmlns:a16="http://schemas.microsoft.com/office/drawing/2014/main" id="{C18FAF73-20B8-4BD2-9547-40348860FFCA}"/>
                    </a:ext>
                  </a:extLst>
                </p:cNvPr>
                <p:cNvSpPr>
                  <a:spLocks noChangeShapeType="1"/>
                </p:cNvSpPr>
                <p:nvPr/>
              </p:nvSpPr>
              <p:spPr bwMode="auto">
                <a:xfrm>
                  <a:off x="2092988" y="5400012"/>
                  <a:ext cx="25400" cy="0"/>
                </a:xfrm>
                <a:prstGeom prst="line">
                  <a:avLst/>
                </a:prstGeom>
                <a:noFill/>
                <a:ln w="12700" cap="sq">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defTabSz="914126">
                    <a:defRPr/>
                  </a:pPr>
                  <a:endParaRPr lang="en-US" sz="1799">
                    <a:solidFill>
                      <a:prstClr val="black"/>
                    </a:solidFill>
                    <a:latin typeface="Arial"/>
                  </a:endParaRPr>
                </a:p>
              </p:txBody>
            </p:sp>
            <p:sp>
              <p:nvSpPr>
                <p:cNvPr id="279" name="Line 80">
                  <a:extLst>
                    <a:ext uri="{FF2B5EF4-FFF2-40B4-BE49-F238E27FC236}">
                      <a16:creationId xmlns:a16="http://schemas.microsoft.com/office/drawing/2014/main" id="{CB61FC4B-61B4-4748-A760-B3E9B858047F}"/>
                    </a:ext>
                  </a:extLst>
                </p:cNvPr>
                <p:cNvSpPr>
                  <a:spLocks noChangeShapeType="1"/>
                </p:cNvSpPr>
                <p:nvPr/>
              </p:nvSpPr>
              <p:spPr bwMode="auto">
                <a:xfrm>
                  <a:off x="2105688" y="4915825"/>
                  <a:ext cx="0" cy="484188"/>
                </a:xfrm>
                <a:prstGeom prst="line">
                  <a:avLst/>
                </a:prstGeom>
                <a:noFill/>
                <a:ln w="12700" cap="sq">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defTabSz="914126">
                    <a:defRPr/>
                  </a:pPr>
                  <a:endParaRPr lang="en-US" sz="1799">
                    <a:solidFill>
                      <a:prstClr val="black"/>
                    </a:solidFill>
                    <a:latin typeface="Arial"/>
                  </a:endParaRPr>
                </a:p>
              </p:txBody>
            </p:sp>
            <p:sp>
              <p:nvSpPr>
                <p:cNvPr id="280" name="Line 86">
                  <a:extLst>
                    <a:ext uri="{FF2B5EF4-FFF2-40B4-BE49-F238E27FC236}">
                      <a16:creationId xmlns:a16="http://schemas.microsoft.com/office/drawing/2014/main" id="{322431FB-36FF-479A-ABCE-FA716EC39DE6}"/>
                    </a:ext>
                  </a:extLst>
                </p:cNvPr>
                <p:cNvSpPr>
                  <a:spLocks noChangeShapeType="1"/>
                </p:cNvSpPr>
                <p:nvPr/>
              </p:nvSpPr>
              <p:spPr bwMode="auto">
                <a:xfrm>
                  <a:off x="1478626" y="5293650"/>
                  <a:ext cx="25400" cy="0"/>
                </a:xfrm>
                <a:prstGeom prst="line">
                  <a:avLst/>
                </a:prstGeom>
                <a:noFill/>
                <a:ln w="12700" cap="sq">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defTabSz="914126">
                    <a:defRPr/>
                  </a:pPr>
                  <a:endParaRPr lang="en-US" sz="1799">
                    <a:solidFill>
                      <a:prstClr val="black"/>
                    </a:solidFill>
                    <a:latin typeface="Arial"/>
                  </a:endParaRPr>
                </a:p>
              </p:txBody>
            </p:sp>
            <p:sp>
              <p:nvSpPr>
                <p:cNvPr id="281" name="Line 87">
                  <a:extLst>
                    <a:ext uri="{FF2B5EF4-FFF2-40B4-BE49-F238E27FC236}">
                      <a16:creationId xmlns:a16="http://schemas.microsoft.com/office/drawing/2014/main" id="{3244DB14-99BB-4B13-9803-A48CE9910E53}"/>
                    </a:ext>
                  </a:extLst>
                </p:cNvPr>
                <p:cNvSpPr>
                  <a:spLocks noChangeShapeType="1"/>
                </p:cNvSpPr>
                <p:nvPr/>
              </p:nvSpPr>
              <p:spPr bwMode="auto">
                <a:xfrm>
                  <a:off x="1478626" y="5673062"/>
                  <a:ext cx="25400" cy="0"/>
                </a:xfrm>
                <a:prstGeom prst="line">
                  <a:avLst/>
                </a:prstGeom>
                <a:noFill/>
                <a:ln w="12700" cap="sq">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defTabSz="914126">
                    <a:defRPr/>
                  </a:pPr>
                  <a:endParaRPr lang="en-US" sz="1799">
                    <a:solidFill>
                      <a:prstClr val="black"/>
                    </a:solidFill>
                    <a:latin typeface="Arial"/>
                  </a:endParaRPr>
                </a:p>
              </p:txBody>
            </p:sp>
            <p:sp>
              <p:nvSpPr>
                <p:cNvPr id="282" name="Line 88">
                  <a:extLst>
                    <a:ext uri="{FF2B5EF4-FFF2-40B4-BE49-F238E27FC236}">
                      <a16:creationId xmlns:a16="http://schemas.microsoft.com/office/drawing/2014/main" id="{0FBC2C99-3513-4BA7-98C2-925D0B651B1A}"/>
                    </a:ext>
                  </a:extLst>
                </p:cNvPr>
                <p:cNvSpPr>
                  <a:spLocks noChangeShapeType="1"/>
                </p:cNvSpPr>
                <p:nvPr/>
              </p:nvSpPr>
              <p:spPr bwMode="auto">
                <a:xfrm>
                  <a:off x="1491326" y="5293650"/>
                  <a:ext cx="0" cy="379413"/>
                </a:xfrm>
                <a:prstGeom prst="line">
                  <a:avLst/>
                </a:prstGeom>
                <a:noFill/>
                <a:ln w="12700" cap="sq">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defTabSz="914126">
                    <a:defRPr/>
                  </a:pPr>
                  <a:endParaRPr lang="en-US" sz="1799">
                    <a:solidFill>
                      <a:prstClr val="black"/>
                    </a:solidFill>
                    <a:latin typeface="Arial"/>
                  </a:endParaRPr>
                </a:p>
              </p:txBody>
            </p:sp>
            <p:sp>
              <p:nvSpPr>
                <p:cNvPr id="283" name="Line 96">
                  <a:extLst>
                    <a:ext uri="{FF2B5EF4-FFF2-40B4-BE49-F238E27FC236}">
                      <a16:creationId xmlns:a16="http://schemas.microsoft.com/office/drawing/2014/main" id="{3389DE63-AC6B-4399-8356-ADFA47689FC9}"/>
                    </a:ext>
                  </a:extLst>
                </p:cNvPr>
                <p:cNvSpPr>
                  <a:spLocks noChangeShapeType="1"/>
                </p:cNvSpPr>
                <p:nvPr/>
              </p:nvSpPr>
              <p:spPr bwMode="auto">
                <a:xfrm>
                  <a:off x="1170651" y="4915825"/>
                  <a:ext cx="23813" cy="0"/>
                </a:xfrm>
                <a:prstGeom prst="line">
                  <a:avLst/>
                </a:prstGeom>
                <a:noFill/>
                <a:ln w="12700" cap="sq">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defTabSz="914126">
                    <a:defRPr/>
                  </a:pPr>
                  <a:endParaRPr lang="en-US" sz="1799">
                    <a:solidFill>
                      <a:prstClr val="black"/>
                    </a:solidFill>
                    <a:latin typeface="Arial"/>
                  </a:endParaRPr>
                </a:p>
              </p:txBody>
            </p:sp>
            <p:sp>
              <p:nvSpPr>
                <p:cNvPr id="284" name="Line 97">
                  <a:extLst>
                    <a:ext uri="{FF2B5EF4-FFF2-40B4-BE49-F238E27FC236}">
                      <a16:creationId xmlns:a16="http://schemas.microsoft.com/office/drawing/2014/main" id="{F805F042-C8C9-4F6B-90AC-2146241E9B0E}"/>
                    </a:ext>
                  </a:extLst>
                </p:cNvPr>
                <p:cNvSpPr>
                  <a:spLocks noChangeShapeType="1"/>
                </p:cNvSpPr>
                <p:nvPr/>
              </p:nvSpPr>
              <p:spPr bwMode="auto">
                <a:xfrm>
                  <a:off x="1170651" y="5290475"/>
                  <a:ext cx="23813" cy="0"/>
                </a:xfrm>
                <a:prstGeom prst="line">
                  <a:avLst/>
                </a:prstGeom>
                <a:noFill/>
                <a:ln w="12700" cap="sq">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defTabSz="914126">
                    <a:defRPr/>
                  </a:pPr>
                  <a:endParaRPr lang="en-US" sz="1799">
                    <a:solidFill>
                      <a:prstClr val="black"/>
                    </a:solidFill>
                    <a:latin typeface="Arial"/>
                  </a:endParaRPr>
                </a:p>
              </p:txBody>
            </p:sp>
            <p:sp>
              <p:nvSpPr>
                <p:cNvPr id="285" name="Line 98">
                  <a:extLst>
                    <a:ext uri="{FF2B5EF4-FFF2-40B4-BE49-F238E27FC236}">
                      <a16:creationId xmlns:a16="http://schemas.microsoft.com/office/drawing/2014/main" id="{D2E4BFC7-3F65-4726-A525-2CD2767D158B}"/>
                    </a:ext>
                  </a:extLst>
                </p:cNvPr>
                <p:cNvSpPr>
                  <a:spLocks noChangeShapeType="1"/>
                </p:cNvSpPr>
                <p:nvPr/>
              </p:nvSpPr>
              <p:spPr bwMode="auto">
                <a:xfrm>
                  <a:off x="1181763" y="4915825"/>
                  <a:ext cx="0" cy="371475"/>
                </a:xfrm>
                <a:prstGeom prst="line">
                  <a:avLst/>
                </a:prstGeom>
                <a:noFill/>
                <a:ln w="12700" cap="sq">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defTabSz="914126">
                    <a:defRPr/>
                  </a:pPr>
                  <a:endParaRPr lang="en-US" sz="1799">
                    <a:solidFill>
                      <a:prstClr val="black"/>
                    </a:solidFill>
                    <a:latin typeface="Arial"/>
                  </a:endParaRPr>
                </a:p>
              </p:txBody>
            </p:sp>
          </p:grpSp>
        </p:grpSp>
        <p:grpSp>
          <p:nvGrpSpPr>
            <p:cNvPr id="255" name="Group 254">
              <a:extLst>
                <a:ext uri="{FF2B5EF4-FFF2-40B4-BE49-F238E27FC236}">
                  <a16:creationId xmlns:a16="http://schemas.microsoft.com/office/drawing/2014/main" id="{B49D3693-3BBD-44A2-9CF4-D7D1A564AF1F}"/>
                </a:ext>
              </a:extLst>
            </p:cNvPr>
            <p:cNvGrpSpPr/>
            <p:nvPr/>
          </p:nvGrpSpPr>
          <p:grpSpPr>
            <a:xfrm>
              <a:off x="1509040" y="2702479"/>
              <a:ext cx="3099852" cy="1185721"/>
              <a:chOff x="889663" y="4615787"/>
              <a:chExt cx="1849438" cy="885825"/>
            </a:xfrm>
          </p:grpSpPr>
          <p:sp>
            <p:nvSpPr>
              <p:cNvPr id="258" name="Freeform 101">
                <a:extLst>
                  <a:ext uri="{FF2B5EF4-FFF2-40B4-BE49-F238E27FC236}">
                    <a16:creationId xmlns:a16="http://schemas.microsoft.com/office/drawing/2014/main" id="{8CB220DE-CED1-4181-B81E-73F70C94600F}"/>
                  </a:ext>
                </a:extLst>
              </p:cNvPr>
              <p:cNvSpPr>
                <a:spLocks/>
              </p:cNvSpPr>
              <p:nvPr/>
            </p:nvSpPr>
            <p:spPr bwMode="auto">
              <a:xfrm>
                <a:off x="889663" y="4852325"/>
                <a:ext cx="1836738" cy="419100"/>
              </a:xfrm>
              <a:custGeom>
                <a:avLst/>
                <a:gdLst>
                  <a:gd name="T0" fmla="*/ 0 w 1157"/>
                  <a:gd name="T1" fmla="*/ 206 h 264"/>
                  <a:gd name="T2" fmla="*/ 190 w 1157"/>
                  <a:gd name="T3" fmla="*/ 22 h 264"/>
                  <a:gd name="T4" fmla="*/ 381 w 1157"/>
                  <a:gd name="T5" fmla="*/ 112 h 264"/>
                  <a:gd name="T6" fmla="*/ 768 w 1157"/>
                  <a:gd name="T7" fmla="*/ 264 h 264"/>
                  <a:gd name="T8" fmla="*/ 1157 w 1157"/>
                  <a:gd name="T9" fmla="*/ 0 h 264"/>
                </a:gdLst>
                <a:ahLst/>
                <a:cxnLst>
                  <a:cxn ang="0">
                    <a:pos x="T0" y="T1"/>
                  </a:cxn>
                  <a:cxn ang="0">
                    <a:pos x="T2" y="T3"/>
                  </a:cxn>
                  <a:cxn ang="0">
                    <a:pos x="T4" y="T5"/>
                  </a:cxn>
                  <a:cxn ang="0">
                    <a:pos x="T6" y="T7"/>
                  </a:cxn>
                  <a:cxn ang="0">
                    <a:pos x="T8" y="T9"/>
                  </a:cxn>
                </a:cxnLst>
                <a:rect l="0" t="0" r="r" b="b"/>
                <a:pathLst>
                  <a:path w="1157" h="264">
                    <a:moveTo>
                      <a:pt x="0" y="206"/>
                    </a:moveTo>
                    <a:lnTo>
                      <a:pt x="190" y="22"/>
                    </a:lnTo>
                    <a:lnTo>
                      <a:pt x="381" y="112"/>
                    </a:lnTo>
                    <a:lnTo>
                      <a:pt x="768" y="264"/>
                    </a:lnTo>
                    <a:lnTo>
                      <a:pt x="1157" y="0"/>
                    </a:lnTo>
                  </a:path>
                </a:pathLst>
              </a:custGeom>
              <a:ln w="19050" cap="sq">
                <a:solidFill>
                  <a:srgbClr val="CC0000"/>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vert="horz" wrap="square" lIns="91416" tIns="45708" rIns="91416" bIns="45708" numCol="1" anchor="t" anchorCtr="0" compatLnSpc="1">
                <a:prstTxWarp prst="textNoShape">
                  <a:avLst/>
                </a:prstTxWarp>
              </a:bodyPr>
              <a:lstStyle/>
              <a:p>
                <a:pPr defTabSz="914126">
                  <a:defRPr/>
                </a:pPr>
                <a:endParaRPr lang="en-US" sz="1799">
                  <a:solidFill>
                    <a:prstClr val="black"/>
                  </a:solidFill>
                  <a:latin typeface="Arial"/>
                </a:endParaRPr>
              </a:p>
            </p:txBody>
          </p:sp>
          <p:grpSp>
            <p:nvGrpSpPr>
              <p:cNvPr id="259" name="Group 258">
                <a:extLst>
                  <a:ext uri="{FF2B5EF4-FFF2-40B4-BE49-F238E27FC236}">
                    <a16:creationId xmlns:a16="http://schemas.microsoft.com/office/drawing/2014/main" id="{E7B84894-AD61-4990-A01E-779B040D8530}"/>
                  </a:ext>
                </a:extLst>
              </p:cNvPr>
              <p:cNvGrpSpPr/>
              <p:nvPr/>
            </p:nvGrpSpPr>
            <p:grpSpPr>
              <a:xfrm>
                <a:off x="1175413" y="4615787"/>
                <a:ext cx="1563688" cy="885825"/>
                <a:chOff x="1175413" y="4615787"/>
                <a:chExt cx="1563688" cy="885825"/>
              </a:xfrm>
            </p:grpSpPr>
            <p:sp>
              <p:nvSpPr>
                <p:cNvPr id="271" name="Line 102">
                  <a:extLst>
                    <a:ext uri="{FF2B5EF4-FFF2-40B4-BE49-F238E27FC236}">
                      <a16:creationId xmlns:a16="http://schemas.microsoft.com/office/drawing/2014/main" id="{5D3B2511-E086-4725-8449-AD983940BA8E}"/>
                    </a:ext>
                  </a:extLst>
                </p:cNvPr>
                <p:cNvSpPr>
                  <a:spLocks noChangeShapeType="1"/>
                </p:cNvSpPr>
                <p:nvPr/>
              </p:nvSpPr>
              <p:spPr bwMode="auto">
                <a:xfrm>
                  <a:off x="1188910" y="4665187"/>
                  <a:ext cx="0" cy="414338"/>
                </a:xfrm>
                <a:prstGeom prst="line">
                  <a:avLst/>
                </a:prstGeom>
                <a:noFill/>
                <a:ln w="12700" cap="sq">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defTabSz="914126">
                    <a:defRPr/>
                  </a:pPr>
                  <a:endParaRPr lang="en-US" sz="1799">
                    <a:solidFill>
                      <a:prstClr val="black"/>
                    </a:solidFill>
                    <a:latin typeface="Arial"/>
                  </a:endParaRPr>
                </a:p>
              </p:txBody>
            </p:sp>
            <p:sp>
              <p:nvSpPr>
                <p:cNvPr id="268" name="Line 91">
                  <a:extLst>
                    <a:ext uri="{FF2B5EF4-FFF2-40B4-BE49-F238E27FC236}">
                      <a16:creationId xmlns:a16="http://schemas.microsoft.com/office/drawing/2014/main" id="{89B3C04E-2238-4F35-9F41-E8999648F2C8}"/>
                    </a:ext>
                  </a:extLst>
                </p:cNvPr>
                <p:cNvSpPr>
                  <a:spLocks noChangeShapeType="1"/>
                </p:cNvSpPr>
                <p:nvPr/>
              </p:nvSpPr>
              <p:spPr bwMode="auto">
                <a:xfrm>
                  <a:off x="1497676" y="4812637"/>
                  <a:ext cx="0" cy="433388"/>
                </a:xfrm>
                <a:prstGeom prst="line">
                  <a:avLst/>
                </a:prstGeom>
                <a:noFill/>
                <a:ln w="12700" cap="sq">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defTabSz="914126">
                    <a:defRPr/>
                  </a:pPr>
                  <a:endParaRPr lang="en-US" sz="1799">
                    <a:solidFill>
                      <a:prstClr val="black"/>
                    </a:solidFill>
                    <a:latin typeface="Arial"/>
                  </a:endParaRPr>
                </a:p>
              </p:txBody>
            </p:sp>
            <p:sp>
              <p:nvSpPr>
                <p:cNvPr id="260" name="Line 73">
                  <a:extLst>
                    <a:ext uri="{FF2B5EF4-FFF2-40B4-BE49-F238E27FC236}">
                      <a16:creationId xmlns:a16="http://schemas.microsoft.com/office/drawing/2014/main" id="{F6875BEA-0498-49E6-A2EC-E3D666369FB8}"/>
                    </a:ext>
                  </a:extLst>
                </p:cNvPr>
                <p:cNvSpPr>
                  <a:spLocks noChangeShapeType="1"/>
                </p:cNvSpPr>
                <p:nvPr/>
              </p:nvSpPr>
              <p:spPr bwMode="auto">
                <a:xfrm>
                  <a:off x="2713701" y="4615787"/>
                  <a:ext cx="25400" cy="0"/>
                </a:xfrm>
                <a:prstGeom prst="line">
                  <a:avLst/>
                </a:prstGeom>
                <a:noFill/>
                <a:ln w="12700" cap="sq">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defTabSz="914126">
                    <a:defRPr/>
                  </a:pPr>
                  <a:endParaRPr lang="en-US" sz="1799">
                    <a:solidFill>
                      <a:prstClr val="black"/>
                    </a:solidFill>
                    <a:latin typeface="Arial"/>
                  </a:endParaRPr>
                </a:p>
              </p:txBody>
            </p:sp>
            <p:sp>
              <p:nvSpPr>
                <p:cNvPr id="261" name="Line 74">
                  <a:extLst>
                    <a:ext uri="{FF2B5EF4-FFF2-40B4-BE49-F238E27FC236}">
                      <a16:creationId xmlns:a16="http://schemas.microsoft.com/office/drawing/2014/main" id="{030DFA1C-6C6D-4749-810C-E84F92D659AE}"/>
                    </a:ext>
                  </a:extLst>
                </p:cNvPr>
                <p:cNvSpPr>
                  <a:spLocks noChangeShapeType="1"/>
                </p:cNvSpPr>
                <p:nvPr/>
              </p:nvSpPr>
              <p:spPr bwMode="auto">
                <a:xfrm>
                  <a:off x="2713701" y="5084100"/>
                  <a:ext cx="25400" cy="0"/>
                </a:xfrm>
                <a:prstGeom prst="line">
                  <a:avLst/>
                </a:prstGeom>
                <a:noFill/>
                <a:ln w="12700" cap="sq">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defTabSz="914126">
                    <a:defRPr/>
                  </a:pPr>
                  <a:endParaRPr lang="en-US" sz="1799">
                    <a:solidFill>
                      <a:prstClr val="black"/>
                    </a:solidFill>
                    <a:latin typeface="Arial"/>
                  </a:endParaRPr>
                </a:p>
              </p:txBody>
            </p:sp>
            <p:sp>
              <p:nvSpPr>
                <p:cNvPr id="262" name="Freeform 75">
                  <a:extLst>
                    <a:ext uri="{FF2B5EF4-FFF2-40B4-BE49-F238E27FC236}">
                      <a16:creationId xmlns:a16="http://schemas.microsoft.com/office/drawing/2014/main" id="{6D557834-FED9-4F00-9114-CE97EE86355A}"/>
                    </a:ext>
                  </a:extLst>
                </p:cNvPr>
                <p:cNvSpPr>
                  <a:spLocks/>
                </p:cNvSpPr>
                <p:nvPr/>
              </p:nvSpPr>
              <p:spPr bwMode="auto">
                <a:xfrm>
                  <a:off x="2726401" y="4615787"/>
                  <a:ext cx="0" cy="465138"/>
                </a:xfrm>
                <a:custGeom>
                  <a:avLst/>
                  <a:gdLst>
                    <a:gd name="T0" fmla="*/ 0 h 293"/>
                    <a:gd name="T1" fmla="*/ 149 h 293"/>
                    <a:gd name="T2" fmla="*/ 293 h 293"/>
                  </a:gdLst>
                  <a:ahLst/>
                  <a:cxnLst>
                    <a:cxn ang="0">
                      <a:pos x="0" y="T0"/>
                    </a:cxn>
                    <a:cxn ang="0">
                      <a:pos x="0" y="T1"/>
                    </a:cxn>
                    <a:cxn ang="0">
                      <a:pos x="0" y="T2"/>
                    </a:cxn>
                  </a:cxnLst>
                  <a:rect l="0" t="0" r="r" b="b"/>
                  <a:pathLst>
                    <a:path h="293">
                      <a:moveTo>
                        <a:pt x="0" y="0"/>
                      </a:moveTo>
                      <a:lnTo>
                        <a:pt x="0" y="149"/>
                      </a:lnTo>
                      <a:lnTo>
                        <a:pt x="0" y="293"/>
                      </a:lnTo>
                    </a:path>
                  </a:pathLst>
                </a:custGeom>
                <a:solidFill>
                  <a:srgbClr val="FFFFFF"/>
                </a:solidFill>
                <a:ln w="12700" cap="sq">
                  <a:solidFill>
                    <a:srgbClr val="C00000"/>
                  </a:solidFill>
                  <a:prstDash val="solid"/>
                  <a:miter lim="800000"/>
                  <a:headEnd/>
                  <a:tailEnd/>
                </a:ln>
              </p:spPr>
              <p:txBody>
                <a:bodyPr vert="horz" wrap="square" lIns="91416" tIns="45708" rIns="91416" bIns="45708" numCol="1" anchor="t" anchorCtr="0" compatLnSpc="1">
                  <a:prstTxWarp prst="textNoShape">
                    <a:avLst/>
                  </a:prstTxWarp>
                </a:bodyPr>
                <a:lstStyle/>
                <a:p>
                  <a:pPr defTabSz="914126">
                    <a:defRPr/>
                  </a:pPr>
                  <a:endParaRPr lang="en-US" sz="1799">
                    <a:solidFill>
                      <a:prstClr val="black"/>
                    </a:solidFill>
                    <a:latin typeface="Arial"/>
                  </a:endParaRPr>
                </a:p>
              </p:txBody>
            </p:sp>
            <p:sp>
              <p:nvSpPr>
                <p:cNvPr id="263" name="Line 81">
                  <a:extLst>
                    <a:ext uri="{FF2B5EF4-FFF2-40B4-BE49-F238E27FC236}">
                      <a16:creationId xmlns:a16="http://schemas.microsoft.com/office/drawing/2014/main" id="{C191DF11-B35E-42AE-B546-D4E60CEAF911}"/>
                    </a:ext>
                  </a:extLst>
                </p:cNvPr>
                <p:cNvSpPr>
                  <a:spLocks noChangeShapeType="1"/>
                </p:cNvSpPr>
                <p:nvPr/>
              </p:nvSpPr>
              <p:spPr bwMode="auto">
                <a:xfrm>
                  <a:off x="2096163" y="4966625"/>
                  <a:ext cx="28575" cy="0"/>
                </a:xfrm>
                <a:prstGeom prst="line">
                  <a:avLst/>
                </a:prstGeom>
                <a:noFill/>
                <a:ln w="12700" cap="sq">
                  <a:solidFill>
                    <a:srgbClr val="CC0000"/>
                  </a:solidFill>
                  <a:prstDash val="solid"/>
                  <a:miter lim="800000"/>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defTabSz="914126">
                    <a:defRPr/>
                  </a:pPr>
                  <a:endParaRPr lang="en-US" sz="1799">
                    <a:solidFill>
                      <a:prstClr val="black"/>
                    </a:solidFill>
                    <a:latin typeface="Arial"/>
                  </a:endParaRPr>
                </a:p>
              </p:txBody>
            </p:sp>
            <p:sp>
              <p:nvSpPr>
                <p:cNvPr id="264" name="Line 82">
                  <a:extLst>
                    <a:ext uri="{FF2B5EF4-FFF2-40B4-BE49-F238E27FC236}">
                      <a16:creationId xmlns:a16="http://schemas.microsoft.com/office/drawing/2014/main" id="{B078DB58-719E-44FE-B6BA-1CD00D1B04C0}"/>
                    </a:ext>
                  </a:extLst>
                </p:cNvPr>
                <p:cNvSpPr>
                  <a:spLocks noChangeShapeType="1"/>
                </p:cNvSpPr>
                <p:nvPr/>
              </p:nvSpPr>
              <p:spPr bwMode="auto">
                <a:xfrm>
                  <a:off x="2096163" y="5501612"/>
                  <a:ext cx="28575" cy="0"/>
                </a:xfrm>
                <a:prstGeom prst="line">
                  <a:avLst/>
                </a:prstGeom>
                <a:noFill/>
                <a:ln w="12700" cap="sq">
                  <a:solidFill>
                    <a:srgbClr val="CC0000"/>
                  </a:solidFill>
                  <a:prstDash val="solid"/>
                  <a:miter lim="800000"/>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defTabSz="914126">
                    <a:defRPr/>
                  </a:pPr>
                  <a:endParaRPr lang="en-US" sz="1799">
                    <a:solidFill>
                      <a:prstClr val="black"/>
                    </a:solidFill>
                    <a:latin typeface="Arial"/>
                  </a:endParaRPr>
                </a:p>
              </p:txBody>
            </p:sp>
            <p:sp>
              <p:nvSpPr>
                <p:cNvPr id="265" name="Line 83">
                  <a:extLst>
                    <a:ext uri="{FF2B5EF4-FFF2-40B4-BE49-F238E27FC236}">
                      <a16:creationId xmlns:a16="http://schemas.microsoft.com/office/drawing/2014/main" id="{D6449867-54E4-45EB-AAE9-1985379E49E3}"/>
                    </a:ext>
                  </a:extLst>
                </p:cNvPr>
                <p:cNvSpPr>
                  <a:spLocks noChangeShapeType="1"/>
                </p:cNvSpPr>
                <p:nvPr/>
              </p:nvSpPr>
              <p:spPr bwMode="auto">
                <a:xfrm>
                  <a:off x="2112038" y="4966625"/>
                  <a:ext cx="0" cy="531813"/>
                </a:xfrm>
                <a:prstGeom prst="line">
                  <a:avLst/>
                </a:prstGeom>
                <a:noFill/>
                <a:ln w="12700" cap="sq">
                  <a:solidFill>
                    <a:srgbClr val="CC0000"/>
                  </a:solidFill>
                  <a:prstDash val="solid"/>
                  <a:miter lim="800000"/>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defTabSz="914126">
                    <a:defRPr/>
                  </a:pPr>
                  <a:endParaRPr lang="en-US" sz="1799">
                    <a:solidFill>
                      <a:prstClr val="black"/>
                    </a:solidFill>
                    <a:latin typeface="Arial"/>
                  </a:endParaRPr>
                </a:p>
              </p:txBody>
            </p:sp>
            <p:sp>
              <p:nvSpPr>
                <p:cNvPr id="266" name="Line 89">
                  <a:extLst>
                    <a:ext uri="{FF2B5EF4-FFF2-40B4-BE49-F238E27FC236}">
                      <a16:creationId xmlns:a16="http://schemas.microsoft.com/office/drawing/2014/main" id="{13B5DC94-1C27-4D95-8949-7994C4D350CC}"/>
                    </a:ext>
                  </a:extLst>
                </p:cNvPr>
                <p:cNvSpPr>
                  <a:spLocks noChangeShapeType="1"/>
                </p:cNvSpPr>
                <p:nvPr/>
              </p:nvSpPr>
              <p:spPr bwMode="auto">
                <a:xfrm>
                  <a:off x="1484976" y="4812637"/>
                  <a:ext cx="25400" cy="0"/>
                </a:xfrm>
                <a:prstGeom prst="line">
                  <a:avLst/>
                </a:prstGeom>
                <a:noFill/>
                <a:ln w="12700" cap="sq">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defTabSz="914126">
                    <a:defRPr/>
                  </a:pPr>
                  <a:endParaRPr lang="en-US" sz="1799">
                    <a:solidFill>
                      <a:prstClr val="black"/>
                    </a:solidFill>
                    <a:latin typeface="Arial"/>
                  </a:endParaRPr>
                </a:p>
              </p:txBody>
            </p:sp>
            <p:sp>
              <p:nvSpPr>
                <p:cNvPr id="267" name="Line 90">
                  <a:extLst>
                    <a:ext uri="{FF2B5EF4-FFF2-40B4-BE49-F238E27FC236}">
                      <a16:creationId xmlns:a16="http://schemas.microsoft.com/office/drawing/2014/main" id="{67352BC7-81D1-44FC-AF93-0FB12C0B3850}"/>
                    </a:ext>
                  </a:extLst>
                </p:cNvPr>
                <p:cNvSpPr>
                  <a:spLocks noChangeShapeType="1"/>
                </p:cNvSpPr>
                <p:nvPr/>
              </p:nvSpPr>
              <p:spPr bwMode="auto">
                <a:xfrm>
                  <a:off x="1484976" y="5246025"/>
                  <a:ext cx="25400" cy="0"/>
                </a:xfrm>
                <a:prstGeom prst="line">
                  <a:avLst/>
                </a:prstGeom>
                <a:noFill/>
                <a:ln w="12700" cap="sq">
                  <a:solidFill>
                    <a:srgbClr val="717074"/>
                  </a:solidFill>
                  <a:prstDash val="solid"/>
                  <a:miter lim="800000"/>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defTabSz="914126">
                    <a:defRPr/>
                  </a:pPr>
                  <a:endParaRPr lang="en-US" sz="1799">
                    <a:solidFill>
                      <a:prstClr val="black"/>
                    </a:solidFill>
                    <a:latin typeface="Arial"/>
                  </a:endParaRPr>
                </a:p>
              </p:txBody>
            </p:sp>
            <p:sp>
              <p:nvSpPr>
                <p:cNvPr id="269" name="Line 99">
                  <a:extLst>
                    <a:ext uri="{FF2B5EF4-FFF2-40B4-BE49-F238E27FC236}">
                      <a16:creationId xmlns:a16="http://schemas.microsoft.com/office/drawing/2014/main" id="{EBBF74A7-84EB-4C0A-B127-9A9EA10F6E38}"/>
                    </a:ext>
                  </a:extLst>
                </p:cNvPr>
                <p:cNvSpPr>
                  <a:spLocks noChangeShapeType="1"/>
                </p:cNvSpPr>
                <p:nvPr/>
              </p:nvSpPr>
              <p:spPr bwMode="auto">
                <a:xfrm>
                  <a:off x="1175413" y="4666587"/>
                  <a:ext cx="25400" cy="0"/>
                </a:xfrm>
                <a:prstGeom prst="line">
                  <a:avLst/>
                </a:prstGeom>
                <a:noFill/>
                <a:ln w="12700" cap="sq">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defTabSz="914126">
                    <a:defRPr/>
                  </a:pPr>
                  <a:endParaRPr lang="en-US" sz="1799">
                    <a:solidFill>
                      <a:prstClr val="black"/>
                    </a:solidFill>
                    <a:latin typeface="Arial"/>
                  </a:endParaRPr>
                </a:p>
              </p:txBody>
            </p:sp>
            <p:sp>
              <p:nvSpPr>
                <p:cNvPr id="270" name="Line 100">
                  <a:extLst>
                    <a:ext uri="{FF2B5EF4-FFF2-40B4-BE49-F238E27FC236}">
                      <a16:creationId xmlns:a16="http://schemas.microsoft.com/office/drawing/2014/main" id="{5A3CB8C3-DF69-4FEE-9CFA-A1C5925C4E56}"/>
                    </a:ext>
                  </a:extLst>
                </p:cNvPr>
                <p:cNvSpPr>
                  <a:spLocks noChangeShapeType="1"/>
                </p:cNvSpPr>
                <p:nvPr/>
              </p:nvSpPr>
              <p:spPr bwMode="auto">
                <a:xfrm>
                  <a:off x="1175413" y="5080925"/>
                  <a:ext cx="25400" cy="0"/>
                </a:xfrm>
                <a:prstGeom prst="line">
                  <a:avLst/>
                </a:prstGeom>
                <a:noFill/>
                <a:ln w="12700" cap="sq">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defTabSz="914126">
                    <a:defRPr/>
                  </a:pPr>
                  <a:endParaRPr lang="en-US" sz="1799">
                    <a:solidFill>
                      <a:prstClr val="black"/>
                    </a:solidFill>
                    <a:latin typeface="Arial"/>
                  </a:endParaRPr>
                </a:p>
              </p:txBody>
            </p:sp>
          </p:grpSp>
        </p:grpSp>
        <p:sp>
          <p:nvSpPr>
            <p:cNvPr id="256" name="TextBox 255">
              <a:extLst>
                <a:ext uri="{FF2B5EF4-FFF2-40B4-BE49-F238E27FC236}">
                  <a16:creationId xmlns:a16="http://schemas.microsoft.com/office/drawing/2014/main" id="{81DD80E0-A7D0-4571-A20D-FF2C05AEAF34}"/>
                </a:ext>
              </a:extLst>
            </p:cNvPr>
            <p:cNvSpPr txBox="1"/>
            <p:nvPr/>
          </p:nvSpPr>
          <p:spPr>
            <a:xfrm>
              <a:off x="4664719" y="2966860"/>
              <a:ext cx="563809" cy="166199"/>
            </a:xfrm>
            <a:prstGeom prst="rect">
              <a:avLst/>
            </a:prstGeom>
            <a:noFill/>
          </p:spPr>
          <p:txBody>
            <a:bodyPr wrap="none" lIns="0" tIns="0" rIns="0" bIns="0" rtlCol="0" anchor="t">
              <a:spAutoFit/>
            </a:bodyPr>
            <a:lstStyle/>
            <a:p>
              <a:pPr defTabSz="914126">
                <a:lnSpc>
                  <a:spcPct val="90000"/>
                </a:lnSpc>
                <a:defRPr/>
              </a:pPr>
              <a:r>
                <a:rPr lang="en-US" sz="1200" b="1" dirty="0">
                  <a:solidFill>
                    <a:srgbClr val="CC0000"/>
                  </a:solidFill>
                  <a:latin typeface="Arial"/>
                  <a:sym typeface="Wingdings" panose="05000000000000000000" pitchFamily="2" charset="2"/>
                </a:rPr>
                <a:t></a:t>
              </a:r>
              <a:r>
                <a:rPr lang="en-US" sz="1200" b="1" dirty="0">
                  <a:solidFill>
                    <a:srgbClr val="CC0000"/>
                  </a:solidFill>
                  <a:latin typeface="Arial"/>
                </a:rPr>
                <a:t>11,0%</a:t>
              </a:r>
            </a:p>
          </p:txBody>
        </p:sp>
        <p:sp>
          <p:nvSpPr>
            <p:cNvPr id="257" name="TextBox 256">
              <a:extLst>
                <a:ext uri="{FF2B5EF4-FFF2-40B4-BE49-F238E27FC236}">
                  <a16:creationId xmlns:a16="http://schemas.microsoft.com/office/drawing/2014/main" id="{42A147FA-F42F-4A75-B945-F150657B99CA}"/>
                </a:ext>
              </a:extLst>
            </p:cNvPr>
            <p:cNvSpPr txBox="1"/>
            <p:nvPr/>
          </p:nvSpPr>
          <p:spPr>
            <a:xfrm>
              <a:off x="4662865" y="2764167"/>
              <a:ext cx="563809" cy="166199"/>
            </a:xfrm>
            <a:prstGeom prst="rect">
              <a:avLst/>
            </a:prstGeom>
            <a:noFill/>
          </p:spPr>
          <p:txBody>
            <a:bodyPr wrap="none" lIns="0" tIns="0" rIns="0" bIns="0" rtlCol="0" anchor="t">
              <a:spAutoFit/>
            </a:bodyPr>
            <a:lstStyle/>
            <a:p>
              <a:pPr defTabSz="914126">
                <a:lnSpc>
                  <a:spcPct val="90000"/>
                </a:lnSpc>
                <a:defRPr/>
              </a:pPr>
              <a:r>
                <a:rPr lang="en-US" sz="1200" b="1" dirty="0">
                  <a:solidFill>
                    <a:srgbClr val="717074"/>
                  </a:solidFill>
                  <a:latin typeface="Arial"/>
                  <a:sym typeface="Wingdings" panose="05000000000000000000" pitchFamily="2" charset="2"/>
                </a:rPr>
                <a:t></a:t>
              </a:r>
              <a:r>
                <a:rPr lang="en-US" sz="1200" b="1" dirty="0">
                  <a:solidFill>
                    <a:srgbClr val="717074"/>
                  </a:solidFill>
                  <a:latin typeface="Arial"/>
                </a:rPr>
                <a:t>11,2%</a:t>
              </a:r>
            </a:p>
          </p:txBody>
        </p:sp>
        <p:sp>
          <p:nvSpPr>
            <p:cNvPr id="245" name="Freeform 69">
              <a:extLst>
                <a:ext uri="{FF2B5EF4-FFF2-40B4-BE49-F238E27FC236}">
                  <a16:creationId xmlns:a16="http://schemas.microsoft.com/office/drawing/2014/main" id="{D3CCD20A-5D55-459C-9AC2-F196BE9E3F67}"/>
                </a:ext>
              </a:extLst>
            </p:cNvPr>
            <p:cNvSpPr>
              <a:spLocks/>
            </p:cNvSpPr>
            <p:nvPr/>
          </p:nvSpPr>
          <p:spPr bwMode="auto">
            <a:xfrm>
              <a:off x="4560997" y="2999972"/>
              <a:ext cx="53216" cy="40374"/>
            </a:xfrm>
            <a:custGeom>
              <a:avLst/>
              <a:gdLst>
                <a:gd name="T0" fmla="*/ 0 w 20"/>
                <a:gd name="T1" fmla="*/ 0 h 19"/>
                <a:gd name="T2" fmla="*/ 20 w 20"/>
                <a:gd name="T3" fmla="*/ 0 h 19"/>
                <a:gd name="T4" fmla="*/ 20 w 20"/>
                <a:gd name="T5" fmla="*/ 19 h 19"/>
                <a:gd name="T6" fmla="*/ 0 w 20"/>
                <a:gd name="T7" fmla="*/ 19 h 19"/>
                <a:gd name="T8" fmla="*/ 0 w 20"/>
                <a:gd name="T9" fmla="*/ 0 h 19"/>
                <a:gd name="T10" fmla="*/ 0 w 20"/>
                <a:gd name="T11" fmla="*/ 0 h 19"/>
              </a:gdLst>
              <a:ahLst/>
              <a:cxnLst>
                <a:cxn ang="0">
                  <a:pos x="T0" y="T1"/>
                </a:cxn>
                <a:cxn ang="0">
                  <a:pos x="T2" y="T3"/>
                </a:cxn>
                <a:cxn ang="0">
                  <a:pos x="T4" y="T5"/>
                </a:cxn>
                <a:cxn ang="0">
                  <a:pos x="T6" y="T7"/>
                </a:cxn>
                <a:cxn ang="0">
                  <a:pos x="T8" y="T9"/>
                </a:cxn>
                <a:cxn ang="0">
                  <a:pos x="T10" y="T11"/>
                </a:cxn>
              </a:cxnLst>
              <a:rect l="0" t="0" r="r" b="b"/>
              <a:pathLst>
                <a:path w="20" h="19">
                  <a:moveTo>
                    <a:pt x="0" y="0"/>
                  </a:moveTo>
                  <a:lnTo>
                    <a:pt x="20" y="0"/>
                  </a:lnTo>
                  <a:lnTo>
                    <a:pt x="20" y="19"/>
                  </a:lnTo>
                  <a:lnTo>
                    <a:pt x="0" y="19"/>
                  </a:lnTo>
                  <a:lnTo>
                    <a:pt x="0" y="0"/>
                  </a:lnTo>
                  <a:lnTo>
                    <a:pt x="0" y="0"/>
                  </a:lnTo>
                  <a:close/>
                </a:path>
              </a:pathLst>
            </a:custGeom>
            <a:solidFill>
              <a:srgbClr val="C00000"/>
            </a:solidFill>
            <a:ln>
              <a:noFill/>
            </a:ln>
          </p:spPr>
          <p:txBody>
            <a:bodyPr vert="horz" wrap="square" lIns="91416" tIns="45708" rIns="91416" bIns="45708" numCol="1" anchor="t" anchorCtr="0" compatLnSpc="1">
              <a:prstTxWarp prst="textNoShape">
                <a:avLst/>
              </a:prstTxWarp>
            </a:bodyPr>
            <a:lstStyle/>
            <a:p>
              <a:pPr defTabSz="914126">
                <a:defRPr/>
              </a:pPr>
              <a:endParaRPr lang="en-US" sz="1799">
                <a:solidFill>
                  <a:prstClr val="black"/>
                </a:solidFill>
                <a:latin typeface="Arial"/>
              </a:endParaRPr>
            </a:p>
          </p:txBody>
        </p:sp>
        <p:sp>
          <p:nvSpPr>
            <p:cNvPr id="247" name="Freeform 77">
              <a:extLst>
                <a:ext uri="{FF2B5EF4-FFF2-40B4-BE49-F238E27FC236}">
                  <a16:creationId xmlns:a16="http://schemas.microsoft.com/office/drawing/2014/main" id="{B43668A4-6575-4EA9-A54E-CB1E8272B644}"/>
                </a:ext>
              </a:extLst>
            </p:cNvPr>
            <p:cNvSpPr>
              <a:spLocks/>
            </p:cNvSpPr>
            <p:nvPr/>
          </p:nvSpPr>
          <p:spPr bwMode="auto">
            <a:xfrm>
              <a:off x="3531260" y="3558834"/>
              <a:ext cx="53216" cy="42499"/>
            </a:xfrm>
            <a:custGeom>
              <a:avLst/>
              <a:gdLst>
                <a:gd name="T0" fmla="*/ 0 w 20"/>
                <a:gd name="T1" fmla="*/ 0 h 20"/>
                <a:gd name="T2" fmla="*/ 20 w 20"/>
                <a:gd name="T3" fmla="*/ 0 h 20"/>
                <a:gd name="T4" fmla="*/ 20 w 20"/>
                <a:gd name="T5" fmla="*/ 20 h 20"/>
                <a:gd name="T6" fmla="*/ 0 w 20"/>
                <a:gd name="T7" fmla="*/ 20 h 20"/>
                <a:gd name="T8" fmla="*/ 0 w 20"/>
                <a:gd name="T9" fmla="*/ 0 h 20"/>
                <a:gd name="T10" fmla="*/ 0 w 20"/>
                <a:gd name="T11" fmla="*/ 0 h 20"/>
              </a:gdLst>
              <a:ahLst/>
              <a:cxnLst>
                <a:cxn ang="0">
                  <a:pos x="T0" y="T1"/>
                </a:cxn>
                <a:cxn ang="0">
                  <a:pos x="T2" y="T3"/>
                </a:cxn>
                <a:cxn ang="0">
                  <a:pos x="T4" y="T5"/>
                </a:cxn>
                <a:cxn ang="0">
                  <a:pos x="T6" y="T7"/>
                </a:cxn>
                <a:cxn ang="0">
                  <a:pos x="T8" y="T9"/>
                </a:cxn>
                <a:cxn ang="0">
                  <a:pos x="T10" y="T11"/>
                </a:cxn>
              </a:cxnLst>
              <a:rect l="0" t="0" r="r" b="b"/>
              <a:pathLst>
                <a:path w="20" h="20">
                  <a:moveTo>
                    <a:pt x="0" y="0"/>
                  </a:moveTo>
                  <a:lnTo>
                    <a:pt x="20" y="0"/>
                  </a:lnTo>
                  <a:lnTo>
                    <a:pt x="20" y="20"/>
                  </a:lnTo>
                  <a:lnTo>
                    <a:pt x="0" y="20"/>
                  </a:lnTo>
                  <a:lnTo>
                    <a:pt x="0" y="0"/>
                  </a:lnTo>
                  <a:lnTo>
                    <a:pt x="0" y="0"/>
                  </a:lnTo>
                  <a:close/>
                </a:path>
              </a:pathLst>
            </a:custGeom>
            <a:solidFill>
              <a:srgbClr val="C00000"/>
            </a:solidFill>
            <a:ln>
              <a:noFill/>
            </a:ln>
          </p:spPr>
          <p:txBody>
            <a:bodyPr vert="horz" wrap="square" lIns="91416" tIns="45708" rIns="91416" bIns="45708" numCol="1" anchor="t" anchorCtr="0" compatLnSpc="1">
              <a:prstTxWarp prst="textNoShape">
                <a:avLst/>
              </a:prstTxWarp>
            </a:bodyPr>
            <a:lstStyle/>
            <a:p>
              <a:pPr defTabSz="914126">
                <a:defRPr/>
              </a:pPr>
              <a:endParaRPr lang="en-US" sz="1799">
                <a:solidFill>
                  <a:prstClr val="black"/>
                </a:solidFill>
                <a:latin typeface="Arial"/>
              </a:endParaRPr>
            </a:p>
          </p:txBody>
        </p:sp>
        <p:sp>
          <p:nvSpPr>
            <p:cNvPr id="253" name="Freeform 95">
              <a:extLst>
                <a:ext uri="{FF2B5EF4-FFF2-40B4-BE49-F238E27FC236}">
                  <a16:creationId xmlns:a16="http://schemas.microsoft.com/office/drawing/2014/main" id="{60D67C27-28D4-485C-AF48-D13167EDB845}"/>
                </a:ext>
              </a:extLst>
            </p:cNvPr>
            <p:cNvSpPr>
              <a:spLocks/>
            </p:cNvSpPr>
            <p:nvPr/>
          </p:nvSpPr>
          <p:spPr bwMode="auto">
            <a:xfrm>
              <a:off x="1487753" y="3439837"/>
              <a:ext cx="53216" cy="42499"/>
            </a:xfrm>
            <a:custGeom>
              <a:avLst/>
              <a:gdLst>
                <a:gd name="T0" fmla="*/ 0 w 20"/>
                <a:gd name="T1" fmla="*/ 0 h 20"/>
                <a:gd name="T2" fmla="*/ 20 w 20"/>
                <a:gd name="T3" fmla="*/ 0 h 20"/>
                <a:gd name="T4" fmla="*/ 20 w 20"/>
                <a:gd name="T5" fmla="*/ 20 h 20"/>
                <a:gd name="T6" fmla="*/ 0 w 20"/>
                <a:gd name="T7" fmla="*/ 20 h 20"/>
                <a:gd name="T8" fmla="*/ 0 w 20"/>
                <a:gd name="T9" fmla="*/ 0 h 20"/>
                <a:gd name="T10" fmla="*/ 0 w 20"/>
                <a:gd name="T11" fmla="*/ 0 h 20"/>
              </a:gdLst>
              <a:ahLst/>
              <a:cxnLst>
                <a:cxn ang="0">
                  <a:pos x="T0" y="T1"/>
                </a:cxn>
                <a:cxn ang="0">
                  <a:pos x="T2" y="T3"/>
                </a:cxn>
                <a:cxn ang="0">
                  <a:pos x="T4" y="T5"/>
                </a:cxn>
                <a:cxn ang="0">
                  <a:pos x="T6" y="T7"/>
                </a:cxn>
                <a:cxn ang="0">
                  <a:pos x="T8" y="T9"/>
                </a:cxn>
                <a:cxn ang="0">
                  <a:pos x="T10" y="T11"/>
                </a:cxn>
              </a:cxnLst>
              <a:rect l="0" t="0" r="r" b="b"/>
              <a:pathLst>
                <a:path w="20" h="20">
                  <a:moveTo>
                    <a:pt x="0" y="0"/>
                  </a:moveTo>
                  <a:lnTo>
                    <a:pt x="20" y="0"/>
                  </a:lnTo>
                  <a:lnTo>
                    <a:pt x="20" y="20"/>
                  </a:lnTo>
                  <a:lnTo>
                    <a:pt x="0" y="20"/>
                  </a:lnTo>
                  <a:lnTo>
                    <a:pt x="0" y="0"/>
                  </a:lnTo>
                  <a:lnTo>
                    <a:pt x="0" y="0"/>
                  </a:lnTo>
                  <a:close/>
                </a:path>
              </a:pathLst>
            </a:custGeom>
            <a:solidFill>
              <a:srgbClr val="7170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26">
                <a:defRPr/>
              </a:pPr>
              <a:endParaRPr lang="en-US" sz="1799">
                <a:solidFill>
                  <a:prstClr val="black"/>
                </a:solidFill>
                <a:latin typeface="Arial"/>
              </a:endParaRPr>
            </a:p>
          </p:txBody>
        </p:sp>
      </p:grpSp>
      <p:grpSp>
        <p:nvGrpSpPr>
          <p:cNvPr id="4" name="Group 3">
            <a:extLst>
              <a:ext uri="{FF2B5EF4-FFF2-40B4-BE49-F238E27FC236}">
                <a16:creationId xmlns:a16="http://schemas.microsoft.com/office/drawing/2014/main" id="{E71B3667-B19F-2546-9614-96E54ECC33DE}"/>
              </a:ext>
            </a:extLst>
          </p:cNvPr>
          <p:cNvGrpSpPr/>
          <p:nvPr/>
        </p:nvGrpSpPr>
        <p:grpSpPr>
          <a:xfrm>
            <a:off x="6077253" y="1960500"/>
            <a:ext cx="5507215" cy="2787120"/>
            <a:chOff x="6287875" y="1960500"/>
            <a:chExt cx="5507215" cy="2787120"/>
          </a:xfrm>
        </p:grpSpPr>
        <p:grpSp>
          <p:nvGrpSpPr>
            <p:cNvPr id="193" name="Group 192">
              <a:extLst>
                <a:ext uri="{FF2B5EF4-FFF2-40B4-BE49-F238E27FC236}">
                  <a16:creationId xmlns:a16="http://schemas.microsoft.com/office/drawing/2014/main" id="{76FE8D3F-A114-4879-B5C8-BE1E9DFAC32B}"/>
                </a:ext>
              </a:extLst>
            </p:cNvPr>
            <p:cNvGrpSpPr/>
            <p:nvPr/>
          </p:nvGrpSpPr>
          <p:grpSpPr>
            <a:xfrm>
              <a:off x="7856896" y="1960500"/>
              <a:ext cx="3476186" cy="657627"/>
              <a:chOff x="9183687" y="4690910"/>
              <a:chExt cx="2626813" cy="500870"/>
            </a:xfrm>
          </p:grpSpPr>
          <p:sp>
            <p:nvSpPr>
              <p:cNvPr id="194" name="TextBox 193">
                <a:extLst>
                  <a:ext uri="{FF2B5EF4-FFF2-40B4-BE49-F238E27FC236}">
                    <a16:creationId xmlns:a16="http://schemas.microsoft.com/office/drawing/2014/main" id="{EA1344FF-965A-4CFB-84F7-68FDFA091A48}"/>
                  </a:ext>
                </a:extLst>
              </p:cNvPr>
              <p:cNvSpPr txBox="1"/>
              <p:nvPr/>
            </p:nvSpPr>
            <p:spPr>
              <a:xfrm>
                <a:off x="9426059" y="4690910"/>
                <a:ext cx="1823493" cy="230506"/>
              </a:xfrm>
              <a:prstGeom prst="rect">
                <a:avLst/>
              </a:prstGeom>
              <a:noFill/>
            </p:spPr>
            <p:txBody>
              <a:bodyPr wrap="square" lIns="0" tIns="0" rIns="0" bIns="0" rtlCol="0">
                <a:spAutoFit/>
              </a:bodyPr>
              <a:lstStyle/>
              <a:p>
                <a:pPr defTabSz="914126">
                  <a:spcBef>
                    <a:spcPts val="100"/>
                  </a:spcBef>
                  <a:spcAft>
                    <a:spcPts val="100"/>
                  </a:spcAft>
                  <a:defRPr/>
                </a:pPr>
                <a:r>
                  <a:rPr lang="en-US" sz="900" dirty="0">
                    <a:solidFill>
                      <a:prstClr val="black"/>
                    </a:solidFill>
                    <a:latin typeface="Arial"/>
                  </a:rPr>
                  <a:t>Regimes </a:t>
                </a:r>
                <a:r>
                  <a:rPr lang="en-US" sz="900" dirty="0" err="1">
                    <a:solidFill>
                      <a:prstClr val="black"/>
                    </a:solidFill>
                    <a:latin typeface="Arial"/>
                  </a:rPr>
                  <a:t>baseados</a:t>
                </a:r>
                <a:r>
                  <a:rPr lang="en-US" sz="900" dirty="0">
                    <a:solidFill>
                      <a:prstClr val="black"/>
                    </a:solidFill>
                    <a:latin typeface="Arial"/>
                  </a:rPr>
                  <a:t> </a:t>
                </a:r>
                <a:r>
                  <a:rPr lang="en-US" sz="900" dirty="0" err="1">
                    <a:solidFill>
                      <a:prstClr val="black"/>
                    </a:solidFill>
                    <a:latin typeface="Arial"/>
                  </a:rPr>
                  <a:t>em</a:t>
                </a:r>
                <a:r>
                  <a:rPr lang="en-US" sz="900" dirty="0">
                    <a:solidFill>
                      <a:prstClr val="black"/>
                    </a:solidFill>
                    <a:latin typeface="Arial"/>
                  </a:rPr>
                  <a:t> TAF(n=230)</a:t>
                </a:r>
                <a:r>
                  <a:rPr lang="en-US" sz="900" baseline="30000" dirty="0">
                    <a:solidFill>
                      <a:prstClr val="black"/>
                    </a:solidFill>
                    <a:latin typeface="Arial"/>
                  </a:rPr>
                  <a:t> †</a:t>
                </a:r>
                <a:endParaRPr lang="en-US" sz="900" dirty="0">
                  <a:solidFill>
                    <a:prstClr val="black"/>
                  </a:solidFill>
                  <a:latin typeface="Arial"/>
                </a:endParaRPr>
              </a:p>
              <a:p>
                <a:pPr defTabSz="914126">
                  <a:spcBef>
                    <a:spcPts val="100"/>
                  </a:spcBef>
                  <a:spcAft>
                    <a:spcPts val="100"/>
                  </a:spcAft>
                  <a:defRPr/>
                </a:pPr>
                <a:r>
                  <a:rPr lang="en-US" sz="900" dirty="0">
                    <a:solidFill>
                      <a:prstClr val="black"/>
                    </a:solidFill>
                    <a:latin typeface="Arial"/>
                  </a:rPr>
                  <a:t>DTG/3TC (n=243)</a:t>
                </a:r>
              </a:p>
            </p:txBody>
          </p:sp>
          <p:sp>
            <p:nvSpPr>
              <p:cNvPr id="197" name="Rectangle 196">
                <a:extLst>
                  <a:ext uri="{FF2B5EF4-FFF2-40B4-BE49-F238E27FC236}">
                    <a16:creationId xmlns:a16="http://schemas.microsoft.com/office/drawing/2014/main" id="{A35FB3F7-8160-40E0-97A0-8162E08F16B4}"/>
                  </a:ext>
                </a:extLst>
              </p:cNvPr>
              <p:cNvSpPr/>
              <p:nvPr/>
            </p:nvSpPr>
            <p:spPr>
              <a:xfrm>
                <a:off x="9283138" y="4715362"/>
                <a:ext cx="79141" cy="47492"/>
              </a:xfrm>
              <a:prstGeom prst="rect">
                <a:avLst/>
              </a:prstGeom>
              <a:solidFill>
                <a:srgbClr val="C00000"/>
              </a:solidFill>
              <a:ln w="19050">
                <a:solidFill>
                  <a:srgbClr val="CC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lnSpc>
                    <a:spcPct val="90000"/>
                  </a:lnSpc>
                  <a:defRPr/>
                </a:pPr>
                <a:endParaRPr lang="en-US" sz="2399">
                  <a:solidFill>
                    <a:prstClr val="white"/>
                  </a:solidFill>
                  <a:latin typeface="Arial"/>
                </a:endParaRPr>
              </a:p>
            </p:txBody>
          </p:sp>
          <p:sp>
            <p:nvSpPr>
              <p:cNvPr id="199" name="TextBox 198">
                <a:extLst>
                  <a:ext uri="{FF2B5EF4-FFF2-40B4-BE49-F238E27FC236}">
                    <a16:creationId xmlns:a16="http://schemas.microsoft.com/office/drawing/2014/main" id="{F1607B4C-78E9-42D9-A7F3-68EE70F3C26F}"/>
                  </a:ext>
                </a:extLst>
              </p:cNvPr>
              <p:cNvSpPr txBox="1"/>
              <p:nvPr/>
            </p:nvSpPr>
            <p:spPr>
              <a:xfrm>
                <a:off x="9183687" y="5086322"/>
                <a:ext cx="2626813" cy="105458"/>
              </a:xfrm>
              <a:prstGeom prst="rect">
                <a:avLst/>
              </a:prstGeom>
              <a:noFill/>
            </p:spPr>
            <p:txBody>
              <a:bodyPr wrap="square" lIns="0" tIns="0" rIns="0" bIns="0" rtlCol="0">
                <a:spAutoFit/>
              </a:bodyPr>
              <a:lstStyle/>
              <a:p>
                <a:pPr defTabSz="914126">
                  <a:spcBef>
                    <a:spcPts val="100"/>
                  </a:spcBef>
                  <a:spcAft>
                    <a:spcPts val="100"/>
                  </a:spcAft>
                  <a:defRPr/>
                </a:pPr>
                <a:endParaRPr lang="en-US" sz="900">
                  <a:solidFill>
                    <a:prstClr val="black"/>
                  </a:solidFill>
                  <a:latin typeface="Arial"/>
                </a:endParaRPr>
              </a:p>
            </p:txBody>
          </p:sp>
        </p:grpSp>
        <p:graphicFrame>
          <p:nvGraphicFramePr>
            <p:cNvPr id="18" name="Chart 17">
              <a:extLst>
                <a:ext uri="{FF2B5EF4-FFF2-40B4-BE49-F238E27FC236}">
                  <a16:creationId xmlns:a16="http://schemas.microsoft.com/office/drawing/2014/main" id="{5CD5ABDF-7426-4C90-A306-63FEA949D0C9}"/>
                </a:ext>
              </a:extLst>
            </p:cNvPr>
            <p:cNvGraphicFramePr/>
            <p:nvPr>
              <p:extLst>
                <p:ext uri="{D42A27DB-BD31-4B8C-83A1-F6EECF244321}">
                  <p14:modId xmlns:p14="http://schemas.microsoft.com/office/powerpoint/2010/main" val="1404782301"/>
                </p:ext>
              </p:extLst>
            </p:nvPr>
          </p:nvGraphicFramePr>
          <p:xfrm>
            <a:off x="6535430" y="2605015"/>
            <a:ext cx="5259660" cy="2050161"/>
          </p:xfrm>
          <a:graphic>
            <a:graphicData uri="http://schemas.openxmlformats.org/drawingml/2006/chart">
              <c:chart xmlns:c="http://schemas.openxmlformats.org/drawingml/2006/chart" xmlns:r="http://schemas.openxmlformats.org/officeDocument/2006/relationships" r:id="rId4"/>
            </a:graphicData>
          </a:graphic>
        </p:graphicFrame>
        <p:sp>
          <p:nvSpPr>
            <p:cNvPr id="20" name="TextBox 19">
              <a:extLst>
                <a:ext uri="{FF2B5EF4-FFF2-40B4-BE49-F238E27FC236}">
                  <a16:creationId xmlns:a16="http://schemas.microsoft.com/office/drawing/2014/main" id="{22F04B64-F620-4F5F-9D28-600154064026}"/>
                </a:ext>
              </a:extLst>
            </p:cNvPr>
            <p:cNvSpPr txBox="1"/>
            <p:nvPr/>
          </p:nvSpPr>
          <p:spPr>
            <a:xfrm rot="16200000">
              <a:off x="5547100" y="3288865"/>
              <a:ext cx="1835813" cy="354264"/>
            </a:xfrm>
            <a:prstGeom prst="rect">
              <a:avLst/>
            </a:prstGeom>
            <a:noFill/>
          </p:spPr>
          <p:txBody>
            <a:bodyPr wrap="square" lIns="0" tIns="0" rIns="0" bIns="0" rtlCol="0">
              <a:spAutoFit/>
            </a:bodyPr>
            <a:lstStyle/>
            <a:p>
              <a:pPr algn="ctr">
                <a:lnSpc>
                  <a:spcPct val="107000"/>
                </a:lnSpc>
                <a:spcAft>
                  <a:spcPts val="800"/>
                </a:spcAft>
              </a:pPr>
              <a:r>
                <a:rPr lang="pt-PT" sz="1100" dirty="0">
                  <a:effectLst/>
                  <a:latin typeface="Calibri" panose="020F0502020204030204" pitchFamily="34" charset="0"/>
                  <a:ea typeface="Calibri" panose="020F0502020204030204" pitchFamily="34" charset="0"/>
                  <a:cs typeface="Times New Roman" panose="02020603050405020304" pitchFamily="18" charset="0"/>
                </a:rPr>
                <a:t>Alteração percentual ajustada desde a BL (95% IC), %</a:t>
              </a:r>
            </a:p>
          </p:txBody>
        </p:sp>
        <p:sp>
          <p:nvSpPr>
            <p:cNvPr id="21" name="TextBox 20">
              <a:extLst>
                <a:ext uri="{FF2B5EF4-FFF2-40B4-BE49-F238E27FC236}">
                  <a16:creationId xmlns:a16="http://schemas.microsoft.com/office/drawing/2014/main" id="{821F2DD5-BED4-4D7A-A176-2016332DBC45}"/>
                </a:ext>
              </a:extLst>
            </p:cNvPr>
            <p:cNvSpPr txBox="1"/>
            <p:nvPr/>
          </p:nvSpPr>
          <p:spPr>
            <a:xfrm>
              <a:off x="7245648" y="4497682"/>
              <a:ext cx="399148" cy="221599"/>
            </a:xfrm>
            <a:prstGeom prst="rect">
              <a:avLst/>
            </a:prstGeom>
            <a:noFill/>
          </p:spPr>
          <p:txBody>
            <a:bodyPr wrap="none" lIns="0" tIns="0" rIns="0" bIns="0" rtlCol="0">
              <a:spAutoFit/>
            </a:bodyPr>
            <a:lstStyle/>
            <a:p>
              <a:pPr algn="ctr" defTabSz="914126">
                <a:lnSpc>
                  <a:spcPct val="90000"/>
                </a:lnSpc>
                <a:defRPr/>
              </a:pPr>
              <a:r>
                <a:rPr lang="en-US" sz="800" b="1" dirty="0">
                  <a:solidFill>
                    <a:prstClr val="black"/>
                  </a:solidFill>
                  <a:latin typeface="Arial"/>
                </a:rPr>
                <a:t>CT </a:t>
              </a:r>
            </a:p>
            <a:p>
              <a:pPr algn="ctr" defTabSz="914126">
                <a:lnSpc>
                  <a:spcPct val="90000"/>
                </a:lnSpc>
                <a:defRPr/>
              </a:pPr>
              <a:r>
                <a:rPr lang="en-US" sz="800" b="1" dirty="0">
                  <a:solidFill>
                    <a:prstClr val="black"/>
                  </a:solidFill>
                  <a:latin typeface="Arial"/>
                </a:rPr>
                <a:t>(mmol/l)</a:t>
              </a:r>
            </a:p>
          </p:txBody>
        </p:sp>
        <p:sp>
          <p:nvSpPr>
            <p:cNvPr id="22" name="TextBox 21">
              <a:extLst>
                <a:ext uri="{FF2B5EF4-FFF2-40B4-BE49-F238E27FC236}">
                  <a16:creationId xmlns:a16="http://schemas.microsoft.com/office/drawing/2014/main" id="{A6EB3D44-9B5B-4CCF-9C8D-71B3D7FD5807}"/>
                </a:ext>
              </a:extLst>
            </p:cNvPr>
            <p:cNvSpPr txBox="1"/>
            <p:nvPr/>
          </p:nvSpPr>
          <p:spPr>
            <a:xfrm>
              <a:off x="8182206" y="4511008"/>
              <a:ext cx="399148" cy="221599"/>
            </a:xfrm>
            <a:prstGeom prst="rect">
              <a:avLst/>
            </a:prstGeom>
            <a:noFill/>
          </p:spPr>
          <p:txBody>
            <a:bodyPr wrap="none" lIns="0" tIns="0" rIns="0" bIns="0" rtlCol="0">
              <a:spAutoFit/>
            </a:bodyPr>
            <a:lstStyle/>
            <a:p>
              <a:pPr algn="ctr" defTabSz="914126">
                <a:lnSpc>
                  <a:spcPct val="90000"/>
                </a:lnSpc>
                <a:defRPr/>
              </a:pPr>
              <a:r>
                <a:rPr lang="en-US" sz="800" b="1" dirty="0">
                  <a:solidFill>
                    <a:prstClr val="black"/>
                  </a:solidFill>
                  <a:latin typeface="Arial"/>
                </a:rPr>
                <a:t>HDL-C </a:t>
              </a:r>
            </a:p>
            <a:p>
              <a:pPr algn="ctr" defTabSz="914126">
                <a:lnSpc>
                  <a:spcPct val="90000"/>
                </a:lnSpc>
                <a:defRPr/>
              </a:pPr>
              <a:r>
                <a:rPr lang="en-US" sz="800" b="1" dirty="0">
                  <a:solidFill>
                    <a:prstClr val="black"/>
                  </a:solidFill>
                  <a:latin typeface="Arial"/>
                </a:rPr>
                <a:t>(mmol/l)</a:t>
              </a:r>
            </a:p>
          </p:txBody>
        </p:sp>
        <p:sp>
          <p:nvSpPr>
            <p:cNvPr id="23" name="TextBox 22">
              <a:extLst>
                <a:ext uri="{FF2B5EF4-FFF2-40B4-BE49-F238E27FC236}">
                  <a16:creationId xmlns:a16="http://schemas.microsoft.com/office/drawing/2014/main" id="{14E60DF8-4576-4991-A10C-8C06D19FE137}"/>
                </a:ext>
              </a:extLst>
            </p:cNvPr>
            <p:cNvSpPr txBox="1"/>
            <p:nvPr/>
          </p:nvSpPr>
          <p:spPr>
            <a:xfrm>
              <a:off x="9123275" y="4526021"/>
              <a:ext cx="399148" cy="221599"/>
            </a:xfrm>
            <a:prstGeom prst="rect">
              <a:avLst/>
            </a:prstGeom>
            <a:noFill/>
          </p:spPr>
          <p:txBody>
            <a:bodyPr wrap="none" lIns="0" tIns="0" rIns="0" bIns="0" rtlCol="0">
              <a:spAutoFit/>
            </a:bodyPr>
            <a:lstStyle/>
            <a:p>
              <a:pPr algn="ctr" defTabSz="914126">
                <a:lnSpc>
                  <a:spcPct val="90000"/>
                </a:lnSpc>
                <a:defRPr/>
              </a:pPr>
              <a:r>
                <a:rPr lang="en-US" sz="800" b="1" dirty="0">
                  <a:solidFill>
                    <a:prstClr val="black"/>
                  </a:solidFill>
                  <a:latin typeface="Arial"/>
                </a:rPr>
                <a:t>LDL-C </a:t>
              </a:r>
            </a:p>
            <a:p>
              <a:pPr algn="ctr" defTabSz="914126">
                <a:lnSpc>
                  <a:spcPct val="90000"/>
                </a:lnSpc>
                <a:defRPr/>
              </a:pPr>
              <a:r>
                <a:rPr lang="en-US" sz="800" b="1" dirty="0">
                  <a:solidFill>
                    <a:prstClr val="black"/>
                  </a:solidFill>
                  <a:latin typeface="Arial"/>
                </a:rPr>
                <a:t>(mmol/l)</a:t>
              </a:r>
            </a:p>
          </p:txBody>
        </p:sp>
        <p:sp>
          <p:nvSpPr>
            <p:cNvPr id="24" name="TextBox 23">
              <a:extLst>
                <a:ext uri="{FF2B5EF4-FFF2-40B4-BE49-F238E27FC236}">
                  <a16:creationId xmlns:a16="http://schemas.microsoft.com/office/drawing/2014/main" id="{758C2036-A99E-4768-ABDF-32760224338C}"/>
                </a:ext>
              </a:extLst>
            </p:cNvPr>
            <p:cNvSpPr txBox="1"/>
            <p:nvPr/>
          </p:nvSpPr>
          <p:spPr>
            <a:xfrm>
              <a:off x="10001392" y="4520729"/>
              <a:ext cx="399148" cy="221599"/>
            </a:xfrm>
            <a:prstGeom prst="rect">
              <a:avLst/>
            </a:prstGeom>
            <a:noFill/>
          </p:spPr>
          <p:txBody>
            <a:bodyPr wrap="none" lIns="0" tIns="0" rIns="0" bIns="0" rtlCol="0">
              <a:spAutoFit/>
            </a:bodyPr>
            <a:lstStyle/>
            <a:p>
              <a:pPr algn="ctr" defTabSz="914126">
                <a:lnSpc>
                  <a:spcPct val="90000"/>
                </a:lnSpc>
                <a:defRPr/>
              </a:pPr>
              <a:r>
                <a:rPr lang="en-US" sz="800" b="1" dirty="0">
                  <a:solidFill>
                    <a:prstClr val="black"/>
                  </a:solidFill>
                  <a:latin typeface="Arial"/>
                </a:rPr>
                <a:t>TG </a:t>
              </a:r>
            </a:p>
            <a:p>
              <a:pPr algn="ctr" defTabSz="914126">
                <a:lnSpc>
                  <a:spcPct val="90000"/>
                </a:lnSpc>
                <a:defRPr/>
              </a:pPr>
              <a:r>
                <a:rPr lang="en-US" sz="800" b="1" dirty="0">
                  <a:solidFill>
                    <a:prstClr val="black"/>
                  </a:solidFill>
                  <a:latin typeface="Arial"/>
                </a:rPr>
                <a:t>(mmol/l)</a:t>
              </a:r>
            </a:p>
          </p:txBody>
        </p:sp>
        <p:sp>
          <p:nvSpPr>
            <p:cNvPr id="25" name="TextBox 24">
              <a:extLst>
                <a:ext uri="{FF2B5EF4-FFF2-40B4-BE49-F238E27FC236}">
                  <a16:creationId xmlns:a16="http://schemas.microsoft.com/office/drawing/2014/main" id="{510A6603-B14B-4C3A-BF10-52E4B7CAA26E}"/>
                </a:ext>
              </a:extLst>
            </p:cNvPr>
            <p:cNvSpPr txBox="1"/>
            <p:nvPr/>
          </p:nvSpPr>
          <p:spPr>
            <a:xfrm>
              <a:off x="10628682" y="4537955"/>
              <a:ext cx="1018045" cy="110800"/>
            </a:xfrm>
            <a:prstGeom prst="rect">
              <a:avLst/>
            </a:prstGeom>
            <a:noFill/>
          </p:spPr>
          <p:txBody>
            <a:bodyPr wrap="square" lIns="0" tIns="0" rIns="0" bIns="0" rtlCol="0">
              <a:spAutoFit/>
            </a:bodyPr>
            <a:lstStyle/>
            <a:p>
              <a:pPr algn="ctr" defTabSz="914126">
                <a:lnSpc>
                  <a:spcPct val="90000"/>
                </a:lnSpc>
                <a:defRPr/>
              </a:pPr>
              <a:r>
                <a:rPr lang="en-US" sz="800" b="1" dirty="0">
                  <a:solidFill>
                    <a:prstClr val="black"/>
                  </a:solidFill>
                  <a:latin typeface="Arial"/>
                </a:rPr>
                <a:t>CT:HDL</a:t>
              </a:r>
            </a:p>
          </p:txBody>
        </p:sp>
        <p:sp>
          <p:nvSpPr>
            <p:cNvPr id="26" name="TextBox 25">
              <a:extLst>
                <a:ext uri="{FF2B5EF4-FFF2-40B4-BE49-F238E27FC236}">
                  <a16:creationId xmlns:a16="http://schemas.microsoft.com/office/drawing/2014/main" id="{6EB88C2E-3776-404E-A6AE-728222C748E3}"/>
                </a:ext>
              </a:extLst>
            </p:cNvPr>
            <p:cNvSpPr txBox="1"/>
            <p:nvPr/>
          </p:nvSpPr>
          <p:spPr>
            <a:xfrm>
              <a:off x="7189910" y="4338442"/>
              <a:ext cx="176285" cy="138463"/>
            </a:xfrm>
            <a:prstGeom prst="rect">
              <a:avLst/>
            </a:prstGeom>
            <a:noFill/>
          </p:spPr>
          <p:txBody>
            <a:bodyPr wrap="none" lIns="0" tIns="0" rIns="0" bIns="0" rtlCol="0">
              <a:spAutoFit/>
            </a:bodyPr>
            <a:lstStyle/>
            <a:p>
              <a:pPr algn="ctr" defTabSz="914126">
                <a:lnSpc>
                  <a:spcPct val="90000"/>
                </a:lnSpc>
                <a:defRPr/>
              </a:pPr>
              <a:r>
                <a:rPr lang="en-US" sz="1000" b="1">
                  <a:solidFill>
                    <a:prstClr val="black"/>
                  </a:solidFill>
                  <a:latin typeface="Arial"/>
                </a:rPr>
                <a:t>5.0</a:t>
              </a:r>
            </a:p>
          </p:txBody>
        </p:sp>
        <p:sp>
          <p:nvSpPr>
            <p:cNvPr id="27" name="TextBox 26">
              <a:extLst>
                <a:ext uri="{FF2B5EF4-FFF2-40B4-BE49-F238E27FC236}">
                  <a16:creationId xmlns:a16="http://schemas.microsoft.com/office/drawing/2014/main" id="{826B6917-6EB0-4206-AE9C-1615A21368F6}"/>
                </a:ext>
              </a:extLst>
            </p:cNvPr>
            <p:cNvSpPr txBox="1"/>
            <p:nvPr/>
          </p:nvSpPr>
          <p:spPr>
            <a:xfrm>
              <a:off x="7552434" y="4338442"/>
              <a:ext cx="176331" cy="138499"/>
            </a:xfrm>
            <a:prstGeom prst="rect">
              <a:avLst/>
            </a:prstGeom>
            <a:noFill/>
          </p:spPr>
          <p:txBody>
            <a:bodyPr wrap="none" lIns="0" tIns="0" rIns="0" bIns="0" rtlCol="0">
              <a:spAutoFit/>
            </a:bodyPr>
            <a:lstStyle/>
            <a:p>
              <a:pPr algn="ctr" defTabSz="914126">
                <a:lnSpc>
                  <a:spcPct val="90000"/>
                </a:lnSpc>
                <a:defRPr/>
              </a:pPr>
              <a:r>
                <a:rPr lang="en-US" sz="1000" b="1" dirty="0">
                  <a:solidFill>
                    <a:prstClr val="black"/>
                  </a:solidFill>
                  <a:latin typeface="Arial"/>
                </a:rPr>
                <a:t>4,9</a:t>
              </a:r>
            </a:p>
          </p:txBody>
        </p:sp>
        <p:sp>
          <p:nvSpPr>
            <p:cNvPr id="28" name="TextBox 27">
              <a:extLst>
                <a:ext uri="{FF2B5EF4-FFF2-40B4-BE49-F238E27FC236}">
                  <a16:creationId xmlns:a16="http://schemas.microsoft.com/office/drawing/2014/main" id="{87A619D3-14DA-4C4E-B1CD-FB62F87B96B6}"/>
                </a:ext>
              </a:extLst>
            </p:cNvPr>
            <p:cNvSpPr txBox="1"/>
            <p:nvPr/>
          </p:nvSpPr>
          <p:spPr>
            <a:xfrm>
              <a:off x="8086125" y="4340173"/>
              <a:ext cx="176331" cy="138499"/>
            </a:xfrm>
            <a:prstGeom prst="rect">
              <a:avLst/>
            </a:prstGeom>
            <a:noFill/>
          </p:spPr>
          <p:txBody>
            <a:bodyPr wrap="none" lIns="0" tIns="0" rIns="0" bIns="0" rtlCol="0">
              <a:spAutoFit/>
            </a:bodyPr>
            <a:lstStyle/>
            <a:p>
              <a:pPr algn="ctr" defTabSz="914126">
                <a:lnSpc>
                  <a:spcPct val="90000"/>
                </a:lnSpc>
                <a:defRPr/>
              </a:pPr>
              <a:r>
                <a:rPr lang="en-US" sz="1000" b="1" dirty="0">
                  <a:solidFill>
                    <a:prstClr val="black"/>
                  </a:solidFill>
                  <a:latin typeface="Arial"/>
                </a:rPr>
                <a:t>1,3</a:t>
              </a:r>
            </a:p>
          </p:txBody>
        </p:sp>
        <p:sp>
          <p:nvSpPr>
            <p:cNvPr id="29" name="TextBox 28">
              <a:extLst>
                <a:ext uri="{FF2B5EF4-FFF2-40B4-BE49-F238E27FC236}">
                  <a16:creationId xmlns:a16="http://schemas.microsoft.com/office/drawing/2014/main" id="{FB4241E3-C2E1-4993-961F-BE07ACB9BFDF}"/>
                </a:ext>
              </a:extLst>
            </p:cNvPr>
            <p:cNvSpPr txBox="1"/>
            <p:nvPr/>
          </p:nvSpPr>
          <p:spPr>
            <a:xfrm>
              <a:off x="8458548" y="4340173"/>
              <a:ext cx="176331" cy="138499"/>
            </a:xfrm>
            <a:prstGeom prst="rect">
              <a:avLst/>
            </a:prstGeom>
            <a:noFill/>
          </p:spPr>
          <p:txBody>
            <a:bodyPr wrap="none" lIns="0" tIns="0" rIns="0" bIns="0" rtlCol="0">
              <a:spAutoFit/>
            </a:bodyPr>
            <a:lstStyle/>
            <a:p>
              <a:pPr algn="ctr" defTabSz="914126">
                <a:lnSpc>
                  <a:spcPct val="90000"/>
                </a:lnSpc>
                <a:defRPr/>
              </a:pPr>
              <a:r>
                <a:rPr lang="en-US" sz="1000" b="1" dirty="0">
                  <a:solidFill>
                    <a:prstClr val="black"/>
                  </a:solidFill>
                  <a:latin typeface="Arial"/>
                </a:rPr>
                <a:t>1,3</a:t>
              </a:r>
            </a:p>
          </p:txBody>
        </p:sp>
        <p:sp>
          <p:nvSpPr>
            <p:cNvPr id="30" name="TextBox 29">
              <a:extLst>
                <a:ext uri="{FF2B5EF4-FFF2-40B4-BE49-F238E27FC236}">
                  <a16:creationId xmlns:a16="http://schemas.microsoft.com/office/drawing/2014/main" id="{5091E9AB-1EB7-4C9E-9543-90CD7D753DD3}"/>
                </a:ext>
              </a:extLst>
            </p:cNvPr>
            <p:cNvSpPr txBox="1"/>
            <p:nvPr/>
          </p:nvSpPr>
          <p:spPr>
            <a:xfrm>
              <a:off x="9006287" y="4344148"/>
              <a:ext cx="176331" cy="138499"/>
            </a:xfrm>
            <a:prstGeom prst="rect">
              <a:avLst/>
            </a:prstGeom>
            <a:noFill/>
          </p:spPr>
          <p:txBody>
            <a:bodyPr wrap="none" lIns="0" tIns="0" rIns="0" bIns="0" rtlCol="0">
              <a:spAutoFit/>
            </a:bodyPr>
            <a:lstStyle/>
            <a:p>
              <a:pPr algn="ctr" defTabSz="914126">
                <a:lnSpc>
                  <a:spcPct val="90000"/>
                </a:lnSpc>
                <a:defRPr/>
              </a:pPr>
              <a:r>
                <a:rPr lang="en-US" sz="1000" b="1" dirty="0">
                  <a:solidFill>
                    <a:prstClr val="black"/>
                  </a:solidFill>
                  <a:latin typeface="Arial"/>
                </a:rPr>
                <a:t>2,9</a:t>
              </a:r>
            </a:p>
          </p:txBody>
        </p:sp>
        <p:sp>
          <p:nvSpPr>
            <p:cNvPr id="31" name="TextBox 30">
              <a:extLst>
                <a:ext uri="{FF2B5EF4-FFF2-40B4-BE49-F238E27FC236}">
                  <a16:creationId xmlns:a16="http://schemas.microsoft.com/office/drawing/2014/main" id="{82FA2B62-7666-4723-91E5-89FA1AFDE93A}"/>
                </a:ext>
              </a:extLst>
            </p:cNvPr>
            <p:cNvSpPr txBox="1"/>
            <p:nvPr/>
          </p:nvSpPr>
          <p:spPr>
            <a:xfrm>
              <a:off x="9384197" y="4340173"/>
              <a:ext cx="176331" cy="138499"/>
            </a:xfrm>
            <a:prstGeom prst="rect">
              <a:avLst/>
            </a:prstGeom>
            <a:noFill/>
          </p:spPr>
          <p:txBody>
            <a:bodyPr wrap="none" lIns="0" tIns="0" rIns="0" bIns="0" rtlCol="0">
              <a:spAutoFit/>
            </a:bodyPr>
            <a:lstStyle/>
            <a:p>
              <a:pPr algn="ctr" defTabSz="914126">
                <a:lnSpc>
                  <a:spcPct val="90000"/>
                </a:lnSpc>
                <a:defRPr/>
              </a:pPr>
              <a:r>
                <a:rPr lang="en-US" sz="1000" b="1" dirty="0">
                  <a:solidFill>
                    <a:prstClr val="black"/>
                  </a:solidFill>
                  <a:latin typeface="Arial"/>
                </a:rPr>
                <a:t>2,8</a:t>
              </a:r>
            </a:p>
          </p:txBody>
        </p:sp>
        <p:sp>
          <p:nvSpPr>
            <p:cNvPr id="32" name="TextBox 31">
              <a:extLst>
                <a:ext uri="{FF2B5EF4-FFF2-40B4-BE49-F238E27FC236}">
                  <a16:creationId xmlns:a16="http://schemas.microsoft.com/office/drawing/2014/main" id="{A96B66BD-728C-46C9-9DEB-AE705836181B}"/>
                </a:ext>
              </a:extLst>
            </p:cNvPr>
            <p:cNvSpPr txBox="1"/>
            <p:nvPr/>
          </p:nvSpPr>
          <p:spPr>
            <a:xfrm>
              <a:off x="9909743" y="4340173"/>
              <a:ext cx="176331" cy="138499"/>
            </a:xfrm>
            <a:prstGeom prst="rect">
              <a:avLst/>
            </a:prstGeom>
            <a:noFill/>
          </p:spPr>
          <p:txBody>
            <a:bodyPr wrap="none" lIns="0" tIns="0" rIns="0" bIns="0" rtlCol="0">
              <a:spAutoFit/>
            </a:bodyPr>
            <a:lstStyle/>
            <a:p>
              <a:pPr algn="ctr" defTabSz="914126">
                <a:lnSpc>
                  <a:spcPct val="90000"/>
                </a:lnSpc>
                <a:defRPr/>
              </a:pPr>
              <a:r>
                <a:rPr lang="en-US" sz="1000" b="1" dirty="0">
                  <a:solidFill>
                    <a:prstClr val="black"/>
                  </a:solidFill>
                  <a:latin typeface="Arial"/>
                </a:rPr>
                <a:t>1,3</a:t>
              </a:r>
            </a:p>
          </p:txBody>
        </p:sp>
        <p:sp>
          <p:nvSpPr>
            <p:cNvPr id="33" name="TextBox 32">
              <a:extLst>
                <a:ext uri="{FF2B5EF4-FFF2-40B4-BE49-F238E27FC236}">
                  <a16:creationId xmlns:a16="http://schemas.microsoft.com/office/drawing/2014/main" id="{A3173343-99C1-4B44-B75A-EF3B99DF2544}"/>
                </a:ext>
              </a:extLst>
            </p:cNvPr>
            <p:cNvSpPr txBox="1"/>
            <p:nvPr/>
          </p:nvSpPr>
          <p:spPr>
            <a:xfrm>
              <a:off x="10291652" y="4340173"/>
              <a:ext cx="176331" cy="138499"/>
            </a:xfrm>
            <a:prstGeom prst="rect">
              <a:avLst/>
            </a:prstGeom>
            <a:noFill/>
          </p:spPr>
          <p:txBody>
            <a:bodyPr wrap="none" lIns="0" tIns="0" rIns="0" bIns="0" rtlCol="0">
              <a:spAutoFit/>
            </a:bodyPr>
            <a:lstStyle/>
            <a:p>
              <a:pPr algn="ctr" defTabSz="914126">
                <a:lnSpc>
                  <a:spcPct val="90000"/>
                </a:lnSpc>
                <a:defRPr/>
              </a:pPr>
              <a:r>
                <a:rPr lang="en-US" sz="1000" b="1" dirty="0">
                  <a:solidFill>
                    <a:prstClr val="black"/>
                  </a:solidFill>
                  <a:latin typeface="Arial"/>
                </a:rPr>
                <a:t>1,2</a:t>
              </a:r>
            </a:p>
          </p:txBody>
        </p:sp>
        <p:sp>
          <p:nvSpPr>
            <p:cNvPr id="34" name="TextBox 33">
              <a:extLst>
                <a:ext uri="{FF2B5EF4-FFF2-40B4-BE49-F238E27FC236}">
                  <a16:creationId xmlns:a16="http://schemas.microsoft.com/office/drawing/2014/main" id="{BF868483-D15C-40C3-88FF-88EA43CD43A0}"/>
                </a:ext>
              </a:extLst>
            </p:cNvPr>
            <p:cNvSpPr txBox="1"/>
            <p:nvPr/>
          </p:nvSpPr>
          <p:spPr>
            <a:xfrm>
              <a:off x="10830637" y="4340173"/>
              <a:ext cx="176331" cy="138499"/>
            </a:xfrm>
            <a:prstGeom prst="rect">
              <a:avLst/>
            </a:prstGeom>
            <a:noFill/>
          </p:spPr>
          <p:txBody>
            <a:bodyPr wrap="none" lIns="0" tIns="0" rIns="0" bIns="0" rtlCol="0">
              <a:spAutoFit/>
            </a:bodyPr>
            <a:lstStyle/>
            <a:p>
              <a:pPr algn="ctr" defTabSz="914126">
                <a:lnSpc>
                  <a:spcPct val="90000"/>
                </a:lnSpc>
                <a:defRPr/>
              </a:pPr>
              <a:r>
                <a:rPr lang="en-US" sz="1000" b="1" dirty="0">
                  <a:solidFill>
                    <a:prstClr val="black"/>
                  </a:solidFill>
                  <a:latin typeface="Arial"/>
                </a:rPr>
                <a:t>3,7</a:t>
              </a:r>
            </a:p>
          </p:txBody>
        </p:sp>
        <p:sp>
          <p:nvSpPr>
            <p:cNvPr id="36" name="TextBox 35">
              <a:extLst>
                <a:ext uri="{FF2B5EF4-FFF2-40B4-BE49-F238E27FC236}">
                  <a16:creationId xmlns:a16="http://schemas.microsoft.com/office/drawing/2014/main" id="{707638A8-0310-4482-A983-06FAC0E69EB4}"/>
                </a:ext>
              </a:extLst>
            </p:cNvPr>
            <p:cNvSpPr txBox="1"/>
            <p:nvPr/>
          </p:nvSpPr>
          <p:spPr>
            <a:xfrm>
              <a:off x="11217033" y="4340173"/>
              <a:ext cx="176331" cy="138499"/>
            </a:xfrm>
            <a:prstGeom prst="rect">
              <a:avLst/>
            </a:prstGeom>
            <a:noFill/>
          </p:spPr>
          <p:txBody>
            <a:bodyPr wrap="none" lIns="0" tIns="0" rIns="0" bIns="0" rtlCol="0">
              <a:spAutoFit/>
            </a:bodyPr>
            <a:lstStyle/>
            <a:p>
              <a:pPr algn="ctr" defTabSz="914126">
                <a:lnSpc>
                  <a:spcPct val="90000"/>
                </a:lnSpc>
                <a:defRPr/>
              </a:pPr>
              <a:r>
                <a:rPr lang="en-US" sz="1000" b="1" dirty="0">
                  <a:solidFill>
                    <a:prstClr val="black"/>
                  </a:solidFill>
                  <a:latin typeface="Arial"/>
                </a:rPr>
                <a:t>3,6</a:t>
              </a:r>
            </a:p>
          </p:txBody>
        </p:sp>
        <p:sp>
          <p:nvSpPr>
            <p:cNvPr id="37" name="TextBox 36">
              <a:extLst>
                <a:ext uri="{FF2B5EF4-FFF2-40B4-BE49-F238E27FC236}">
                  <a16:creationId xmlns:a16="http://schemas.microsoft.com/office/drawing/2014/main" id="{944CF9DA-44A0-4D9D-B474-609CD8B688D5}"/>
                </a:ext>
              </a:extLst>
            </p:cNvPr>
            <p:cNvSpPr txBox="1"/>
            <p:nvPr/>
          </p:nvSpPr>
          <p:spPr>
            <a:xfrm>
              <a:off x="6885841" y="4342133"/>
              <a:ext cx="171477" cy="138463"/>
            </a:xfrm>
            <a:prstGeom prst="rect">
              <a:avLst/>
            </a:prstGeom>
            <a:noFill/>
          </p:spPr>
          <p:txBody>
            <a:bodyPr wrap="none" lIns="0" tIns="0" rIns="0" bIns="0" rtlCol="0">
              <a:spAutoFit/>
            </a:bodyPr>
            <a:lstStyle/>
            <a:p>
              <a:pPr algn="ctr" defTabSz="914126">
                <a:lnSpc>
                  <a:spcPct val="90000"/>
                </a:lnSpc>
                <a:defRPr/>
              </a:pPr>
              <a:r>
                <a:rPr lang="en-US" sz="1000" b="1" dirty="0">
                  <a:solidFill>
                    <a:prstClr val="black"/>
                  </a:solidFill>
                  <a:latin typeface="Arial"/>
                </a:rPr>
                <a:t>BL</a:t>
              </a:r>
            </a:p>
          </p:txBody>
        </p:sp>
        <p:sp>
          <p:nvSpPr>
            <p:cNvPr id="40" name="TextBox 39">
              <a:extLst>
                <a:ext uri="{FF2B5EF4-FFF2-40B4-BE49-F238E27FC236}">
                  <a16:creationId xmlns:a16="http://schemas.microsoft.com/office/drawing/2014/main" id="{99FEA2D9-53E6-4AC9-AAF4-7D038F27A600}"/>
                </a:ext>
              </a:extLst>
            </p:cNvPr>
            <p:cNvSpPr txBox="1"/>
            <p:nvPr/>
          </p:nvSpPr>
          <p:spPr>
            <a:xfrm>
              <a:off x="7086879" y="3458992"/>
              <a:ext cx="333339" cy="138463"/>
            </a:xfrm>
            <a:prstGeom prst="rect">
              <a:avLst/>
            </a:prstGeom>
            <a:noFill/>
          </p:spPr>
          <p:txBody>
            <a:bodyPr wrap="square" lIns="0" tIns="0" rIns="0" bIns="0" rtlCol="0">
              <a:spAutoFit/>
            </a:bodyPr>
            <a:lstStyle/>
            <a:p>
              <a:pPr algn="ctr" defTabSz="914126">
                <a:lnSpc>
                  <a:spcPct val="90000"/>
                </a:lnSpc>
                <a:defRPr/>
              </a:pPr>
              <a:r>
                <a:rPr lang="en-US" sz="1000" dirty="0">
                  <a:solidFill>
                    <a:prstClr val="black"/>
                  </a:solidFill>
                  <a:latin typeface="Arial"/>
                </a:rPr>
                <a:t>-3,3%</a:t>
              </a:r>
            </a:p>
          </p:txBody>
        </p:sp>
        <p:sp>
          <p:nvSpPr>
            <p:cNvPr id="43" name="TextBox 42">
              <a:extLst>
                <a:ext uri="{FF2B5EF4-FFF2-40B4-BE49-F238E27FC236}">
                  <a16:creationId xmlns:a16="http://schemas.microsoft.com/office/drawing/2014/main" id="{9D8188E2-FD27-4C2E-B519-3A6AD1021C3B}"/>
                </a:ext>
              </a:extLst>
            </p:cNvPr>
            <p:cNvSpPr txBox="1"/>
            <p:nvPr/>
          </p:nvSpPr>
          <p:spPr>
            <a:xfrm>
              <a:off x="7465691" y="2812812"/>
              <a:ext cx="290068" cy="138463"/>
            </a:xfrm>
            <a:prstGeom prst="rect">
              <a:avLst/>
            </a:prstGeom>
            <a:noFill/>
          </p:spPr>
          <p:txBody>
            <a:bodyPr wrap="none" lIns="0" tIns="0" rIns="0" bIns="0" rtlCol="0">
              <a:spAutoFit/>
            </a:bodyPr>
            <a:lstStyle/>
            <a:p>
              <a:pPr algn="ctr" defTabSz="914126">
                <a:lnSpc>
                  <a:spcPct val="90000"/>
                </a:lnSpc>
                <a:defRPr/>
              </a:pPr>
              <a:r>
                <a:rPr lang="en-US" sz="1000">
                  <a:solidFill>
                    <a:prstClr val="black"/>
                  </a:solidFill>
                  <a:latin typeface="Arial"/>
                </a:rPr>
                <a:t>4.2%</a:t>
              </a:r>
            </a:p>
          </p:txBody>
        </p:sp>
        <p:sp>
          <p:nvSpPr>
            <p:cNvPr id="45" name="TextBox 44">
              <a:extLst>
                <a:ext uri="{FF2B5EF4-FFF2-40B4-BE49-F238E27FC236}">
                  <a16:creationId xmlns:a16="http://schemas.microsoft.com/office/drawing/2014/main" id="{787AA97E-9FDC-44E6-BD1D-9C99729F8985}"/>
                </a:ext>
              </a:extLst>
            </p:cNvPr>
            <p:cNvSpPr txBox="1"/>
            <p:nvPr/>
          </p:nvSpPr>
          <p:spPr>
            <a:xfrm>
              <a:off x="8003943" y="3407680"/>
              <a:ext cx="333425" cy="138499"/>
            </a:xfrm>
            <a:prstGeom prst="rect">
              <a:avLst/>
            </a:prstGeom>
            <a:noFill/>
          </p:spPr>
          <p:txBody>
            <a:bodyPr wrap="none" lIns="0" tIns="0" rIns="0" bIns="0" rtlCol="0">
              <a:spAutoFit/>
            </a:bodyPr>
            <a:lstStyle/>
            <a:p>
              <a:pPr algn="ctr" defTabSz="914126">
                <a:lnSpc>
                  <a:spcPct val="90000"/>
                </a:lnSpc>
                <a:defRPr/>
              </a:pPr>
              <a:r>
                <a:rPr lang="en-US" sz="1000" dirty="0">
                  <a:solidFill>
                    <a:prstClr val="black"/>
                  </a:solidFill>
                  <a:latin typeface="Arial"/>
                </a:rPr>
                <a:t>-2,4%</a:t>
              </a:r>
            </a:p>
          </p:txBody>
        </p:sp>
        <p:sp>
          <p:nvSpPr>
            <p:cNvPr id="46" name="TextBox 45">
              <a:extLst>
                <a:ext uri="{FF2B5EF4-FFF2-40B4-BE49-F238E27FC236}">
                  <a16:creationId xmlns:a16="http://schemas.microsoft.com/office/drawing/2014/main" id="{1BD6C82F-35B5-4C7B-A98D-BB4F8C39F81E}"/>
                </a:ext>
              </a:extLst>
            </p:cNvPr>
            <p:cNvSpPr txBox="1"/>
            <p:nvPr/>
          </p:nvSpPr>
          <p:spPr>
            <a:xfrm>
              <a:off x="8371668" y="2826861"/>
              <a:ext cx="290068" cy="138463"/>
            </a:xfrm>
            <a:prstGeom prst="rect">
              <a:avLst/>
            </a:prstGeom>
            <a:noFill/>
          </p:spPr>
          <p:txBody>
            <a:bodyPr wrap="square" lIns="0" tIns="0" rIns="0" bIns="0" rtlCol="0">
              <a:spAutoFit/>
            </a:bodyPr>
            <a:lstStyle/>
            <a:p>
              <a:pPr algn="ctr" defTabSz="914126">
                <a:lnSpc>
                  <a:spcPct val="90000"/>
                </a:lnSpc>
                <a:defRPr/>
              </a:pPr>
              <a:r>
                <a:rPr lang="en-US" sz="1000">
                  <a:solidFill>
                    <a:prstClr val="black"/>
                  </a:solidFill>
                  <a:latin typeface="Arial"/>
                </a:rPr>
                <a:t>3.9%</a:t>
              </a:r>
            </a:p>
          </p:txBody>
        </p:sp>
        <p:sp>
          <p:nvSpPr>
            <p:cNvPr id="48" name="TextBox 47">
              <a:extLst>
                <a:ext uri="{FF2B5EF4-FFF2-40B4-BE49-F238E27FC236}">
                  <a16:creationId xmlns:a16="http://schemas.microsoft.com/office/drawing/2014/main" id="{423FC90E-A763-4BA2-961F-CBB5ED3D188C}"/>
                </a:ext>
              </a:extLst>
            </p:cNvPr>
            <p:cNvSpPr txBox="1"/>
            <p:nvPr/>
          </p:nvSpPr>
          <p:spPr>
            <a:xfrm>
              <a:off x="8914229" y="3419671"/>
              <a:ext cx="333425" cy="138499"/>
            </a:xfrm>
            <a:prstGeom prst="rect">
              <a:avLst/>
            </a:prstGeom>
            <a:noFill/>
          </p:spPr>
          <p:txBody>
            <a:bodyPr wrap="none" lIns="0" tIns="0" rIns="0" bIns="0" rtlCol="0">
              <a:spAutoFit/>
            </a:bodyPr>
            <a:lstStyle/>
            <a:p>
              <a:pPr algn="ctr" defTabSz="914126">
                <a:lnSpc>
                  <a:spcPct val="90000"/>
                </a:lnSpc>
                <a:defRPr/>
              </a:pPr>
              <a:r>
                <a:rPr lang="en-US" sz="1000" dirty="0">
                  <a:solidFill>
                    <a:prstClr val="black"/>
                  </a:solidFill>
                  <a:latin typeface="Arial"/>
                </a:rPr>
                <a:t>-3,0%</a:t>
              </a:r>
            </a:p>
          </p:txBody>
        </p:sp>
        <p:sp>
          <p:nvSpPr>
            <p:cNvPr id="49" name="TextBox 48">
              <a:extLst>
                <a:ext uri="{FF2B5EF4-FFF2-40B4-BE49-F238E27FC236}">
                  <a16:creationId xmlns:a16="http://schemas.microsoft.com/office/drawing/2014/main" id="{D96DA711-3DF6-4358-8678-5A0E661DF367}"/>
                </a:ext>
              </a:extLst>
            </p:cNvPr>
            <p:cNvSpPr txBox="1"/>
            <p:nvPr/>
          </p:nvSpPr>
          <p:spPr>
            <a:xfrm>
              <a:off x="9293885" y="2794833"/>
              <a:ext cx="290068" cy="138463"/>
            </a:xfrm>
            <a:prstGeom prst="rect">
              <a:avLst/>
            </a:prstGeom>
            <a:noFill/>
          </p:spPr>
          <p:txBody>
            <a:bodyPr wrap="none" lIns="0" tIns="0" rIns="0" bIns="0" rtlCol="0">
              <a:spAutoFit/>
            </a:bodyPr>
            <a:lstStyle/>
            <a:p>
              <a:pPr algn="ctr" defTabSz="914126">
                <a:lnSpc>
                  <a:spcPct val="90000"/>
                </a:lnSpc>
                <a:defRPr/>
              </a:pPr>
              <a:r>
                <a:rPr lang="en-US" sz="1000">
                  <a:solidFill>
                    <a:prstClr val="black"/>
                  </a:solidFill>
                  <a:latin typeface="Arial"/>
                </a:rPr>
                <a:t>4.6%</a:t>
              </a:r>
            </a:p>
          </p:txBody>
        </p:sp>
        <p:sp>
          <p:nvSpPr>
            <p:cNvPr id="50" name="TextBox 49">
              <a:extLst>
                <a:ext uri="{FF2B5EF4-FFF2-40B4-BE49-F238E27FC236}">
                  <a16:creationId xmlns:a16="http://schemas.microsoft.com/office/drawing/2014/main" id="{D97B30B9-415F-48BA-8A76-FA5A7EF244BD}"/>
                </a:ext>
              </a:extLst>
            </p:cNvPr>
            <p:cNvSpPr txBox="1"/>
            <p:nvPr/>
          </p:nvSpPr>
          <p:spPr>
            <a:xfrm>
              <a:off x="9828606" y="3780254"/>
              <a:ext cx="333425" cy="138499"/>
            </a:xfrm>
            <a:prstGeom prst="rect">
              <a:avLst/>
            </a:prstGeom>
            <a:noFill/>
          </p:spPr>
          <p:txBody>
            <a:bodyPr wrap="none" lIns="0" tIns="0" rIns="0" bIns="0" rtlCol="0">
              <a:spAutoFit/>
            </a:bodyPr>
            <a:lstStyle/>
            <a:p>
              <a:pPr algn="ctr" defTabSz="914126">
                <a:lnSpc>
                  <a:spcPct val="90000"/>
                </a:lnSpc>
                <a:defRPr/>
              </a:pPr>
              <a:r>
                <a:rPr lang="en-US" sz="1000" dirty="0">
                  <a:solidFill>
                    <a:prstClr val="black"/>
                  </a:solidFill>
                  <a:latin typeface="Arial"/>
                </a:rPr>
                <a:t>-9,7%</a:t>
              </a:r>
            </a:p>
          </p:txBody>
        </p:sp>
        <p:sp>
          <p:nvSpPr>
            <p:cNvPr id="51" name="TextBox 50">
              <a:extLst>
                <a:ext uri="{FF2B5EF4-FFF2-40B4-BE49-F238E27FC236}">
                  <a16:creationId xmlns:a16="http://schemas.microsoft.com/office/drawing/2014/main" id="{FF8C5D31-6FEC-4E1E-B5D9-6C905312028B}"/>
                </a:ext>
              </a:extLst>
            </p:cNvPr>
            <p:cNvSpPr txBox="1"/>
            <p:nvPr/>
          </p:nvSpPr>
          <p:spPr>
            <a:xfrm>
              <a:off x="10745651" y="3346060"/>
              <a:ext cx="333426" cy="138499"/>
            </a:xfrm>
            <a:prstGeom prst="rect">
              <a:avLst/>
            </a:prstGeom>
            <a:noFill/>
          </p:spPr>
          <p:txBody>
            <a:bodyPr wrap="none" lIns="0" tIns="0" rIns="0" bIns="0" rtlCol="0">
              <a:spAutoFit/>
            </a:bodyPr>
            <a:lstStyle/>
            <a:p>
              <a:pPr algn="ctr" defTabSz="914126">
                <a:lnSpc>
                  <a:spcPct val="90000"/>
                </a:lnSpc>
                <a:defRPr/>
              </a:pPr>
              <a:r>
                <a:rPr lang="en-US" sz="1000" dirty="0">
                  <a:solidFill>
                    <a:prstClr val="black"/>
                  </a:solidFill>
                  <a:latin typeface="Arial"/>
                </a:rPr>
                <a:t>-0,9%</a:t>
              </a:r>
            </a:p>
          </p:txBody>
        </p:sp>
        <p:sp>
          <p:nvSpPr>
            <p:cNvPr id="52" name="TextBox 51">
              <a:extLst>
                <a:ext uri="{FF2B5EF4-FFF2-40B4-BE49-F238E27FC236}">
                  <a16:creationId xmlns:a16="http://schemas.microsoft.com/office/drawing/2014/main" id="{943378ED-2926-4D98-9A70-0FDE4A68D59A}"/>
                </a:ext>
              </a:extLst>
            </p:cNvPr>
            <p:cNvSpPr txBox="1"/>
            <p:nvPr/>
          </p:nvSpPr>
          <p:spPr>
            <a:xfrm>
              <a:off x="10190637" y="2915935"/>
              <a:ext cx="321833" cy="138463"/>
            </a:xfrm>
            <a:prstGeom prst="rect">
              <a:avLst/>
            </a:prstGeom>
            <a:noFill/>
          </p:spPr>
          <p:txBody>
            <a:bodyPr wrap="square" lIns="0" tIns="0" rIns="0" bIns="0" rtlCol="0">
              <a:spAutoFit/>
            </a:bodyPr>
            <a:lstStyle/>
            <a:p>
              <a:pPr algn="ctr" defTabSz="914126">
                <a:lnSpc>
                  <a:spcPct val="90000"/>
                </a:lnSpc>
                <a:defRPr/>
              </a:pPr>
              <a:r>
                <a:rPr lang="en-US" sz="1000">
                  <a:solidFill>
                    <a:prstClr val="black"/>
                  </a:solidFill>
                  <a:latin typeface="Arial"/>
                </a:rPr>
                <a:t>2.2%</a:t>
              </a:r>
            </a:p>
          </p:txBody>
        </p:sp>
        <p:sp>
          <p:nvSpPr>
            <p:cNvPr id="53" name="TextBox 52">
              <a:extLst>
                <a:ext uri="{FF2B5EF4-FFF2-40B4-BE49-F238E27FC236}">
                  <a16:creationId xmlns:a16="http://schemas.microsoft.com/office/drawing/2014/main" id="{696B6D6A-FAD0-4B75-AE63-4AA0C7EEF1F7}"/>
                </a:ext>
              </a:extLst>
            </p:cNvPr>
            <p:cNvSpPr txBox="1"/>
            <p:nvPr/>
          </p:nvSpPr>
          <p:spPr>
            <a:xfrm>
              <a:off x="11169953" y="2997545"/>
              <a:ext cx="206464" cy="138463"/>
            </a:xfrm>
            <a:prstGeom prst="rect">
              <a:avLst/>
            </a:prstGeom>
            <a:noFill/>
          </p:spPr>
          <p:txBody>
            <a:bodyPr wrap="square" lIns="0" tIns="0" rIns="0" bIns="0" rtlCol="0">
              <a:spAutoFit/>
            </a:bodyPr>
            <a:lstStyle/>
            <a:p>
              <a:pPr algn="ctr" defTabSz="914126">
                <a:lnSpc>
                  <a:spcPct val="90000"/>
                </a:lnSpc>
                <a:defRPr/>
              </a:pPr>
              <a:r>
                <a:rPr lang="en-US" sz="1000">
                  <a:solidFill>
                    <a:prstClr val="black"/>
                  </a:solidFill>
                  <a:latin typeface="Arial"/>
                </a:rPr>
                <a:t>0.3</a:t>
              </a:r>
            </a:p>
          </p:txBody>
        </p:sp>
        <p:sp>
          <p:nvSpPr>
            <p:cNvPr id="55" name="Right Bracket 54">
              <a:extLst>
                <a:ext uri="{FF2B5EF4-FFF2-40B4-BE49-F238E27FC236}">
                  <a16:creationId xmlns:a16="http://schemas.microsoft.com/office/drawing/2014/main" id="{2D5BFEB0-313F-4319-B4FF-A38628D43E93}"/>
                </a:ext>
              </a:extLst>
            </p:cNvPr>
            <p:cNvSpPr/>
            <p:nvPr/>
          </p:nvSpPr>
          <p:spPr>
            <a:xfrm rot="16200000">
              <a:off x="7385509" y="2501338"/>
              <a:ext cx="45707" cy="411092"/>
            </a:xfrm>
            <a:prstGeom prst="rightBracket">
              <a:avLst/>
            </a:prstGeom>
            <a:noFill/>
            <a:ln w="12700"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800">
                <a:solidFill>
                  <a:prstClr val="black"/>
                </a:solidFill>
                <a:latin typeface="Arial"/>
              </a:endParaRPr>
            </a:p>
          </p:txBody>
        </p:sp>
        <p:sp>
          <p:nvSpPr>
            <p:cNvPr id="56" name="TextBox 55">
              <a:extLst>
                <a:ext uri="{FF2B5EF4-FFF2-40B4-BE49-F238E27FC236}">
                  <a16:creationId xmlns:a16="http://schemas.microsoft.com/office/drawing/2014/main" id="{9426EE9C-7A7E-45DA-BC41-8DC52657B672}"/>
                </a:ext>
              </a:extLst>
            </p:cNvPr>
            <p:cNvSpPr txBox="1"/>
            <p:nvPr/>
          </p:nvSpPr>
          <p:spPr>
            <a:xfrm>
              <a:off x="7112716" y="2399270"/>
              <a:ext cx="596318" cy="283924"/>
            </a:xfrm>
            <a:prstGeom prst="rect">
              <a:avLst/>
            </a:prstGeom>
            <a:noFill/>
          </p:spPr>
          <p:txBody>
            <a:bodyPr wrap="none" lIns="0" tIns="0" rIns="0" bIns="0" rtlCol="0">
              <a:spAutoFit/>
            </a:bodyPr>
            <a:lstStyle/>
            <a:p>
              <a:pPr algn="ctr" defTabSz="914126">
                <a:lnSpc>
                  <a:spcPct val="90000"/>
                </a:lnSpc>
                <a:defRPr/>
              </a:pPr>
              <a:r>
                <a:rPr lang="en-US" sz="1050" dirty="0">
                  <a:solidFill>
                    <a:prstClr val="black"/>
                  </a:solidFill>
                  <a:latin typeface="Arial"/>
                </a:rPr>
                <a:t>-7,2%</a:t>
              </a:r>
              <a:br>
                <a:rPr lang="en-US" sz="1050" dirty="0">
                  <a:solidFill>
                    <a:prstClr val="black"/>
                  </a:solidFill>
                  <a:latin typeface="Arial"/>
                </a:rPr>
              </a:br>
              <a:r>
                <a:rPr lang="en-US" sz="1000" dirty="0">
                  <a:solidFill>
                    <a:prstClr val="black"/>
                  </a:solidFill>
                  <a:latin typeface="Arial"/>
                </a:rPr>
                <a:t>(-9,6; -4,8)</a:t>
              </a:r>
              <a:endParaRPr lang="en-US" sz="1050" dirty="0">
                <a:solidFill>
                  <a:prstClr val="black"/>
                </a:solidFill>
                <a:latin typeface="Arial"/>
              </a:endParaRPr>
            </a:p>
          </p:txBody>
        </p:sp>
        <p:sp>
          <p:nvSpPr>
            <p:cNvPr id="57" name="Right Bracket 56">
              <a:extLst>
                <a:ext uri="{FF2B5EF4-FFF2-40B4-BE49-F238E27FC236}">
                  <a16:creationId xmlns:a16="http://schemas.microsoft.com/office/drawing/2014/main" id="{C0C555DD-3B8B-48C4-B32D-9A3C6FEAE27E}"/>
                </a:ext>
              </a:extLst>
            </p:cNvPr>
            <p:cNvSpPr/>
            <p:nvPr/>
          </p:nvSpPr>
          <p:spPr>
            <a:xfrm rot="16200000">
              <a:off x="8303644" y="2501338"/>
              <a:ext cx="45707" cy="411092"/>
            </a:xfrm>
            <a:prstGeom prst="rightBracket">
              <a:avLst/>
            </a:prstGeom>
            <a:noFill/>
            <a:ln w="12700"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800">
                <a:solidFill>
                  <a:prstClr val="black"/>
                </a:solidFill>
                <a:latin typeface="Arial"/>
              </a:endParaRPr>
            </a:p>
          </p:txBody>
        </p:sp>
        <p:sp>
          <p:nvSpPr>
            <p:cNvPr id="58" name="TextBox 57">
              <a:extLst>
                <a:ext uri="{FF2B5EF4-FFF2-40B4-BE49-F238E27FC236}">
                  <a16:creationId xmlns:a16="http://schemas.microsoft.com/office/drawing/2014/main" id="{B33FB554-6A17-4A53-80B7-79CCC8237202}"/>
                </a:ext>
              </a:extLst>
            </p:cNvPr>
            <p:cNvSpPr txBox="1"/>
            <p:nvPr/>
          </p:nvSpPr>
          <p:spPr>
            <a:xfrm>
              <a:off x="8037598" y="2399270"/>
              <a:ext cx="561052" cy="283924"/>
            </a:xfrm>
            <a:prstGeom prst="rect">
              <a:avLst/>
            </a:prstGeom>
            <a:noFill/>
          </p:spPr>
          <p:txBody>
            <a:bodyPr wrap="none" lIns="0" tIns="0" rIns="0" bIns="0" rtlCol="0">
              <a:spAutoFit/>
            </a:bodyPr>
            <a:lstStyle/>
            <a:p>
              <a:pPr algn="ctr" defTabSz="914126">
                <a:lnSpc>
                  <a:spcPct val="90000"/>
                </a:lnSpc>
                <a:defRPr/>
              </a:pPr>
              <a:r>
                <a:rPr lang="en-US" sz="1050" dirty="0">
                  <a:solidFill>
                    <a:prstClr val="black"/>
                  </a:solidFill>
                  <a:latin typeface="Arial"/>
                </a:rPr>
                <a:t>-6,1%</a:t>
              </a:r>
              <a:br>
                <a:rPr lang="en-US" sz="1050" dirty="0">
                  <a:solidFill>
                    <a:prstClr val="black"/>
                  </a:solidFill>
                  <a:latin typeface="Arial"/>
                </a:rPr>
              </a:br>
              <a:r>
                <a:rPr lang="en-US" sz="1000" dirty="0">
                  <a:solidFill>
                    <a:prstClr val="black"/>
                  </a:solidFill>
                  <a:latin typeface="Arial"/>
                </a:rPr>
                <a:t>(-9,1;-2,9)</a:t>
              </a:r>
              <a:endParaRPr lang="en-US" sz="1050" dirty="0">
                <a:solidFill>
                  <a:prstClr val="black"/>
                </a:solidFill>
                <a:latin typeface="Arial"/>
              </a:endParaRPr>
            </a:p>
          </p:txBody>
        </p:sp>
        <p:sp>
          <p:nvSpPr>
            <p:cNvPr id="59" name="Right Bracket 58">
              <a:extLst>
                <a:ext uri="{FF2B5EF4-FFF2-40B4-BE49-F238E27FC236}">
                  <a16:creationId xmlns:a16="http://schemas.microsoft.com/office/drawing/2014/main" id="{C4DADFE4-E80A-4103-8E32-AD2AD189F21A}"/>
                </a:ext>
              </a:extLst>
            </p:cNvPr>
            <p:cNvSpPr/>
            <p:nvPr/>
          </p:nvSpPr>
          <p:spPr>
            <a:xfrm rot="16200000">
              <a:off x="9205882" y="2501338"/>
              <a:ext cx="45707" cy="411092"/>
            </a:xfrm>
            <a:prstGeom prst="rightBracket">
              <a:avLst/>
            </a:prstGeom>
            <a:noFill/>
            <a:ln w="12700"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800">
                <a:solidFill>
                  <a:prstClr val="black"/>
                </a:solidFill>
                <a:latin typeface="Arial"/>
              </a:endParaRPr>
            </a:p>
          </p:txBody>
        </p:sp>
        <p:sp>
          <p:nvSpPr>
            <p:cNvPr id="60" name="TextBox 59">
              <a:extLst>
                <a:ext uri="{FF2B5EF4-FFF2-40B4-BE49-F238E27FC236}">
                  <a16:creationId xmlns:a16="http://schemas.microsoft.com/office/drawing/2014/main" id="{1546D790-3E51-4584-971B-854625AF89CE}"/>
                </a:ext>
              </a:extLst>
            </p:cNvPr>
            <p:cNvSpPr txBox="1"/>
            <p:nvPr/>
          </p:nvSpPr>
          <p:spPr>
            <a:xfrm>
              <a:off x="8904568" y="2399270"/>
              <a:ext cx="631584" cy="283924"/>
            </a:xfrm>
            <a:prstGeom prst="rect">
              <a:avLst/>
            </a:prstGeom>
            <a:noFill/>
          </p:spPr>
          <p:txBody>
            <a:bodyPr wrap="none" lIns="0" tIns="0" rIns="0" bIns="0" rtlCol="0">
              <a:spAutoFit/>
            </a:bodyPr>
            <a:lstStyle/>
            <a:p>
              <a:pPr algn="ctr" defTabSz="914126">
                <a:lnSpc>
                  <a:spcPct val="90000"/>
                </a:lnSpc>
                <a:defRPr/>
              </a:pPr>
              <a:r>
                <a:rPr lang="en-US" sz="1050" dirty="0">
                  <a:solidFill>
                    <a:prstClr val="black"/>
                  </a:solidFill>
                  <a:latin typeface="Arial"/>
                </a:rPr>
                <a:t>-7,2%</a:t>
              </a:r>
              <a:br>
                <a:rPr lang="en-US" sz="1050" dirty="0">
                  <a:solidFill>
                    <a:prstClr val="black"/>
                  </a:solidFill>
                  <a:latin typeface="Arial"/>
                </a:rPr>
              </a:br>
              <a:r>
                <a:rPr lang="en-US" sz="1000" dirty="0">
                  <a:solidFill>
                    <a:prstClr val="black"/>
                  </a:solidFill>
                  <a:latin typeface="Arial"/>
                </a:rPr>
                <a:t>(-10,8;-3,6)</a:t>
              </a:r>
              <a:endParaRPr lang="en-US" sz="1050" dirty="0">
                <a:solidFill>
                  <a:prstClr val="black"/>
                </a:solidFill>
                <a:latin typeface="Arial"/>
              </a:endParaRPr>
            </a:p>
          </p:txBody>
        </p:sp>
        <p:sp>
          <p:nvSpPr>
            <p:cNvPr id="61" name="Right Bracket 60">
              <a:extLst>
                <a:ext uri="{FF2B5EF4-FFF2-40B4-BE49-F238E27FC236}">
                  <a16:creationId xmlns:a16="http://schemas.microsoft.com/office/drawing/2014/main" id="{EA162203-9025-4F91-B6A5-B9BAAA06DC29}"/>
                </a:ext>
              </a:extLst>
            </p:cNvPr>
            <p:cNvSpPr/>
            <p:nvPr/>
          </p:nvSpPr>
          <p:spPr>
            <a:xfrm rot="16200000">
              <a:off x="10127993" y="2501338"/>
              <a:ext cx="45707" cy="411092"/>
            </a:xfrm>
            <a:prstGeom prst="rightBracket">
              <a:avLst/>
            </a:prstGeom>
            <a:noFill/>
            <a:ln w="12700"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800">
                <a:solidFill>
                  <a:prstClr val="black"/>
                </a:solidFill>
                <a:latin typeface="Arial"/>
              </a:endParaRPr>
            </a:p>
          </p:txBody>
        </p:sp>
        <p:sp>
          <p:nvSpPr>
            <p:cNvPr id="62" name="TextBox 61">
              <a:extLst>
                <a:ext uri="{FF2B5EF4-FFF2-40B4-BE49-F238E27FC236}">
                  <a16:creationId xmlns:a16="http://schemas.microsoft.com/office/drawing/2014/main" id="{3C4AEC55-B31D-4AC9-923E-D3800B8FACDB}"/>
                </a:ext>
              </a:extLst>
            </p:cNvPr>
            <p:cNvSpPr txBox="1"/>
            <p:nvPr/>
          </p:nvSpPr>
          <p:spPr>
            <a:xfrm>
              <a:off x="9826680" y="2399270"/>
              <a:ext cx="631584" cy="283924"/>
            </a:xfrm>
            <a:prstGeom prst="rect">
              <a:avLst/>
            </a:prstGeom>
            <a:noFill/>
          </p:spPr>
          <p:txBody>
            <a:bodyPr wrap="none" lIns="0" tIns="0" rIns="0" bIns="0" rtlCol="0">
              <a:spAutoFit/>
            </a:bodyPr>
            <a:lstStyle/>
            <a:p>
              <a:pPr algn="ctr" defTabSz="914126">
                <a:lnSpc>
                  <a:spcPct val="90000"/>
                </a:lnSpc>
                <a:defRPr/>
              </a:pPr>
              <a:r>
                <a:rPr lang="en-US" sz="1050" dirty="0">
                  <a:solidFill>
                    <a:prstClr val="black"/>
                  </a:solidFill>
                  <a:latin typeface="Arial"/>
                </a:rPr>
                <a:t>-11,7%</a:t>
              </a:r>
              <a:br>
                <a:rPr lang="en-US" sz="1050" dirty="0">
                  <a:solidFill>
                    <a:prstClr val="black"/>
                  </a:solidFill>
                  <a:latin typeface="Arial"/>
                </a:rPr>
              </a:br>
              <a:r>
                <a:rPr lang="en-US" sz="1000" dirty="0">
                  <a:solidFill>
                    <a:prstClr val="black"/>
                  </a:solidFill>
                  <a:latin typeface="Arial"/>
                </a:rPr>
                <a:t>(-18,1;-4,7)</a:t>
              </a:r>
              <a:endParaRPr lang="en-US" sz="1050" dirty="0">
                <a:solidFill>
                  <a:prstClr val="black"/>
                </a:solidFill>
                <a:latin typeface="Arial"/>
              </a:endParaRPr>
            </a:p>
          </p:txBody>
        </p:sp>
        <p:sp>
          <p:nvSpPr>
            <p:cNvPr id="63" name="Right Bracket 62">
              <a:extLst>
                <a:ext uri="{FF2B5EF4-FFF2-40B4-BE49-F238E27FC236}">
                  <a16:creationId xmlns:a16="http://schemas.microsoft.com/office/drawing/2014/main" id="{45E9595A-5F60-4D48-8F31-4B62BC254B28}"/>
                </a:ext>
              </a:extLst>
            </p:cNvPr>
            <p:cNvSpPr/>
            <p:nvPr/>
          </p:nvSpPr>
          <p:spPr>
            <a:xfrm rot="16200000">
              <a:off x="11042155" y="2676949"/>
              <a:ext cx="45707" cy="411092"/>
            </a:xfrm>
            <a:prstGeom prst="rightBracket">
              <a:avLst/>
            </a:prstGeom>
            <a:noFill/>
            <a:ln w="12700"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800">
                <a:solidFill>
                  <a:prstClr val="black"/>
                </a:solidFill>
                <a:latin typeface="Arial"/>
              </a:endParaRPr>
            </a:p>
          </p:txBody>
        </p:sp>
        <p:sp>
          <p:nvSpPr>
            <p:cNvPr id="64" name="TextBox 63">
              <a:extLst>
                <a:ext uri="{FF2B5EF4-FFF2-40B4-BE49-F238E27FC236}">
                  <a16:creationId xmlns:a16="http://schemas.microsoft.com/office/drawing/2014/main" id="{AB39FDE1-E442-4AFA-A4DA-EC23F45F9059}"/>
                </a:ext>
              </a:extLst>
            </p:cNvPr>
            <p:cNvSpPr txBox="1"/>
            <p:nvPr/>
          </p:nvSpPr>
          <p:spPr>
            <a:xfrm>
              <a:off x="10797750" y="2548090"/>
              <a:ext cx="517770" cy="283924"/>
            </a:xfrm>
            <a:prstGeom prst="rect">
              <a:avLst/>
            </a:prstGeom>
            <a:noFill/>
          </p:spPr>
          <p:txBody>
            <a:bodyPr wrap="none" lIns="0" tIns="0" rIns="0" bIns="0" rtlCol="0">
              <a:spAutoFit/>
            </a:bodyPr>
            <a:lstStyle/>
            <a:p>
              <a:pPr algn="ctr" defTabSz="914126">
                <a:lnSpc>
                  <a:spcPct val="90000"/>
                </a:lnSpc>
                <a:defRPr/>
              </a:pPr>
              <a:r>
                <a:rPr lang="en-US" sz="1050" dirty="0">
                  <a:solidFill>
                    <a:prstClr val="black"/>
                  </a:solidFill>
                  <a:latin typeface="Arial"/>
                </a:rPr>
                <a:t>-1,2%</a:t>
              </a:r>
              <a:br>
                <a:rPr lang="en-US" sz="1050" dirty="0">
                  <a:solidFill>
                    <a:prstClr val="black"/>
                  </a:solidFill>
                  <a:latin typeface="Arial"/>
                </a:rPr>
              </a:br>
              <a:r>
                <a:rPr lang="en-US" sz="1000" dirty="0">
                  <a:solidFill>
                    <a:prstClr val="black"/>
                  </a:solidFill>
                  <a:latin typeface="Arial"/>
                </a:rPr>
                <a:t>(-4,7;2,4)</a:t>
              </a:r>
              <a:endParaRPr lang="en-US" sz="1050" dirty="0">
                <a:solidFill>
                  <a:prstClr val="black"/>
                </a:solidFill>
                <a:latin typeface="Arial"/>
              </a:endParaRPr>
            </a:p>
          </p:txBody>
        </p:sp>
        <p:sp>
          <p:nvSpPr>
            <p:cNvPr id="183" name="Rectangle 182">
              <a:extLst>
                <a:ext uri="{FF2B5EF4-FFF2-40B4-BE49-F238E27FC236}">
                  <a16:creationId xmlns:a16="http://schemas.microsoft.com/office/drawing/2014/main" id="{B95631DE-335C-4713-AF20-105CFD32ED94}"/>
                </a:ext>
              </a:extLst>
            </p:cNvPr>
            <p:cNvSpPr/>
            <p:nvPr/>
          </p:nvSpPr>
          <p:spPr>
            <a:xfrm>
              <a:off x="7987421" y="2158195"/>
              <a:ext cx="105813" cy="76734"/>
            </a:xfrm>
            <a:prstGeom prst="rect">
              <a:avLst/>
            </a:prstGeom>
            <a:solidFill>
              <a:schemeClr val="bg1">
                <a:lumMod val="50000"/>
              </a:schemeClr>
            </a:solidFill>
            <a:ln w="19050">
              <a:solidFill>
                <a:schemeClr val="bg1">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lnSpc>
                  <a:spcPct val="90000"/>
                </a:lnSpc>
                <a:defRPr/>
              </a:pPr>
              <a:endParaRPr lang="en-US" sz="2399">
                <a:solidFill>
                  <a:prstClr val="white"/>
                </a:solidFill>
                <a:latin typeface="Arial"/>
              </a:endParaRPr>
            </a:p>
          </p:txBody>
        </p:sp>
      </p:grpSp>
      <p:sp>
        <p:nvSpPr>
          <p:cNvPr id="187" name="TextBox 186">
            <a:extLst>
              <a:ext uri="{FF2B5EF4-FFF2-40B4-BE49-F238E27FC236}">
                <a16:creationId xmlns:a16="http://schemas.microsoft.com/office/drawing/2014/main" id="{0C2B5013-2535-4C31-AA70-2C0E16C331F7}"/>
              </a:ext>
            </a:extLst>
          </p:cNvPr>
          <p:cNvSpPr txBox="1"/>
          <p:nvPr/>
        </p:nvSpPr>
        <p:spPr>
          <a:xfrm>
            <a:off x="651438" y="4779317"/>
            <a:ext cx="4261414" cy="500137"/>
          </a:xfrm>
          <a:prstGeom prst="rect">
            <a:avLst/>
          </a:prstGeom>
          <a:noFill/>
        </p:spPr>
        <p:txBody>
          <a:bodyPr wrap="square">
            <a:spAutoFit/>
          </a:bodyPr>
          <a:lstStyle/>
          <a:p>
            <a:pPr defTabSz="1350649">
              <a:spcAft>
                <a:spcPts val="300"/>
              </a:spcAft>
              <a:defRPr/>
            </a:pPr>
            <a:r>
              <a:rPr lang="en-US" sz="1200" b="1" kern="0" dirty="0" err="1">
                <a:solidFill>
                  <a:prstClr val="black"/>
                </a:solidFill>
                <a:latin typeface="Calibri" panose="020F0502020204030204" pitchFamily="34" charset="0"/>
                <a:cs typeface="Calibri" panose="020F0502020204030204" pitchFamily="34" charset="0"/>
              </a:rPr>
              <a:t>Participantes</a:t>
            </a:r>
            <a:r>
              <a:rPr lang="en-US" sz="1200" b="1" kern="0" dirty="0">
                <a:solidFill>
                  <a:prstClr val="black"/>
                </a:solidFill>
                <a:latin typeface="Calibri" panose="020F0502020204030204" pitchFamily="34" charset="0"/>
                <a:cs typeface="Calibri" panose="020F0502020204030204" pitchFamily="34" charset="0"/>
              </a:rPr>
              <a:t> com </a:t>
            </a:r>
            <a:r>
              <a:rPr lang="en-US" sz="1200" b="1" kern="0" dirty="0" err="1">
                <a:solidFill>
                  <a:prstClr val="black"/>
                </a:solidFill>
                <a:latin typeface="Calibri" panose="020F0502020204030204" pitchFamily="34" charset="0"/>
                <a:cs typeface="Calibri" panose="020F0502020204030204" pitchFamily="34" charset="0"/>
              </a:rPr>
              <a:t>síndrome</a:t>
            </a:r>
            <a:r>
              <a:rPr lang="en-US" sz="1200" b="1" kern="0" dirty="0">
                <a:solidFill>
                  <a:prstClr val="black"/>
                </a:solidFill>
                <a:latin typeface="Calibri" panose="020F0502020204030204" pitchFamily="34" charset="0"/>
                <a:cs typeface="Calibri" panose="020F0502020204030204" pitchFamily="34" charset="0"/>
              </a:rPr>
              <a:t> </a:t>
            </a:r>
            <a:r>
              <a:rPr lang="en-US" sz="1200" b="1" kern="0" dirty="0" err="1">
                <a:solidFill>
                  <a:prstClr val="black"/>
                </a:solidFill>
                <a:latin typeface="Calibri" panose="020F0502020204030204" pitchFamily="34" charset="0"/>
                <a:cs typeface="Calibri" panose="020F0502020204030204" pitchFamily="34" charset="0"/>
              </a:rPr>
              <a:t>metabólica</a:t>
            </a:r>
            <a:r>
              <a:rPr lang="en-US" sz="1200" b="1" kern="0" dirty="0">
                <a:solidFill>
                  <a:prstClr val="black"/>
                </a:solidFill>
                <a:latin typeface="Calibri" panose="020F0502020204030204" pitchFamily="34" charset="0"/>
                <a:cs typeface="Calibri" panose="020F0502020204030204" pitchFamily="34" charset="0"/>
              </a:rPr>
              <a:t>, à semana144:</a:t>
            </a:r>
          </a:p>
          <a:p>
            <a:pPr defTabSz="1350649">
              <a:spcAft>
                <a:spcPts val="300"/>
              </a:spcAft>
              <a:defRPr/>
            </a:pPr>
            <a:r>
              <a:rPr lang="en-US" sz="1200" kern="0" dirty="0">
                <a:solidFill>
                  <a:prstClr val="black"/>
                </a:solidFill>
                <a:latin typeface="Calibri" panose="020F0502020204030204" pitchFamily="34" charset="0"/>
                <a:cs typeface="Calibri" panose="020F0502020204030204" pitchFamily="34" charset="0"/>
              </a:rPr>
              <a:t>15% DTG/3TC  </a:t>
            </a:r>
            <a:r>
              <a:rPr lang="en-US" sz="1200" i="1" kern="0" dirty="0">
                <a:solidFill>
                  <a:prstClr val="black"/>
                </a:solidFill>
                <a:latin typeface="Calibri" panose="020F0502020204030204" pitchFamily="34" charset="0"/>
                <a:cs typeface="Calibri" panose="020F0502020204030204" pitchFamily="34" charset="0"/>
              </a:rPr>
              <a:t>vs</a:t>
            </a:r>
            <a:r>
              <a:rPr lang="en-US" sz="1200" kern="0" dirty="0">
                <a:solidFill>
                  <a:prstClr val="black"/>
                </a:solidFill>
                <a:latin typeface="Calibri" panose="020F0502020204030204" pitchFamily="34" charset="0"/>
                <a:cs typeface="Calibri" panose="020F0502020204030204" pitchFamily="34" charset="0"/>
              </a:rPr>
              <a:t>. </a:t>
            </a:r>
            <a:r>
              <a:rPr lang="en-US" sz="1200" kern="0" dirty="0">
                <a:solidFill>
                  <a:srgbClr val="C00000"/>
                </a:solidFill>
                <a:latin typeface="Calibri" panose="020F0502020204030204" pitchFamily="34" charset="0"/>
                <a:cs typeface="Calibri" panose="020F0502020204030204" pitchFamily="34" charset="0"/>
              </a:rPr>
              <a:t>16% regimes </a:t>
            </a:r>
            <a:r>
              <a:rPr lang="en-US" sz="1200" kern="0" dirty="0" err="1">
                <a:solidFill>
                  <a:srgbClr val="C00000"/>
                </a:solidFill>
                <a:latin typeface="Calibri" panose="020F0502020204030204" pitchFamily="34" charset="0"/>
                <a:cs typeface="Calibri" panose="020F0502020204030204" pitchFamily="34" charset="0"/>
              </a:rPr>
              <a:t>baseados</a:t>
            </a:r>
            <a:r>
              <a:rPr lang="en-US" sz="1200" kern="0" dirty="0">
                <a:solidFill>
                  <a:srgbClr val="C00000"/>
                </a:solidFill>
                <a:latin typeface="Calibri" panose="020F0502020204030204" pitchFamily="34" charset="0"/>
                <a:cs typeface="Calibri" panose="020F0502020204030204" pitchFamily="34" charset="0"/>
              </a:rPr>
              <a:t> </a:t>
            </a:r>
            <a:r>
              <a:rPr lang="en-US" sz="1200" kern="0" dirty="0" err="1">
                <a:solidFill>
                  <a:srgbClr val="C00000"/>
                </a:solidFill>
                <a:latin typeface="Calibri" panose="020F0502020204030204" pitchFamily="34" charset="0"/>
                <a:cs typeface="Calibri" panose="020F0502020204030204" pitchFamily="34" charset="0"/>
              </a:rPr>
              <a:t>em</a:t>
            </a:r>
            <a:r>
              <a:rPr lang="en-US" sz="1200" kern="0" dirty="0">
                <a:solidFill>
                  <a:srgbClr val="C00000"/>
                </a:solidFill>
                <a:latin typeface="Calibri" panose="020F0502020204030204" pitchFamily="34" charset="0"/>
                <a:cs typeface="Calibri" panose="020F0502020204030204" pitchFamily="34" charset="0"/>
              </a:rPr>
              <a:t> TAF</a:t>
            </a:r>
          </a:p>
        </p:txBody>
      </p:sp>
      <p:sp>
        <p:nvSpPr>
          <p:cNvPr id="188" name="TextBox 187">
            <a:extLst>
              <a:ext uri="{FF2B5EF4-FFF2-40B4-BE49-F238E27FC236}">
                <a16:creationId xmlns:a16="http://schemas.microsoft.com/office/drawing/2014/main" id="{012CBBFA-BF96-4E20-83EE-3A126BBB0E3F}"/>
              </a:ext>
            </a:extLst>
          </p:cNvPr>
          <p:cNvSpPr txBox="1"/>
          <p:nvPr/>
        </p:nvSpPr>
        <p:spPr>
          <a:xfrm>
            <a:off x="7093816" y="4801437"/>
            <a:ext cx="4170214" cy="500137"/>
          </a:xfrm>
          <a:prstGeom prst="rect">
            <a:avLst/>
          </a:prstGeom>
          <a:noFill/>
        </p:spPr>
        <p:txBody>
          <a:bodyPr wrap="square">
            <a:spAutoFit/>
          </a:bodyPr>
          <a:lstStyle/>
          <a:p>
            <a:pPr defTabSz="1350649">
              <a:spcAft>
                <a:spcPts val="300"/>
              </a:spcAft>
              <a:defRPr/>
            </a:pPr>
            <a:r>
              <a:rPr lang="en-US" sz="1200" b="1" kern="0" dirty="0" err="1">
                <a:solidFill>
                  <a:prstClr val="black"/>
                </a:solidFill>
                <a:latin typeface="Calibri" panose="020F0502020204030204" pitchFamily="34" charset="0"/>
                <a:cs typeface="Calibri" panose="020F0502020204030204" pitchFamily="34" charset="0"/>
              </a:rPr>
              <a:t>Início</a:t>
            </a:r>
            <a:r>
              <a:rPr lang="en-US" sz="1200" b="1" kern="0" dirty="0">
                <a:solidFill>
                  <a:prstClr val="black"/>
                </a:solidFill>
                <a:latin typeface="Calibri" panose="020F0502020204030204" pitchFamily="34" charset="0"/>
                <a:cs typeface="Calibri" panose="020F0502020204030204" pitchFamily="34" charset="0"/>
              </a:rPr>
              <a:t> de </a:t>
            </a:r>
            <a:r>
              <a:rPr lang="en-US" sz="1200" b="1" kern="0" dirty="0" err="1">
                <a:solidFill>
                  <a:prstClr val="black"/>
                </a:solidFill>
                <a:latin typeface="Calibri" panose="020F0502020204030204" pitchFamily="34" charset="0"/>
                <a:cs typeface="Calibri" panose="020F0502020204030204" pitchFamily="34" charset="0"/>
              </a:rPr>
              <a:t>terapêutica</a:t>
            </a:r>
            <a:r>
              <a:rPr lang="en-US" sz="1200" b="1" kern="0" dirty="0">
                <a:solidFill>
                  <a:prstClr val="black"/>
                </a:solidFill>
                <a:latin typeface="Calibri" panose="020F0502020204030204" pitchFamily="34" charset="0"/>
                <a:cs typeface="Calibri" panose="020F0502020204030204" pitchFamily="34" charset="0"/>
              </a:rPr>
              <a:t> </a:t>
            </a:r>
            <a:r>
              <a:rPr lang="en-US" sz="1200" b="1" kern="0" dirty="0" err="1">
                <a:solidFill>
                  <a:prstClr val="black"/>
                </a:solidFill>
                <a:latin typeface="Calibri" panose="020F0502020204030204" pitchFamily="34" charset="0"/>
                <a:cs typeface="Calibri" panose="020F0502020204030204" pitchFamily="34" charset="0"/>
              </a:rPr>
              <a:t>hipolipemiante</a:t>
            </a:r>
            <a:r>
              <a:rPr lang="en-US" sz="1200" b="1" kern="0" dirty="0">
                <a:solidFill>
                  <a:prstClr val="black"/>
                </a:solidFill>
                <a:latin typeface="Calibri" panose="020F0502020204030204" pitchFamily="34" charset="0"/>
                <a:cs typeface="Calibri" panose="020F0502020204030204" pitchFamily="34" charset="0"/>
              </a:rPr>
              <a:t> </a:t>
            </a:r>
            <a:r>
              <a:rPr lang="en-US" sz="1200" b="1" kern="0" dirty="0" err="1">
                <a:solidFill>
                  <a:prstClr val="black"/>
                </a:solidFill>
                <a:latin typeface="Calibri" panose="020F0502020204030204" pitchFamily="34" charset="0"/>
                <a:cs typeface="Calibri" panose="020F0502020204030204" pitchFamily="34" charset="0"/>
              </a:rPr>
              <a:t>até</a:t>
            </a:r>
            <a:r>
              <a:rPr lang="en-US" sz="1200" b="1" kern="0" dirty="0">
                <a:solidFill>
                  <a:prstClr val="black"/>
                </a:solidFill>
                <a:latin typeface="Calibri" panose="020F0502020204030204" pitchFamily="34" charset="0"/>
                <a:cs typeface="Calibri" panose="020F0502020204030204" pitchFamily="34" charset="0"/>
              </a:rPr>
              <a:t> à </a:t>
            </a:r>
            <a:r>
              <a:rPr lang="en-US" sz="1200" b="1" kern="0" dirty="0" err="1">
                <a:solidFill>
                  <a:prstClr val="black"/>
                </a:solidFill>
                <a:latin typeface="Calibri" panose="020F0502020204030204" pitchFamily="34" charset="0"/>
                <a:cs typeface="Calibri" panose="020F0502020204030204" pitchFamily="34" charset="0"/>
              </a:rPr>
              <a:t>semana</a:t>
            </a:r>
            <a:r>
              <a:rPr lang="en-US" sz="1200" b="1" kern="0" dirty="0">
                <a:solidFill>
                  <a:prstClr val="black"/>
                </a:solidFill>
                <a:latin typeface="Calibri" panose="020F0502020204030204" pitchFamily="34" charset="0"/>
                <a:cs typeface="Calibri" panose="020F0502020204030204" pitchFamily="34" charset="0"/>
              </a:rPr>
              <a:t> 144:</a:t>
            </a:r>
          </a:p>
          <a:p>
            <a:pPr defTabSz="1350649">
              <a:spcAft>
                <a:spcPts val="300"/>
              </a:spcAft>
              <a:defRPr/>
            </a:pPr>
            <a:r>
              <a:rPr lang="en-US" sz="1200" kern="0" dirty="0">
                <a:solidFill>
                  <a:prstClr val="black"/>
                </a:solidFill>
                <a:latin typeface="Calibri" panose="020F0502020204030204" pitchFamily="34" charset="0"/>
                <a:cs typeface="Calibri" panose="020F0502020204030204" pitchFamily="34" charset="0"/>
              </a:rPr>
              <a:t>12% DTG/3TC  </a:t>
            </a:r>
            <a:r>
              <a:rPr lang="en-US" sz="1200" i="1" kern="0" dirty="0">
                <a:solidFill>
                  <a:prstClr val="black"/>
                </a:solidFill>
                <a:latin typeface="Calibri" panose="020F0502020204030204" pitchFamily="34" charset="0"/>
                <a:cs typeface="Calibri" panose="020F0502020204030204" pitchFamily="34" charset="0"/>
              </a:rPr>
              <a:t>vs</a:t>
            </a:r>
            <a:r>
              <a:rPr lang="en-US" sz="1200" kern="0" dirty="0">
                <a:solidFill>
                  <a:prstClr val="black"/>
                </a:solidFill>
                <a:latin typeface="Calibri" panose="020F0502020204030204" pitchFamily="34" charset="0"/>
                <a:cs typeface="Calibri" panose="020F0502020204030204" pitchFamily="34" charset="0"/>
              </a:rPr>
              <a:t>. </a:t>
            </a:r>
            <a:r>
              <a:rPr lang="en-US" sz="1200" kern="0" dirty="0">
                <a:solidFill>
                  <a:srgbClr val="C00000"/>
                </a:solidFill>
                <a:latin typeface="Calibri" panose="020F0502020204030204" pitchFamily="34" charset="0"/>
                <a:cs typeface="Calibri" panose="020F0502020204030204" pitchFamily="34" charset="0"/>
              </a:rPr>
              <a:t>11% regimes </a:t>
            </a:r>
            <a:r>
              <a:rPr lang="en-US" sz="1200" kern="0" dirty="0" err="1">
                <a:solidFill>
                  <a:srgbClr val="C00000"/>
                </a:solidFill>
                <a:latin typeface="Calibri" panose="020F0502020204030204" pitchFamily="34" charset="0"/>
                <a:cs typeface="Calibri" panose="020F0502020204030204" pitchFamily="34" charset="0"/>
              </a:rPr>
              <a:t>baseados</a:t>
            </a:r>
            <a:r>
              <a:rPr lang="en-US" sz="1200" kern="0" dirty="0">
                <a:solidFill>
                  <a:srgbClr val="C00000"/>
                </a:solidFill>
                <a:latin typeface="Calibri" panose="020F0502020204030204" pitchFamily="34" charset="0"/>
                <a:cs typeface="Calibri" panose="020F0502020204030204" pitchFamily="34" charset="0"/>
              </a:rPr>
              <a:t> </a:t>
            </a:r>
            <a:r>
              <a:rPr lang="en-US" sz="1200" kern="0" dirty="0" err="1">
                <a:solidFill>
                  <a:srgbClr val="C00000"/>
                </a:solidFill>
                <a:latin typeface="Calibri" panose="020F0502020204030204" pitchFamily="34" charset="0"/>
                <a:cs typeface="Calibri" panose="020F0502020204030204" pitchFamily="34" charset="0"/>
              </a:rPr>
              <a:t>em</a:t>
            </a:r>
            <a:r>
              <a:rPr lang="en-US" sz="1200" kern="0" dirty="0">
                <a:solidFill>
                  <a:srgbClr val="C00000"/>
                </a:solidFill>
                <a:latin typeface="Calibri" panose="020F0502020204030204" pitchFamily="34" charset="0"/>
                <a:cs typeface="Calibri" panose="020F0502020204030204" pitchFamily="34" charset="0"/>
              </a:rPr>
              <a:t> TAF</a:t>
            </a:r>
          </a:p>
        </p:txBody>
      </p:sp>
      <p:sp>
        <p:nvSpPr>
          <p:cNvPr id="139" name="Title 13">
            <a:extLst>
              <a:ext uri="{FF2B5EF4-FFF2-40B4-BE49-F238E27FC236}">
                <a16:creationId xmlns:a16="http://schemas.microsoft.com/office/drawing/2014/main" id="{1819CB28-37E6-594A-9B88-3B93D8281739}"/>
              </a:ext>
            </a:extLst>
          </p:cNvPr>
          <p:cNvSpPr txBox="1">
            <a:spLocks/>
          </p:cNvSpPr>
          <p:nvPr/>
        </p:nvSpPr>
        <p:spPr>
          <a:xfrm>
            <a:off x="0" y="466725"/>
            <a:ext cx="10969625" cy="676275"/>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a:solidFill>
                  <a:prstClr val="black"/>
                </a:solidFill>
              </a14:hiddenLine>
            </a:ext>
          </a:ex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400" b="1" dirty="0">
                <a:solidFill>
                  <a:srgbClr val="C00000"/>
                </a:solidFill>
                <a:latin typeface="+mn-lt"/>
              </a:rPr>
              <a:t>DTG/3TC </a:t>
            </a:r>
            <a:r>
              <a:rPr lang="en-US" sz="3400" b="1" i="1" dirty="0">
                <a:solidFill>
                  <a:srgbClr val="C00000"/>
                </a:solidFill>
                <a:latin typeface="+mn-lt"/>
              </a:rPr>
              <a:t>VS.</a:t>
            </a:r>
            <a:r>
              <a:rPr lang="en-US" sz="3400" b="1" dirty="0">
                <a:solidFill>
                  <a:srgbClr val="C00000"/>
                </a:solidFill>
                <a:latin typeface="+mn-lt"/>
              </a:rPr>
              <a:t> REGIMES BASEADOS EM TAF EM PVVIH:</a:t>
            </a:r>
            <a:br>
              <a:rPr lang="en-US" sz="3400" b="1" dirty="0">
                <a:solidFill>
                  <a:srgbClr val="C00000"/>
                </a:solidFill>
                <a:latin typeface="+mn-lt"/>
              </a:rPr>
            </a:br>
            <a:r>
              <a:rPr lang="en-US" sz="3400" b="1" i="1" dirty="0">
                <a:solidFill>
                  <a:srgbClr val="C00000"/>
                </a:solidFill>
                <a:latin typeface="+mn-lt"/>
              </a:rPr>
              <a:t>OUTCOMES</a:t>
            </a:r>
            <a:r>
              <a:rPr lang="en-US" sz="3400" b="1" dirty="0">
                <a:solidFill>
                  <a:srgbClr val="C00000"/>
                </a:solidFill>
                <a:latin typeface="+mn-lt"/>
              </a:rPr>
              <a:t> METABÓLICOS ÀS 144 SEMANAS</a:t>
            </a:r>
          </a:p>
        </p:txBody>
      </p:sp>
      <p:sp>
        <p:nvSpPr>
          <p:cNvPr id="142" name="Rectangle 141">
            <a:extLst>
              <a:ext uri="{FF2B5EF4-FFF2-40B4-BE49-F238E27FC236}">
                <a16:creationId xmlns:a16="http://schemas.microsoft.com/office/drawing/2014/main" id="{1CDF8973-441D-DD4F-97C9-75861E98E384}"/>
              </a:ext>
            </a:extLst>
          </p:cNvPr>
          <p:cNvSpPr/>
          <p:nvPr/>
        </p:nvSpPr>
        <p:spPr>
          <a:xfrm flipH="1">
            <a:off x="299956" y="5472225"/>
            <a:ext cx="11362721" cy="587273"/>
          </a:xfrm>
          <a:prstGeom prst="rect">
            <a:avLst/>
          </a:prstGeom>
          <a:solidFill>
            <a:srgbClr val="B4B614"/>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x-none"/>
          </a:p>
        </p:txBody>
      </p:sp>
      <p:sp>
        <p:nvSpPr>
          <p:cNvPr id="182" name="TextBox 181">
            <a:extLst>
              <a:ext uri="{FF2B5EF4-FFF2-40B4-BE49-F238E27FC236}">
                <a16:creationId xmlns:a16="http://schemas.microsoft.com/office/drawing/2014/main" id="{3FB46309-2042-4068-B62D-15BA10041FA5}"/>
              </a:ext>
            </a:extLst>
          </p:cNvPr>
          <p:cNvSpPr txBox="1"/>
          <p:nvPr/>
        </p:nvSpPr>
        <p:spPr>
          <a:xfrm>
            <a:off x="299956" y="5512154"/>
            <a:ext cx="11362720" cy="530915"/>
          </a:xfrm>
          <a:prstGeom prst="rect">
            <a:avLst/>
          </a:prstGeom>
          <a:noFill/>
        </p:spPr>
        <p:txBody>
          <a:bodyPr wrap="square" lIns="0" tIns="0" rIns="0" bIns="0" rtlCol="0">
            <a:spAutoFit/>
          </a:bodyPr>
          <a:lstStyle/>
          <a:p>
            <a:pPr algn="ctr" defTabSz="1350649">
              <a:spcAft>
                <a:spcPts val="300"/>
              </a:spcAft>
              <a:defRPr/>
            </a:pPr>
            <a:r>
              <a:rPr lang="en-US" sz="1600" b="1" kern="0" dirty="0" err="1">
                <a:solidFill>
                  <a:prstClr val="black"/>
                </a:solidFill>
                <a:latin typeface="Calibri" panose="020F0502020204030204" pitchFamily="34" charset="0"/>
                <a:cs typeface="Calibri" panose="020F0502020204030204" pitchFamily="34" charset="0"/>
              </a:rPr>
              <a:t>Ao</a:t>
            </a:r>
            <a:r>
              <a:rPr lang="en-US" sz="1600" b="1" kern="0" dirty="0">
                <a:solidFill>
                  <a:prstClr val="black"/>
                </a:solidFill>
                <a:latin typeface="Calibri" panose="020F0502020204030204" pitchFamily="34" charset="0"/>
                <a:cs typeface="Calibri" panose="020F0502020204030204" pitchFamily="34" charset="0"/>
              </a:rPr>
              <a:t> </a:t>
            </a:r>
            <a:r>
              <a:rPr lang="en-US" sz="1600" b="1" kern="0" dirty="0" err="1">
                <a:solidFill>
                  <a:prstClr val="black"/>
                </a:solidFill>
                <a:latin typeface="Calibri" panose="020F0502020204030204" pitchFamily="34" charset="0"/>
                <a:cs typeface="Calibri" panose="020F0502020204030204" pitchFamily="34" charset="0"/>
              </a:rPr>
              <a:t>fim</a:t>
            </a:r>
            <a:r>
              <a:rPr lang="en-US" sz="1600" b="1" kern="0" dirty="0">
                <a:solidFill>
                  <a:prstClr val="black"/>
                </a:solidFill>
                <a:latin typeface="Calibri" panose="020F0502020204030204" pitchFamily="34" charset="0"/>
                <a:cs typeface="Calibri" panose="020F0502020204030204" pitchFamily="34" charset="0"/>
              </a:rPr>
              <a:t> de 3 </a:t>
            </a:r>
            <a:r>
              <a:rPr lang="en-US" sz="1600" b="1" kern="0" dirty="0" err="1">
                <a:solidFill>
                  <a:prstClr val="black"/>
                </a:solidFill>
                <a:latin typeface="Calibri" panose="020F0502020204030204" pitchFamily="34" charset="0"/>
                <a:cs typeface="Calibri" panose="020F0502020204030204" pitchFamily="34" charset="0"/>
              </a:rPr>
              <a:t>anos</a:t>
            </a:r>
            <a:r>
              <a:rPr lang="en-US" sz="1600" b="1" kern="0" dirty="0">
                <a:solidFill>
                  <a:prstClr val="black"/>
                </a:solidFill>
                <a:latin typeface="Calibri" panose="020F0502020204030204" pitchFamily="34" charset="0"/>
                <a:cs typeface="Calibri" panose="020F0502020204030204" pitchFamily="34" charset="0"/>
              </a:rPr>
              <a:t> de </a:t>
            </a:r>
            <a:r>
              <a:rPr lang="en-US" sz="1600" b="1" kern="0" dirty="0" err="1">
                <a:solidFill>
                  <a:prstClr val="black"/>
                </a:solidFill>
                <a:latin typeface="Calibri" panose="020F0502020204030204" pitchFamily="34" charset="0"/>
                <a:cs typeface="Calibri" panose="020F0502020204030204" pitchFamily="34" charset="0"/>
              </a:rPr>
              <a:t>mudança</a:t>
            </a:r>
            <a:r>
              <a:rPr lang="en-US" sz="1600" b="1" kern="0" dirty="0">
                <a:solidFill>
                  <a:prstClr val="black"/>
                </a:solidFill>
                <a:latin typeface="Calibri" panose="020F0502020204030204" pitchFamily="34" charset="0"/>
                <a:cs typeface="Calibri" panose="020F0502020204030204" pitchFamily="34" charset="0"/>
              </a:rPr>
              <a:t> para DTG/3TC </a:t>
            </a:r>
            <a:r>
              <a:rPr lang="en-US" sz="1600" b="1" kern="0" dirty="0" err="1">
                <a:solidFill>
                  <a:prstClr val="black"/>
                </a:solidFill>
                <a:latin typeface="Calibri" panose="020F0502020204030204" pitchFamily="34" charset="0"/>
                <a:cs typeface="Calibri" panose="020F0502020204030204" pitchFamily="34" charset="0"/>
              </a:rPr>
              <a:t>não</a:t>
            </a:r>
            <a:r>
              <a:rPr lang="en-US" sz="1600" b="1" kern="0" dirty="0">
                <a:solidFill>
                  <a:prstClr val="black"/>
                </a:solidFill>
                <a:latin typeface="Calibri" panose="020F0502020204030204" pitchFamily="34" charset="0"/>
                <a:cs typeface="Calibri" panose="020F0502020204030204" pitchFamily="34" charset="0"/>
              </a:rPr>
              <a:t> se </a:t>
            </a:r>
            <a:r>
              <a:rPr lang="en-US" sz="1600" b="1" kern="0" dirty="0" err="1">
                <a:solidFill>
                  <a:prstClr val="black"/>
                </a:solidFill>
                <a:latin typeface="Calibri" panose="020F0502020204030204" pitchFamily="34" charset="0"/>
                <a:cs typeface="Calibri" panose="020F0502020204030204" pitchFamily="34" charset="0"/>
              </a:rPr>
              <a:t>verificaram</a:t>
            </a:r>
            <a:r>
              <a:rPr lang="en-US" sz="1600" b="1" kern="0" dirty="0">
                <a:solidFill>
                  <a:prstClr val="black"/>
                </a:solidFill>
                <a:latin typeface="Calibri" panose="020F0502020204030204" pitchFamily="34" charset="0"/>
                <a:cs typeface="Calibri" panose="020F0502020204030204" pitchFamily="34" charset="0"/>
              </a:rPr>
              <a:t> </a:t>
            </a:r>
            <a:r>
              <a:rPr lang="en-US" sz="1600" b="1" kern="0" dirty="0" err="1">
                <a:solidFill>
                  <a:prstClr val="black"/>
                </a:solidFill>
                <a:latin typeface="Calibri" panose="020F0502020204030204" pitchFamily="34" charset="0"/>
                <a:cs typeface="Calibri" panose="020F0502020204030204" pitchFamily="34" charset="0"/>
              </a:rPr>
              <a:t>melhorias</a:t>
            </a:r>
            <a:r>
              <a:rPr lang="en-US" sz="1600" b="1" kern="0" dirty="0">
                <a:solidFill>
                  <a:prstClr val="black"/>
                </a:solidFill>
                <a:latin typeface="Calibri" panose="020F0502020204030204" pitchFamily="34" charset="0"/>
                <a:cs typeface="Calibri" panose="020F0502020204030204" pitchFamily="34" charset="0"/>
              </a:rPr>
              <a:t> </a:t>
            </a:r>
            <a:r>
              <a:rPr lang="en-US" sz="1600" b="1" kern="0" dirty="0" err="1">
                <a:solidFill>
                  <a:prstClr val="black"/>
                </a:solidFill>
                <a:latin typeface="Calibri" panose="020F0502020204030204" pitchFamily="34" charset="0"/>
                <a:cs typeface="Calibri" panose="020F0502020204030204" pitchFamily="34" charset="0"/>
              </a:rPr>
              <a:t>nos</a:t>
            </a:r>
            <a:r>
              <a:rPr lang="en-US" sz="1600" b="1" kern="0" dirty="0">
                <a:solidFill>
                  <a:prstClr val="black"/>
                </a:solidFill>
                <a:latin typeface="Calibri" panose="020F0502020204030204" pitchFamily="34" charset="0"/>
                <a:cs typeface="Calibri" panose="020F0502020204030204" pitchFamily="34" charset="0"/>
              </a:rPr>
              <a:t> </a:t>
            </a:r>
            <a:r>
              <a:rPr lang="en-US" sz="1600" b="1" kern="0" dirty="0" err="1">
                <a:solidFill>
                  <a:prstClr val="black"/>
                </a:solidFill>
                <a:latin typeface="Calibri" panose="020F0502020204030204" pitchFamily="34" charset="0"/>
                <a:cs typeface="Calibri" panose="020F0502020204030204" pitchFamily="34" charset="0"/>
              </a:rPr>
              <a:t>resultados</a:t>
            </a:r>
            <a:r>
              <a:rPr lang="en-US" sz="1600" b="1" kern="0" dirty="0">
                <a:solidFill>
                  <a:prstClr val="black"/>
                </a:solidFill>
                <a:latin typeface="Calibri" panose="020F0502020204030204" pitchFamily="34" charset="0"/>
                <a:cs typeface="Calibri" panose="020F0502020204030204" pitchFamily="34" charset="0"/>
              </a:rPr>
              <a:t> </a:t>
            </a:r>
            <a:r>
              <a:rPr lang="en-US" sz="1600" b="1" kern="0" dirty="0" err="1">
                <a:solidFill>
                  <a:prstClr val="black"/>
                </a:solidFill>
                <a:latin typeface="Calibri" panose="020F0502020204030204" pitchFamily="34" charset="0"/>
                <a:cs typeface="Calibri" panose="020F0502020204030204" pitchFamily="34" charset="0"/>
              </a:rPr>
              <a:t>metabólicos</a:t>
            </a:r>
            <a:r>
              <a:rPr lang="en-US" sz="1600" b="1" kern="0" dirty="0">
                <a:solidFill>
                  <a:prstClr val="black"/>
                </a:solidFill>
                <a:latin typeface="Calibri" panose="020F0502020204030204" pitchFamily="34" charset="0"/>
                <a:cs typeface="Calibri" panose="020F0502020204030204" pitchFamily="34" charset="0"/>
              </a:rPr>
              <a:t> (</a:t>
            </a:r>
            <a:r>
              <a:rPr lang="en-US" sz="1600" b="1" kern="0" dirty="0" err="1">
                <a:solidFill>
                  <a:prstClr val="black"/>
                </a:solidFill>
                <a:latin typeface="Calibri" panose="020F0502020204030204" pitchFamily="34" charset="0"/>
                <a:cs typeface="Calibri" panose="020F0502020204030204" pitchFamily="34" charset="0"/>
              </a:rPr>
              <a:t>resistência</a:t>
            </a:r>
            <a:r>
              <a:rPr lang="en-US" sz="1600" b="1" kern="0" dirty="0">
                <a:solidFill>
                  <a:prstClr val="black"/>
                </a:solidFill>
                <a:latin typeface="Calibri" panose="020F0502020204030204" pitchFamily="34" charset="0"/>
                <a:cs typeface="Calibri" panose="020F0502020204030204" pitchFamily="34" charset="0"/>
              </a:rPr>
              <a:t> à </a:t>
            </a:r>
            <a:r>
              <a:rPr lang="en-US" sz="1600" b="1" kern="0" dirty="0" err="1">
                <a:solidFill>
                  <a:prstClr val="black"/>
                </a:solidFill>
                <a:latin typeface="Calibri" panose="020F0502020204030204" pitchFamily="34" charset="0"/>
                <a:cs typeface="Calibri" panose="020F0502020204030204" pitchFamily="34" charset="0"/>
              </a:rPr>
              <a:t>insulina</a:t>
            </a:r>
            <a:r>
              <a:rPr lang="en-US" sz="1600" b="1" kern="0" dirty="0">
                <a:solidFill>
                  <a:prstClr val="black"/>
                </a:solidFill>
                <a:latin typeface="Calibri" panose="020F0502020204030204" pitchFamily="34" charset="0"/>
                <a:cs typeface="Calibri" panose="020F0502020204030204" pitchFamily="34" charset="0"/>
              </a:rPr>
              <a:t>, </a:t>
            </a:r>
          </a:p>
          <a:p>
            <a:pPr algn="ctr" defTabSz="1350649">
              <a:spcAft>
                <a:spcPts val="300"/>
              </a:spcAft>
              <a:defRPr/>
            </a:pPr>
            <a:r>
              <a:rPr lang="en-US" sz="1600" b="1" kern="0" dirty="0" err="1">
                <a:solidFill>
                  <a:prstClr val="black"/>
                </a:solidFill>
                <a:latin typeface="Calibri" panose="020F0502020204030204" pitchFamily="34" charset="0"/>
                <a:cs typeface="Calibri" panose="020F0502020204030204" pitchFamily="34" charset="0"/>
              </a:rPr>
              <a:t>síndrome</a:t>
            </a:r>
            <a:r>
              <a:rPr lang="en-US" sz="1600" b="1" kern="0" dirty="0">
                <a:solidFill>
                  <a:prstClr val="black"/>
                </a:solidFill>
                <a:latin typeface="Calibri" panose="020F0502020204030204" pitchFamily="34" charset="0"/>
                <a:cs typeface="Calibri" panose="020F0502020204030204" pitchFamily="34" charset="0"/>
              </a:rPr>
              <a:t> </a:t>
            </a:r>
            <a:r>
              <a:rPr lang="en-US" sz="1600" b="1" kern="0" dirty="0" err="1">
                <a:solidFill>
                  <a:prstClr val="black"/>
                </a:solidFill>
                <a:latin typeface="Calibri" panose="020F0502020204030204" pitchFamily="34" charset="0"/>
                <a:cs typeface="Calibri" panose="020F0502020204030204" pitchFamily="34" charset="0"/>
              </a:rPr>
              <a:t>metabólica</a:t>
            </a:r>
            <a:r>
              <a:rPr lang="en-US" sz="1600" b="1" kern="0" dirty="0">
                <a:solidFill>
                  <a:prstClr val="black"/>
                </a:solidFill>
                <a:latin typeface="Calibri" panose="020F0502020204030204" pitchFamily="34" charset="0"/>
                <a:cs typeface="Calibri" panose="020F0502020204030204" pitchFamily="34" charset="0"/>
              </a:rPr>
              <a:t>, </a:t>
            </a:r>
            <a:r>
              <a:rPr lang="en-US" sz="1600" b="1" kern="0" dirty="0" err="1">
                <a:solidFill>
                  <a:prstClr val="black"/>
                </a:solidFill>
                <a:latin typeface="Calibri" panose="020F0502020204030204" pitchFamily="34" charset="0"/>
                <a:cs typeface="Calibri" panose="020F0502020204030204" pitchFamily="34" charset="0"/>
              </a:rPr>
              <a:t>utilização</a:t>
            </a:r>
            <a:r>
              <a:rPr lang="en-US" sz="1600" b="1" kern="0" dirty="0">
                <a:solidFill>
                  <a:prstClr val="black"/>
                </a:solidFill>
                <a:latin typeface="Calibri" panose="020F0502020204030204" pitchFamily="34" charset="0"/>
                <a:cs typeface="Calibri" panose="020F0502020204030204" pitchFamily="34" charset="0"/>
              </a:rPr>
              <a:t> de </a:t>
            </a:r>
            <a:r>
              <a:rPr lang="en-US" sz="1600" b="1" kern="0" dirty="0" err="1">
                <a:solidFill>
                  <a:prstClr val="black"/>
                </a:solidFill>
                <a:latin typeface="Calibri" panose="020F0502020204030204" pitchFamily="34" charset="0"/>
                <a:cs typeface="Calibri" panose="020F0502020204030204" pitchFamily="34" charset="0"/>
              </a:rPr>
              <a:t>agentes</a:t>
            </a:r>
            <a:r>
              <a:rPr lang="en-US" sz="1600" b="1" kern="0" dirty="0">
                <a:solidFill>
                  <a:prstClr val="black"/>
                </a:solidFill>
                <a:latin typeface="Calibri" panose="020F0502020204030204" pitchFamily="34" charset="0"/>
                <a:cs typeface="Calibri" panose="020F0502020204030204" pitchFamily="34" charset="0"/>
              </a:rPr>
              <a:t> </a:t>
            </a:r>
            <a:r>
              <a:rPr lang="en-US" sz="1600" b="1" kern="0" dirty="0" err="1">
                <a:solidFill>
                  <a:prstClr val="black"/>
                </a:solidFill>
                <a:latin typeface="Calibri" panose="020F0502020204030204" pitchFamily="34" charset="0"/>
                <a:cs typeface="Calibri" panose="020F0502020204030204" pitchFamily="34" charset="0"/>
              </a:rPr>
              <a:t>hipolipemiantes</a:t>
            </a:r>
            <a:r>
              <a:rPr lang="en-US" sz="1600" b="1" kern="0" dirty="0">
                <a:solidFill>
                  <a:prstClr val="black"/>
                </a:solidFill>
                <a:latin typeface="Calibri" panose="020F0502020204030204" pitchFamily="34" charset="0"/>
                <a:cs typeface="Calibri" panose="020F0502020204030204" pitchFamily="34" charset="0"/>
              </a:rPr>
              <a:t>) </a:t>
            </a:r>
            <a:r>
              <a:rPr lang="en-US" sz="1600" b="1" kern="0" dirty="0" err="1">
                <a:solidFill>
                  <a:prstClr val="black"/>
                </a:solidFill>
                <a:latin typeface="Calibri" panose="020F0502020204030204" pitchFamily="34" charset="0"/>
                <a:cs typeface="Calibri" panose="020F0502020204030204" pitchFamily="34" charset="0"/>
              </a:rPr>
              <a:t>comparativamente</a:t>
            </a:r>
            <a:r>
              <a:rPr lang="en-US" sz="1600" b="1" kern="0" dirty="0">
                <a:solidFill>
                  <a:prstClr val="black"/>
                </a:solidFill>
                <a:latin typeface="Calibri" panose="020F0502020204030204" pitchFamily="34" charset="0"/>
                <a:cs typeface="Calibri" panose="020F0502020204030204" pitchFamily="34" charset="0"/>
              </a:rPr>
              <a:t> a </a:t>
            </a:r>
            <a:r>
              <a:rPr lang="en-US" sz="1600" b="1" kern="0" dirty="0" err="1">
                <a:solidFill>
                  <a:prstClr val="black"/>
                </a:solidFill>
                <a:latin typeface="Calibri" panose="020F0502020204030204" pitchFamily="34" charset="0"/>
                <a:cs typeface="Calibri" panose="020F0502020204030204" pitchFamily="34" charset="0"/>
              </a:rPr>
              <a:t>permanecer</a:t>
            </a:r>
            <a:r>
              <a:rPr lang="en-US" sz="1600" b="1" kern="0" dirty="0">
                <a:solidFill>
                  <a:prstClr val="black"/>
                </a:solidFill>
                <a:latin typeface="Calibri" panose="020F0502020204030204" pitchFamily="34" charset="0"/>
                <a:cs typeface="Calibri" panose="020F0502020204030204" pitchFamily="34" charset="0"/>
              </a:rPr>
              <a:t> </a:t>
            </a:r>
            <a:r>
              <a:rPr lang="en-US" sz="1600" b="1" kern="0" dirty="0" err="1">
                <a:solidFill>
                  <a:prstClr val="black"/>
                </a:solidFill>
                <a:latin typeface="Calibri" panose="020F0502020204030204" pitchFamily="34" charset="0"/>
                <a:cs typeface="Calibri" panose="020F0502020204030204" pitchFamily="34" charset="0"/>
              </a:rPr>
              <a:t>em</a:t>
            </a:r>
            <a:r>
              <a:rPr lang="en-US" sz="1600" b="1" kern="0" dirty="0">
                <a:solidFill>
                  <a:prstClr val="black"/>
                </a:solidFill>
                <a:latin typeface="Calibri" panose="020F0502020204030204" pitchFamily="34" charset="0"/>
                <a:cs typeface="Calibri" panose="020F0502020204030204" pitchFamily="34" charset="0"/>
              </a:rPr>
              <a:t> regimes </a:t>
            </a:r>
            <a:r>
              <a:rPr lang="en-US" sz="1600" b="1" kern="0" dirty="0" err="1">
                <a:solidFill>
                  <a:prstClr val="black"/>
                </a:solidFill>
                <a:latin typeface="Calibri" panose="020F0502020204030204" pitchFamily="34" charset="0"/>
                <a:cs typeface="Calibri" panose="020F0502020204030204" pitchFamily="34" charset="0"/>
              </a:rPr>
              <a:t>baseados</a:t>
            </a:r>
            <a:r>
              <a:rPr lang="en-US" sz="1600" b="1" kern="0" dirty="0">
                <a:solidFill>
                  <a:prstClr val="black"/>
                </a:solidFill>
                <a:latin typeface="Calibri" panose="020F0502020204030204" pitchFamily="34" charset="0"/>
                <a:cs typeface="Calibri" panose="020F0502020204030204" pitchFamily="34" charset="0"/>
              </a:rPr>
              <a:t> </a:t>
            </a:r>
            <a:r>
              <a:rPr lang="en-US" sz="1600" b="1" kern="0" dirty="0" err="1">
                <a:solidFill>
                  <a:prstClr val="black"/>
                </a:solidFill>
                <a:latin typeface="Calibri" panose="020F0502020204030204" pitchFamily="34" charset="0"/>
                <a:cs typeface="Calibri" panose="020F0502020204030204" pitchFamily="34" charset="0"/>
              </a:rPr>
              <a:t>em</a:t>
            </a:r>
            <a:r>
              <a:rPr lang="en-US" sz="1600" b="1" kern="0" dirty="0">
                <a:solidFill>
                  <a:prstClr val="black"/>
                </a:solidFill>
                <a:latin typeface="Calibri" panose="020F0502020204030204" pitchFamily="34" charset="0"/>
                <a:cs typeface="Calibri" panose="020F0502020204030204" pitchFamily="34" charset="0"/>
              </a:rPr>
              <a:t> TAF</a:t>
            </a:r>
          </a:p>
        </p:txBody>
      </p:sp>
      <p:pic>
        <p:nvPicPr>
          <p:cNvPr id="143" name="Graphic 142">
            <a:extLst>
              <a:ext uri="{FF2B5EF4-FFF2-40B4-BE49-F238E27FC236}">
                <a16:creationId xmlns:a16="http://schemas.microsoft.com/office/drawing/2014/main" id="{391C27C9-B489-D24B-B4C1-C4D1B1A5CD16}"/>
              </a:ext>
            </a:extLst>
          </p:cNvPr>
          <p:cNvPicPr>
            <a:picLocks noChangeAspect="1"/>
          </p:cNvPicPr>
          <p:nvPr/>
        </p:nvPicPr>
        <p:blipFill rotWithShape="1">
          <a:blip r:embed="rId5" cstate="print">
            <a:alphaModFix amt="15000"/>
            <a:extLst>
              <a:ext uri="{28A0092B-C50C-407E-A947-70E740481C1C}">
                <a14:useLocalDpi xmlns:a14="http://schemas.microsoft.com/office/drawing/2010/main" val="0"/>
              </a:ext>
              <a:ext uri="{96DAC541-7B7A-43D3-8B79-37D633B846F1}">
                <asvg:svgBlip xmlns:asvg="http://schemas.microsoft.com/office/drawing/2016/SVG/main" r:embed="rId6"/>
              </a:ext>
            </a:extLst>
          </a:blip>
          <a:srcRect l="12229" t="17489" r="26029" b="30397"/>
          <a:stretch/>
        </p:blipFill>
        <p:spPr>
          <a:xfrm>
            <a:off x="10708180" y="5173753"/>
            <a:ext cx="956930" cy="876949"/>
          </a:xfrm>
          <a:prstGeom prst="rect">
            <a:avLst/>
          </a:prstGeom>
        </p:spPr>
      </p:pic>
    </p:spTree>
    <p:custDataLst>
      <p:tags r:id="rId1"/>
    </p:custDataLst>
    <p:extLst>
      <p:ext uri="{BB962C8B-B14F-4D97-AF65-F5344CB8AC3E}">
        <p14:creationId xmlns:p14="http://schemas.microsoft.com/office/powerpoint/2010/main" val="20703783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 Placeholder 4">
            <a:extLst>
              <a:ext uri="{FF2B5EF4-FFF2-40B4-BE49-F238E27FC236}">
                <a16:creationId xmlns:a16="http://schemas.microsoft.com/office/drawing/2014/main" id="{331723B6-F1C1-44BF-B669-69FE633D85E8}"/>
              </a:ext>
            </a:extLst>
          </p:cNvPr>
          <p:cNvSpPr txBox="1">
            <a:spLocks/>
          </p:cNvSpPr>
          <p:nvPr/>
        </p:nvSpPr>
        <p:spPr>
          <a:xfrm>
            <a:off x="284972" y="6196262"/>
            <a:ext cx="10484932" cy="546329"/>
          </a:xfrm>
          <a:prstGeom prst="rect">
            <a:avLst/>
          </a:prstGeom>
        </p:spPr>
        <p:txBody>
          <a:bodyPr vert="horz" lIns="0" tIns="0" rIns="0" bIns="0" rtlCol="0" anchor="b">
            <a:noAutofit/>
          </a:bodyPr>
          <a:lstStyle>
            <a:lvl1pPr marL="0" indent="0" algn="l" defTabSz="914400" rtl="0" eaLnBrk="1" latinLnBrk="0" hangingPunct="1">
              <a:lnSpc>
                <a:spcPct val="100000"/>
              </a:lnSpc>
              <a:spcBef>
                <a:spcPts val="0"/>
              </a:spcBef>
              <a:buFont typeface="Arial" panose="020B0604020202020204" pitchFamily="34" charset="0"/>
              <a:buNone/>
              <a:defRPr sz="900" kern="1200">
                <a:solidFill>
                  <a:schemeClr val="accent2"/>
                </a:solidFill>
                <a:latin typeface="+mn-lt"/>
                <a:ea typeface="+mn-ea"/>
                <a:cs typeface="+mn-cs"/>
              </a:defRPr>
            </a:lvl1pPr>
            <a:lvl2pPr marL="428625" indent="-200025" algn="l" defTabSz="914400" rtl="0" eaLnBrk="1" latinLnBrk="0" hangingPunct="1">
              <a:lnSpc>
                <a:spcPct val="90000"/>
              </a:lnSpc>
              <a:spcBef>
                <a:spcPts val="500"/>
              </a:spcBef>
              <a:buFont typeface="Calibri" panose="020F0502020204030204" pitchFamily="34" charset="0"/>
              <a:buChar char="–"/>
              <a:defRPr sz="1800" kern="1200">
                <a:solidFill>
                  <a:schemeClr val="accent2"/>
                </a:solidFill>
                <a:latin typeface="+mn-lt"/>
                <a:ea typeface="+mn-ea"/>
                <a:cs typeface="+mn-cs"/>
              </a:defRPr>
            </a:lvl2pPr>
            <a:lvl3pPr marL="66675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solidFill>
                <a:latin typeface="+mn-lt"/>
                <a:ea typeface="+mn-ea"/>
                <a:cs typeface="+mn-cs"/>
              </a:defRPr>
            </a:lvl3pPr>
            <a:lvl4pPr marL="904875" indent="-238125" algn="l" defTabSz="914400" rtl="0" eaLnBrk="1" latinLnBrk="0" hangingPunct="1">
              <a:lnSpc>
                <a:spcPct val="90000"/>
              </a:lnSpc>
              <a:spcBef>
                <a:spcPts val="500"/>
              </a:spcBef>
              <a:buFont typeface="Arial" panose="020B0604020202020204" pitchFamily="34" charset="0"/>
              <a:buChar char="•"/>
              <a:defRPr sz="1800" kern="1200">
                <a:solidFill>
                  <a:schemeClr val="accent2"/>
                </a:solidFill>
                <a:latin typeface="+mn-lt"/>
                <a:ea typeface="+mn-ea"/>
                <a:cs typeface="+mn-cs"/>
              </a:defRPr>
            </a:lvl4pPr>
            <a:lvl5pPr marL="1152525" indent="-247650" algn="l" defTabSz="914400" rtl="0" eaLnBrk="1" latinLnBrk="0" hangingPunct="1">
              <a:lnSpc>
                <a:spcPct val="90000"/>
              </a:lnSpc>
              <a:spcBef>
                <a:spcPts val="500"/>
              </a:spcBef>
              <a:buFont typeface="Arial" panose="020B0604020202020204" pitchFamily="34" charset="0"/>
              <a:buChar char="•"/>
              <a:defRPr sz="18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126">
              <a:defRPr/>
            </a:pPr>
            <a:r>
              <a:rPr lang="en-GB" sz="800" dirty="0">
                <a:solidFill>
                  <a:schemeClr val="tx1">
                    <a:lumMod val="65000"/>
                    <a:lumOff val="35000"/>
                  </a:schemeClr>
                </a:solidFill>
                <a:latin typeface="Calibri" panose="020F0502020204030204" pitchFamily="34" charset="0"/>
                <a:cs typeface="Calibri" panose="020F0502020204030204" pitchFamily="34" charset="0"/>
              </a:rPr>
              <a:t>DRC, </a:t>
            </a:r>
            <a:r>
              <a:rPr lang="en-GB" sz="800" dirty="0" err="1">
                <a:solidFill>
                  <a:schemeClr val="tx1">
                    <a:lumMod val="65000"/>
                    <a:lumOff val="35000"/>
                  </a:schemeClr>
                </a:solidFill>
                <a:latin typeface="Calibri" panose="020F0502020204030204" pitchFamily="34" charset="0"/>
                <a:cs typeface="Calibri" panose="020F0502020204030204" pitchFamily="34" charset="0"/>
              </a:rPr>
              <a:t>doença</a:t>
            </a:r>
            <a:r>
              <a:rPr lang="en-GB" sz="800" dirty="0">
                <a:solidFill>
                  <a:schemeClr val="tx1">
                    <a:lumMod val="65000"/>
                    <a:lumOff val="35000"/>
                  </a:schemeClr>
                </a:solidFill>
                <a:latin typeface="Calibri" panose="020F0502020204030204" pitchFamily="34" charset="0"/>
                <a:cs typeface="Calibri" panose="020F0502020204030204" pitchFamily="34" charset="0"/>
              </a:rPr>
              <a:t> renal </a:t>
            </a:r>
            <a:r>
              <a:rPr lang="en-GB" sz="800" dirty="0" err="1">
                <a:solidFill>
                  <a:schemeClr val="tx1">
                    <a:lumMod val="65000"/>
                    <a:lumOff val="35000"/>
                  </a:schemeClr>
                </a:solidFill>
                <a:latin typeface="Calibri" panose="020F0502020204030204" pitchFamily="34" charset="0"/>
                <a:cs typeface="Calibri" panose="020F0502020204030204" pitchFamily="34" charset="0"/>
              </a:rPr>
              <a:t>crónica</a:t>
            </a:r>
            <a:r>
              <a:rPr lang="en-GB" sz="800" dirty="0">
                <a:solidFill>
                  <a:schemeClr val="tx1">
                    <a:lumMod val="65000"/>
                    <a:lumOff val="35000"/>
                  </a:schemeClr>
                </a:solidFill>
                <a:latin typeface="Calibri" panose="020F0502020204030204" pitchFamily="34" charset="0"/>
                <a:cs typeface="Calibri" panose="020F0502020204030204" pitchFamily="34" charset="0"/>
              </a:rPr>
              <a:t>; PVVIH, </a:t>
            </a:r>
            <a:r>
              <a:rPr lang="en-GB" sz="800" dirty="0" err="1">
                <a:solidFill>
                  <a:schemeClr val="tx1">
                    <a:lumMod val="65000"/>
                    <a:lumOff val="35000"/>
                  </a:schemeClr>
                </a:solidFill>
                <a:latin typeface="Calibri" panose="020F0502020204030204" pitchFamily="34" charset="0"/>
                <a:cs typeface="Calibri" panose="020F0502020204030204" pitchFamily="34" charset="0"/>
              </a:rPr>
              <a:t>pessoas</a:t>
            </a:r>
            <a:r>
              <a:rPr lang="en-GB" sz="800" dirty="0">
                <a:solidFill>
                  <a:schemeClr val="tx1">
                    <a:lumMod val="65000"/>
                    <a:lumOff val="35000"/>
                  </a:schemeClr>
                </a:solidFill>
                <a:latin typeface="Calibri" panose="020F0502020204030204" pitchFamily="34" charset="0"/>
                <a:cs typeface="Calibri" panose="020F0502020204030204" pitchFamily="34" charset="0"/>
              </a:rPr>
              <a:t> que </a:t>
            </a:r>
            <a:r>
              <a:rPr lang="en-GB" sz="800" dirty="0" err="1">
                <a:solidFill>
                  <a:schemeClr val="tx1">
                    <a:lumMod val="65000"/>
                    <a:lumOff val="35000"/>
                  </a:schemeClr>
                </a:solidFill>
                <a:latin typeface="Calibri" panose="020F0502020204030204" pitchFamily="34" charset="0"/>
                <a:cs typeface="Calibri" panose="020F0502020204030204" pitchFamily="34" charset="0"/>
              </a:rPr>
              <a:t>vivem</a:t>
            </a:r>
            <a:r>
              <a:rPr lang="en-GB" sz="800" dirty="0">
                <a:solidFill>
                  <a:schemeClr val="tx1">
                    <a:lumMod val="65000"/>
                    <a:lumOff val="35000"/>
                  </a:schemeClr>
                </a:solidFill>
                <a:latin typeface="Calibri" panose="020F0502020204030204" pitchFamily="34" charset="0"/>
                <a:cs typeface="Calibri" panose="020F0502020204030204" pitchFamily="34" charset="0"/>
              </a:rPr>
              <a:t> com VIH; </a:t>
            </a:r>
            <a:r>
              <a:rPr lang="en-GB" sz="800" dirty="0" err="1">
                <a:solidFill>
                  <a:schemeClr val="tx1">
                    <a:lumMod val="65000"/>
                    <a:lumOff val="35000"/>
                  </a:schemeClr>
                </a:solidFill>
                <a:latin typeface="Calibri" panose="020F0502020204030204" pitchFamily="34" charset="0"/>
                <a:cs typeface="Calibri" panose="020F0502020204030204" pitchFamily="34" charset="0"/>
              </a:rPr>
              <a:t>TFGe</a:t>
            </a:r>
            <a:r>
              <a:rPr lang="en-GB" sz="800" dirty="0">
                <a:solidFill>
                  <a:schemeClr val="tx1">
                    <a:lumMod val="65000"/>
                    <a:lumOff val="35000"/>
                  </a:schemeClr>
                </a:solidFill>
                <a:latin typeface="Calibri" panose="020F0502020204030204" pitchFamily="34" charset="0"/>
                <a:cs typeface="Calibri" panose="020F0502020204030204" pitchFamily="34" charset="0"/>
              </a:rPr>
              <a:t>, taxa de </a:t>
            </a:r>
            <a:r>
              <a:rPr lang="en-GB" sz="800" dirty="0" err="1">
                <a:solidFill>
                  <a:schemeClr val="tx1">
                    <a:lumMod val="65000"/>
                    <a:lumOff val="35000"/>
                  </a:schemeClr>
                </a:solidFill>
                <a:latin typeface="Calibri" panose="020F0502020204030204" pitchFamily="34" charset="0"/>
                <a:cs typeface="Calibri" panose="020F0502020204030204" pitchFamily="34" charset="0"/>
              </a:rPr>
              <a:t>filtração</a:t>
            </a:r>
            <a:r>
              <a:rPr lang="en-GB" sz="800" dirty="0">
                <a:solidFill>
                  <a:schemeClr val="tx1">
                    <a:lumMod val="65000"/>
                    <a:lumOff val="35000"/>
                  </a:schemeClr>
                </a:solidFill>
                <a:latin typeface="Calibri" panose="020F0502020204030204" pitchFamily="34" charset="0"/>
                <a:cs typeface="Calibri" panose="020F0502020204030204" pitchFamily="34" charset="0"/>
              </a:rPr>
              <a:t> glomerular </a:t>
            </a:r>
            <a:r>
              <a:rPr lang="en-GB" sz="800" dirty="0" err="1">
                <a:solidFill>
                  <a:schemeClr val="tx1">
                    <a:lumMod val="65000"/>
                    <a:lumOff val="35000"/>
                  </a:schemeClr>
                </a:solidFill>
                <a:latin typeface="Calibri" panose="020F0502020204030204" pitchFamily="34" charset="0"/>
                <a:cs typeface="Calibri" panose="020F0502020204030204" pitchFamily="34" charset="0"/>
              </a:rPr>
              <a:t>estimada</a:t>
            </a:r>
            <a:endParaRPr lang="en-GB" sz="800" dirty="0">
              <a:solidFill>
                <a:schemeClr val="tx1">
                  <a:lumMod val="65000"/>
                  <a:lumOff val="35000"/>
                </a:schemeClr>
              </a:solidFill>
              <a:latin typeface="Calibri" panose="020F0502020204030204" pitchFamily="34" charset="0"/>
              <a:cs typeface="Calibri" panose="020F0502020204030204" pitchFamily="34" charset="0"/>
            </a:endParaRPr>
          </a:p>
          <a:p>
            <a:pPr defTabSz="914126">
              <a:defRPr/>
            </a:pPr>
            <a:endParaRPr lang="en-GB" sz="800" dirty="0">
              <a:solidFill>
                <a:schemeClr val="tx1">
                  <a:lumMod val="65000"/>
                  <a:lumOff val="35000"/>
                </a:schemeClr>
              </a:solidFill>
              <a:latin typeface="Calibri" panose="020F0502020204030204" pitchFamily="34" charset="0"/>
              <a:cs typeface="Calibri" panose="020F0502020204030204" pitchFamily="34" charset="0"/>
            </a:endParaRPr>
          </a:p>
          <a:p>
            <a:pPr defTabSz="914126">
              <a:defRPr/>
            </a:pPr>
            <a:r>
              <a:rPr lang="en-GB" sz="800" dirty="0">
                <a:solidFill>
                  <a:schemeClr val="tx1">
                    <a:lumMod val="65000"/>
                    <a:lumOff val="35000"/>
                  </a:schemeClr>
                </a:solidFill>
                <a:latin typeface="Calibri" panose="020F0502020204030204" pitchFamily="34" charset="0"/>
                <a:cs typeface="Calibri" panose="020F0502020204030204" pitchFamily="34" charset="0"/>
              </a:rPr>
              <a:t>*DRC </a:t>
            </a:r>
            <a:r>
              <a:rPr lang="en-GB" sz="800" dirty="0" err="1">
                <a:solidFill>
                  <a:schemeClr val="tx1">
                    <a:lumMod val="65000"/>
                    <a:lumOff val="35000"/>
                  </a:schemeClr>
                </a:solidFill>
                <a:latin typeface="Calibri" panose="020F0502020204030204" pitchFamily="34" charset="0"/>
                <a:cs typeface="Calibri" panose="020F0502020204030204" pitchFamily="34" charset="0"/>
              </a:rPr>
              <a:t>definida</a:t>
            </a:r>
            <a:r>
              <a:rPr lang="en-GB" sz="800" dirty="0">
                <a:solidFill>
                  <a:schemeClr val="tx1">
                    <a:lumMod val="65000"/>
                    <a:lumOff val="35000"/>
                  </a:schemeClr>
                </a:solidFill>
                <a:latin typeface="Calibri" panose="020F0502020204030204" pitchFamily="34" charset="0"/>
                <a:cs typeface="Calibri" panose="020F0502020204030204" pitchFamily="34" charset="0"/>
              </a:rPr>
              <a:t> </a:t>
            </a:r>
            <a:r>
              <a:rPr lang="en-GB" sz="800" dirty="0" err="1">
                <a:solidFill>
                  <a:schemeClr val="tx1">
                    <a:lumMod val="65000"/>
                    <a:lumOff val="35000"/>
                  </a:schemeClr>
                </a:solidFill>
                <a:latin typeface="Calibri" panose="020F0502020204030204" pitchFamily="34" charset="0"/>
                <a:cs typeface="Calibri" panose="020F0502020204030204" pitchFamily="34" charset="0"/>
              </a:rPr>
              <a:t>como</a:t>
            </a:r>
            <a:r>
              <a:rPr lang="en-GB" sz="800" dirty="0">
                <a:solidFill>
                  <a:schemeClr val="tx1">
                    <a:lumMod val="65000"/>
                    <a:lumOff val="35000"/>
                  </a:schemeClr>
                </a:solidFill>
                <a:latin typeface="Calibri" panose="020F0502020204030204" pitchFamily="34" charset="0"/>
                <a:cs typeface="Calibri" panose="020F0502020204030204" pitchFamily="34" charset="0"/>
              </a:rPr>
              <a:t>: </a:t>
            </a:r>
            <a:r>
              <a:rPr lang="en-GB" sz="800" dirty="0" err="1">
                <a:solidFill>
                  <a:schemeClr val="tx1">
                    <a:lumMod val="65000"/>
                    <a:lumOff val="35000"/>
                  </a:schemeClr>
                </a:solidFill>
                <a:latin typeface="Calibri" panose="020F0502020204030204" pitchFamily="34" charset="0"/>
                <a:cs typeface="Calibri" panose="020F0502020204030204" pitchFamily="34" charset="0"/>
              </a:rPr>
              <a:t>TFGe</a:t>
            </a:r>
            <a:r>
              <a:rPr lang="en-GB" sz="800" dirty="0">
                <a:solidFill>
                  <a:schemeClr val="tx1">
                    <a:lumMod val="65000"/>
                    <a:lumOff val="35000"/>
                  </a:schemeClr>
                </a:solidFill>
                <a:latin typeface="Calibri" panose="020F0502020204030204" pitchFamily="34" charset="0"/>
                <a:cs typeface="Calibri" panose="020F0502020204030204" pitchFamily="34" charset="0"/>
              </a:rPr>
              <a:t> confirmed  ≤60ml/min por 1,73m</a:t>
            </a:r>
            <a:r>
              <a:rPr lang="en-GB" sz="800" baseline="30000" dirty="0">
                <a:solidFill>
                  <a:schemeClr val="tx1">
                    <a:lumMod val="65000"/>
                    <a:lumOff val="35000"/>
                  </a:schemeClr>
                </a:solidFill>
                <a:latin typeface="Calibri" panose="020F0502020204030204" pitchFamily="34" charset="0"/>
                <a:cs typeface="Calibri" panose="020F0502020204030204" pitchFamily="34" charset="0"/>
              </a:rPr>
              <a:t>2</a:t>
            </a:r>
            <a:r>
              <a:rPr lang="en-GB" sz="800" dirty="0">
                <a:solidFill>
                  <a:schemeClr val="tx1">
                    <a:lumMod val="65000"/>
                    <a:lumOff val="35000"/>
                  </a:schemeClr>
                </a:solidFill>
                <a:latin typeface="Calibri" panose="020F0502020204030204" pitchFamily="34" charset="0"/>
                <a:cs typeface="Calibri" panose="020F0502020204030204" pitchFamily="34" charset="0"/>
              </a:rPr>
              <a:t> se a </a:t>
            </a:r>
            <a:r>
              <a:rPr lang="en-GB" sz="800" dirty="0" err="1">
                <a:solidFill>
                  <a:schemeClr val="tx1">
                    <a:lumMod val="65000"/>
                    <a:lumOff val="35000"/>
                  </a:schemeClr>
                </a:solidFill>
                <a:latin typeface="Calibri" panose="020F0502020204030204" pitchFamily="34" charset="0"/>
                <a:cs typeface="Calibri" panose="020F0502020204030204" pitchFamily="34" charset="0"/>
              </a:rPr>
              <a:t>eTFG</a:t>
            </a:r>
            <a:r>
              <a:rPr lang="en-GB" sz="800" dirty="0">
                <a:solidFill>
                  <a:schemeClr val="tx1">
                    <a:lumMod val="65000"/>
                    <a:lumOff val="35000"/>
                  </a:schemeClr>
                </a:solidFill>
                <a:latin typeface="Calibri" panose="020F0502020204030204" pitchFamily="34" charset="0"/>
                <a:cs typeface="Calibri" panose="020F0502020204030204" pitchFamily="34" charset="0"/>
              </a:rPr>
              <a:t> </a:t>
            </a:r>
            <a:r>
              <a:rPr lang="en-GB" sz="800" dirty="0" err="1">
                <a:solidFill>
                  <a:schemeClr val="tx1">
                    <a:lumMod val="65000"/>
                    <a:lumOff val="35000"/>
                  </a:schemeClr>
                </a:solidFill>
                <a:latin typeface="Calibri" panose="020F0502020204030204" pitchFamily="34" charset="0"/>
                <a:cs typeface="Calibri" panose="020F0502020204030204" pitchFamily="34" charset="0"/>
              </a:rPr>
              <a:t>na</a:t>
            </a:r>
            <a:r>
              <a:rPr lang="en-GB" sz="800" dirty="0">
                <a:solidFill>
                  <a:schemeClr val="tx1">
                    <a:lumMod val="65000"/>
                    <a:lumOff val="35000"/>
                  </a:schemeClr>
                </a:solidFill>
                <a:latin typeface="Calibri" panose="020F0502020204030204" pitchFamily="34" charset="0"/>
                <a:cs typeface="Calibri" panose="020F0502020204030204" pitchFamily="34" charset="0"/>
              </a:rPr>
              <a:t> </a:t>
            </a:r>
            <a:r>
              <a:rPr lang="en-GB" sz="800" i="1" dirty="0">
                <a:solidFill>
                  <a:schemeClr val="tx1">
                    <a:lumMod val="65000"/>
                    <a:lumOff val="35000"/>
                  </a:schemeClr>
                </a:solidFill>
                <a:latin typeface="Calibri" panose="020F0502020204030204" pitchFamily="34" charset="0"/>
                <a:cs typeface="Calibri" panose="020F0502020204030204" pitchFamily="34" charset="0"/>
              </a:rPr>
              <a:t>baseline</a:t>
            </a:r>
            <a:r>
              <a:rPr lang="en-GB" sz="800" dirty="0">
                <a:solidFill>
                  <a:schemeClr val="tx1">
                    <a:lumMod val="65000"/>
                    <a:lumOff val="35000"/>
                  </a:schemeClr>
                </a:solidFill>
                <a:latin typeface="Calibri" panose="020F0502020204030204" pitchFamily="34" charset="0"/>
                <a:cs typeface="Calibri" panose="020F0502020204030204" pitchFamily="34" charset="0"/>
              </a:rPr>
              <a:t> &gt;60ml/min por 1,73m</a:t>
            </a:r>
            <a:r>
              <a:rPr lang="en-GB" sz="800" baseline="30000" dirty="0">
                <a:solidFill>
                  <a:schemeClr val="tx1">
                    <a:lumMod val="65000"/>
                    <a:lumOff val="35000"/>
                  </a:schemeClr>
                </a:solidFill>
                <a:latin typeface="Calibri" panose="020F0502020204030204" pitchFamily="34" charset="0"/>
                <a:cs typeface="Calibri" panose="020F0502020204030204" pitchFamily="34" charset="0"/>
              </a:rPr>
              <a:t>2</a:t>
            </a:r>
            <a:r>
              <a:rPr lang="en-GB" sz="800" dirty="0">
                <a:solidFill>
                  <a:schemeClr val="tx1">
                    <a:lumMod val="65000"/>
                    <a:lumOff val="35000"/>
                  </a:schemeClr>
                </a:solidFill>
                <a:latin typeface="Calibri" panose="020F0502020204030204" pitchFamily="34" charset="0"/>
                <a:cs typeface="Calibri" panose="020F0502020204030204" pitchFamily="34" charset="0"/>
              </a:rPr>
              <a:t> </a:t>
            </a:r>
            <a:r>
              <a:rPr lang="en-GB" sz="800" dirty="0" err="1">
                <a:solidFill>
                  <a:schemeClr val="tx1">
                    <a:lumMod val="65000"/>
                    <a:lumOff val="35000"/>
                  </a:schemeClr>
                </a:solidFill>
                <a:latin typeface="Calibri" panose="020F0502020204030204" pitchFamily="34" charset="0"/>
                <a:cs typeface="Calibri" panose="020F0502020204030204" pitchFamily="34" charset="0"/>
              </a:rPr>
              <a:t>ou</a:t>
            </a:r>
            <a:r>
              <a:rPr lang="en-GB" sz="800" dirty="0">
                <a:solidFill>
                  <a:schemeClr val="tx1">
                    <a:lumMod val="65000"/>
                    <a:lumOff val="35000"/>
                  </a:schemeClr>
                </a:solidFill>
                <a:latin typeface="Calibri" panose="020F0502020204030204" pitchFamily="34" charset="0"/>
                <a:cs typeface="Calibri" panose="020F0502020204030204" pitchFamily="34" charset="0"/>
              </a:rPr>
              <a:t> um </a:t>
            </a:r>
            <a:r>
              <a:rPr lang="en-GB" sz="800" dirty="0" err="1">
                <a:solidFill>
                  <a:schemeClr val="tx1">
                    <a:lumMod val="65000"/>
                    <a:lumOff val="35000"/>
                  </a:schemeClr>
                </a:solidFill>
                <a:latin typeface="Calibri" panose="020F0502020204030204" pitchFamily="34" charset="0"/>
                <a:cs typeface="Calibri" panose="020F0502020204030204" pitchFamily="34" charset="0"/>
              </a:rPr>
              <a:t>declínio</a:t>
            </a:r>
            <a:r>
              <a:rPr lang="en-GB" sz="800" dirty="0">
                <a:solidFill>
                  <a:schemeClr val="tx1">
                    <a:lumMod val="65000"/>
                    <a:lumOff val="35000"/>
                  </a:schemeClr>
                </a:solidFill>
                <a:latin typeface="Calibri" panose="020F0502020204030204" pitchFamily="34" charset="0"/>
                <a:cs typeface="Calibri" panose="020F0502020204030204" pitchFamily="34" charset="0"/>
              </a:rPr>
              <a:t> de 25% se </a:t>
            </a:r>
            <a:r>
              <a:rPr lang="en-GB" sz="800" dirty="0" err="1">
                <a:solidFill>
                  <a:schemeClr val="tx1">
                    <a:lumMod val="65000"/>
                    <a:lumOff val="35000"/>
                  </a:schemeClr>
                </a:solidFill>
                <a:latin typeface="Calibri" panose="020F0502020204030204" pitchFamily="34" charset="0"/>
                <a:cs typeface="Calibri" panose="020F0502020204030204" pitchFamily="34" charset="0"/>
              </a:rPr>
              <a:t>eTFGena</a:t>
            </a:r>
            <a:r>
              <a:rPr lang="en-GB" sz="800" dirty="0">
                <a:solidFill>
                  <a:schemeClr val="tx1">
                    <a:lumMod val="65000"/>
                    <a:lumOff val="35000"/>
                  </a:schemeClr>
                </a:solidFill>
                <a:latin typeface="Calibri" panose="020F0502020204030204" pitchFamily="34" charset="0"/>
                <a:cs typeface="Calibri" panose="020F0502020204030204" pitchFamily="34" charset="0"/>
              </a:rPr>
              <a:t> </a:t>
            </a:r>
            <a:r>
              <a:rPr lang="en-GB" sz="800" i="1" dirty="0">
                <a:solidFill>
                  <a:schemeClr val="tx1">
                    <a:lumMod val="65000"/>
                    <a:lumOff val="35000"/>
                  </a:schemeClr>
                </a:solidFill>
                <a:latin typeface="Calibri" panose="020F0502020204030204" pitchFamily="34" charset="0"/>
                <a:cs typeface="Calibri" panose="020F0502020204030204" pitchFamily="34" charset="0"/>
              </a:rPr>
              <a:t>baseline</a:t>
            </a:r>
            <a:r>
              <a:rPr lang="en-GB" sz="800" dirty="0">
                <a:solidFill>
                  <a:schemeClr val="tx1">
                    <a:lumMod val="65000"/>
                    <a:lumOff val="35000"/>
                  </a:schemeClr>
                </a:solidFill>
                <a:latin typeface="Calibri" panose="020F0502020204030204" pitchFamily="34" charset="0"/>
                <a:cs typeface="Calibri" panose="020F0502020204030204" pitchFamily="34" charset="0"/>
              </a:rPr>
              <a:t> </a:t>
            </a:r>
            <a:r>
              <a:rPr lang="en-GB" sz="800" dirty="0" err="1">
                <a:solidFill>
                  <a:schemeClr val="tx1">
                    <a:lumMod val="65000"/>
                    <a:lumOff val="35000"/>
                  </a:schemeClr>
                </a:solidFill>
                <a:latin typeface="Calibri" panose="020F0502020204030204" pitchFamily="34" charset="0"/>
                <a:cs typeface="Calibri" panose="020F0502020204030204" pitchFamily="34" charset="0"/>
              </a:rPr>
              <a:t>eTFG</a:t>
            </a:r>
            <a:r>
              <a:rPr lang="en-GB" sz="800" dirty="0">
                <a:solidFill>
                  <a:schemeClr val="tx1">
                    <a:lumMod val="65000"/>
                    <a:lumOff val="35000"/>
                  </a:schemeClr>
                </a:solidFill>
                <a:latin typeface="Calibri" panose="020F0502020204030204" pitchFamily="34" charset="0"/>
                <a:cs typeface="Calibri" panose="020F0502020204030204" pitchFamily="34" charset="0"/>
              </a:rPr>
              <a:t> ≤60ml/min por 1,73m</a:t>
            </a:r>
            <a:r>
              <a:rPr lang="en-GB" sz="800" baseline="30000" dirty="0">
                <a:solidFill>
                  <a:schemeClr val="tx1">
                    <a:lumMod val="65000"/>
                    <a:lumOff val="35000"/>
                  </a:schemeClr>
                </a:solidFill>
                <a:latin typeface="Calibri" panose="020F0502020204030204" pitchFamily="34" charset="0"/>
                <a:cs typeface="Calibri" panose="020F0502020204030204" pitchFamily="34" charset="0"/>
              </a:rPr>
              <a:t>2</a:t>
            </a:r>
            <a:r>
              <a:rPr lang="en-GB" sz="800" dirty="0">
                <a:solidFill>
                  <a:schemeClr val="tx1">
                    <a:lumMod val="65000"/>
                    <a:lumOff val="35000"/>
                  </a:schemeClr>
                </a:solidFill>
                <a:latin typeface="Calibri" panose="020F0502020204030204" pitchFamily="34" charset="0"/>
                <a:cs typeface="Calibri" panose="020F0502020204030204" pitchFamily="34" charset="0"/>
              </a:rPr>
              <a:t>.</a:t>
            </a:r>
            <a:br>
              <a:rPr lang="en-GB" sz="800" dirty="0">
                <a:solidFill>
                  <a:schemeClr val="tx1">
                    <a:lumMod val="65000"/>
                    <a:lumOff val="35000"/>
                  </a:schemeClr>
                </a:solidFill>
                <a:latin typeface="Calibri" panose="020F0502020204030204" pitchFamily="34" charset="0"/>
                <a:cs typeface="Calibri" panose="020F0502020204030204" pitchFamily="34" charset="0"/>
              </a:rPr>
            </a:br>
            <a:r>
              <a:rPr lang="en-GB" sz="800" dirty="0">
                <a:solidFill>
                  <a:schemeClr val="tx1">
                    <a:lumMod val="65000"/>
                    <a:lumOff val="35000"/>
                  </a:schemeClr>
                </a:solidFill>
                <a:latin typeface="Calibri" panose="020F0502020204030204" pitchFamily="34" charset="0"/>
                <a:cs typeface="Calibri" panose="020F0502020204030204" pitchFamily="34" charset="0"/>
              </a:rPr>
              <a:t>Mocroft A</a:t>
            </a:r>
            <a:r>
              <a:rPr lang="en-GB" sz="800" i="1" dirty="0">
                <a:solidFill>
                  <a:schemeClr val="tx1">
                    <a:lumMod val="65000"/>
                    <a:lumOff val="35000"/>
                  </a:schemeClr>
                </a:solidFill>
                <a:latin typeface="Calibri" panose="020F0502020204030204" pitchFamily="34" charset="0"/>
                <a:cs typeface="Calibri" panose="020F0502020204030204" pitchFamily="34" charset="0"/>
              </a:rPr>
              <a:t>, et al. </a:t>
            </a:r>
            <a:r>
              <a:rPr lang="en-GB" sz="800" dirty="0">
                <a:solidFill>
                  <a:schemeClr val="tx1">
                    <a:lumMod val="65000"/>
                    <a:lumOff val="35000"/>
                  </a:schemeClr>
                </a:solidFill>
                <a:latin typeface="Calibri" panose="020F0502020204030204" pitchFamily="34" charset="0"/>
                <a:cs typeface="Calibri" panose="020F0502020204030204" pitchFamily="34" charset="0"/>
              </a:rPr>
              <a:t>AIDS 2010;24:1667–78.</a:t>
            </a:r>
          </a:p>
        </p:txBody>
      </p:sp>
      <p:grpSp>
        <p:nvGrpSpPr>
          <p:cNvPr id="2" name="Group 1">
            <a:extLst>
              <a:ext uri="{FF2B5EF4-FFF2-40B4-BE49-F238E27FC236}">
                <a16:creationId xmlns:a16="http://schemas.microsoft.com/office/drawing/2014/main" id="{F7B381D4-86E9-E646-AEE0-F814BB4E1359}"/>
              </a:ext>
            </a:extLst>
          </p:cNvPr>
          <p:cNvGrpSpPr/>
          <p:nvPr/>
        </p:nvGrpSpPr>
        <p:grpSpPr>
          <a:xfrm>
            <a:off x="1450637" y="1580539"/>
            <a:ext cx="8523215" cy="3546536"/>
            <a:chOff x="1450637" y="1879118"/>
            <a:chExt cx="8523215" cy="3546536"/>
          </a:xfrm>
        </p:grpSpPr>
        <p:sp>
          <p:nvSpPr>
            <p:cNvPr id="49" name="Rectangle 48"/>
            <p:cNvSpPr/>
            <p:nvPr/>
          </p:nvSpPr>
          <p:spPr>
            <a:xfrm>
              <a:off x="1450637" y="1945167"/>
              <a:ext cx="8523215" cy="307697"/>
            </a:xfrm>
            <a:prstGeom prst="rect">
              <a:avLst/>
            </a:prstGeom>
          </p:spPr>
          <p:txBody>
            <a:bodyPr wrap="square">
              <a:spAutoFit/>
            </a:bodyPr>
            <a:lstStyle/>
            <a:p>
              <a:pPr algn="ctr" defTabSz="914126">
                <a:defRPr/>
              </a:pPr>
              <a:r>
                <a:rPr lang="en-GB" sz="1400" b="1" kern="0" dirty="0" err="1">
                  <a:solidFill>
                    <a:srgbClr val="595959"/>
                  </a:solidFill>
                  <a:ea typeface="Verdana" panose="020B0604030504040204" pitchFamily="34" charset="0"/>
                  <a:cs typeface="Verdana" panose="020B0604030504040204" pitchFamily="34" charset="0"/>
                </a:rPr>
                <a:t>Progressão</a:t>
              </a:r>
              <a:r>
                <a:rPr lang="en-GB" sz="1400" b="1" kern="0" dirty="0">
                  <a:solidFill>
                    <a:srgbClr val="595959"/>
                  </a:solidFill>
                  <a:ea typeface="Verdana" panose="020B0604030504040204" pitchFamily="34" charset="0"/>
                  <a:cs typeface="Verdana" panose="020B0604030504040204" pitchFamily="34" charset="0"/>
                </a:rPr>
                <a:t> para DRC*</a:t>
              </a:r>
              <a:endParaRPr lang="en-GB" sz="1400" b="1" kern="0" baseline="30000" dirty="0">
                <a:solidFill>
                  <a:srgbClr val="595959"/>
                </a:solidFill>
                <a:ea typeface="Verdana" panose="020B0604030504040204" pitchFamily="34" charset="0"/>
                <a:cs typeface="Verdana" panose="020B0604030504040204" pitchFamily="34" charset="0"/>
              </a:endParaRPr>
            </a:p>
          </p:txBody>
        </p:sp>
        <p:sp>
          <p:nvSpPr>
            <p:cNvPr id="50" name="TextBox 49"/>
            <p:cNvSpPr txBox="1"/>
            <p:nvPr/>
          </p:nvSpPr>
          <p:spPr>
            <a:xfrm>
              <a:off x="2309355" y="1879118"/>
              <a:ext cx="485226" cy="2794909"/>
            </a:xfrm>
            <a:prstGeom prst="rect">
              <a:avLst/>
            </a:prstGeom>
            <a:noFill/>
          </p:spPr>
          <p:txBody>
            <a:bodyPr wrap="square" rtlCol="0">
              <a:spAutoFit/>
            </a:bodyPr>
            <a:lstStyle/>
            <a:p>
              <a:pPr algn="r" defTabSz="914126">
                <a:spcAft>
                  <a:spcPts val="2199"/>
                </a:spcAft>
                <a:defRPr/>
              </a:pPr>
              <a:r>
                <a:rPr lang="en-GB" sz="1400" b="1" kern="0" dirty="0">
                  <a:solidFill>
                    <a:srgbClr val="595959"/>
                  </a:solidFill>
                  <a:ea typeface="Verdana" panose="020B0604030504040204" pitchFamily="34" charset="0"/>
                  <a:cs typeface="Verdana" panose="020B0604030504040204" pitchFamily="34" charset="0"/>
                </a:rPr>
                <a:t>5</a:t>
              </a:r>
            </a:p>
            <a:p>
              <a:pPr algn="r" defTabSz="914126">
                <a:spcAft>
                  <a:spcPts val="2199"/>
                </a:spcAft>
                <a:defRPr/>
              </a:pPr>
              <a:r>
                <a:rPr lang="en-GB" sz="1400" b="1" kern="0" dirty="0">
                  <a:solidFill>
                    <a:srgbClr val="595959"/>
                  </a:solidFill>
                  <a:ea typeface="Verdana" panose="020B0604030504040204" pitchFamily="34" charset="0"/>
                  <a:cs typeface="Verdana" panose="020B0604030504040204" pitchFamily="34" charset="0"/>
                </a:rPr>
                <a:t>4</a:t>
              </a:r>
            </a:p>
            <a:p>
              <a:pPr algn="r" defTabSz="914126">
                <a:spcAft>
                  <a:spcPts val="2199"/>
                </a:spcAft>
                <a:defRPr/>
              </a:pPr>
              <a:r>
                <a:rPr lang="en-GB" sz="1400" b="1" kern="0" dirty="0">
                  <a:solidFill>
                    <a:srgbClr val="595959"/>
                  </a:solidFill>
                  <a:ea typeface="Verdana" panose="020B0604030504040204" pitchFamily="34" charset="0"/>
                  <a:cs typeface="Verdana" panose="020B0604030504040204" pitchFamily="34" charset="0"/>
                </a:rPr>
                <a:t>3</a:t>
              </a:r>
            </a:p>
            <a:p>
              <a:pPr algn="r" defTabSz="914126">
                <a:spcAft>
                  <a:spcPts val="2199"/>
                </a:spcAft>
                <a:defRPr/>
              </a:pPr>
              <a:r>
                <a:rPr lang="en-GB" sz="1400" b="1" kern="0" dirty="0">
                  <a:solidFill>
                    <a:srgbClr val="595959"/>
                  </a:solidFill>
                  <a:ea typeface="Verdana" panose="020B0604030504040204" pitchFamily="34" charset="0"/>
                  <a:cs typeface="Verdana" panose="020B0604030504040204" pitchFamily="34" charset="0"/>
                </a:rPr>
                <a:t>2</a:t>
              </a:r>
            </a:p>
            <a:p>
              <a:pPr algn="r" defTabSz="914126">
                <a:spcAft>
                  <a:spcPts val="2199"/>
                </a:spcAft>
                <a:defRPr/>
              </a:pPr>
              <a:r>
                <a:rPr lang="en-GB" sz="1400" b="1" kern="0" dirty="0">
                  <a:solidFill>
                    <a:srgbClr val="595959"/>
                  </a:solidFill>
                  <a:ea typeface="Verdana" panose="020B0604030504040204" pitchFamily="34" charset="0"/>
                  <a:cs typeface="Verdana" panose="020B0604030504040204" pitchFamily="34" charset="0"/>
                </a:rPr>
                <a:t>1</a:t>
              </a:r>
            </a:p>
            <a:p>
              <a:pPr algn="r" defTabSz="914126">
                <a:spcAft>
                  <a:spcPts val="2199"/>
                </a:spcAft>
                <a:defRPr/>
              </a:pPr>
              <a:r>
                <a:rPr lang="en-GB" sz="1400" b="1" kern="0" dirty="0">
                  <a:solidFill>
                    <a:srgbClr val="595959"/>
                  </a:solidFill>
                  <a:ea typeface="Verdana" panose="020B0604030504040204" pitchFamily="34" charset="0"/>
                  <a:cs typeface="Verdana" panose="020B0604030504040204" pitchFamily="34" charset="0"/>
                </a:rPr>
                <a:t>0</a:t>
              </a:r>
            </a:p>
          </p:txBody>
        </p:sp>
        <p:cxnSp>
          <p:nvCxnSpPr>
            <p:cNvPr id="51" name="Straight Connector 50"/>
            <p:cNvCxnSpPr/>
            <p:nvPr/>
          </p:nvCxnSpPr>
          <p:spPr bwMode="auto">
            <a:xfrm>
              <a:off x="2881597" y="1951998"/>
              <a:ext cx="0" cy="2670378"/>
            </a:xfrm>
            <a:prstGeom prst="line">
              <a:avLst/>
            </a:prstGeom>
            <a:noFill/>
            <a:ln w="19050" cmpd="sng">
              <a:solidFill>
                <a:srgbClr val="595959"/>
              </a:solidFill>
              <a:miter lim="800000"/>
              <a:headEnd/>
              <a:tailEnd type="none" w="med" len="med"/>
            </a:ln>
          </p:spPr>
        </p:cxnSp>
        <p:grpSp>
          <p:nvGrpSpPr>
            <p:cNvPr id="52" name="Group 51"/>
            <p:cNvGrpSpPr/>
            <p:nvPr/>
          </p:nvGrpSpPr>
          <p:grpSpPr>
            <a:xfrm>
              <a:off x="2797959" y="1965799"/>
              <a:ext cx="90074" cy="2053501"/>
              <a:chOff x="1449511" y="2208640"/>
              <a:chExt cx="6267411" cy="2054036"/>
            </a:xfrm>
          </p:grpSpPr>
          <p:cxnSp>
            <p:nvCxnSpPr>
              <p:cNvPr id="53" name="Straight Connector 52"/>
              <p:cNvCxnSpPr/>
              <p:nvPr/>
            </p:nvCxnSpPr>
            <p:spPr bwMode="auto">
              <a:xfrm>
                <a:off x="1449511" y="2208640"/>
                <a:ext cx="6267411" cy="0"/>
              </a:xfrm>
              <a:prstGeom prst="line">
                <a:avLst/>
              </a:prstGeom>
              <a:noFill/>
              <a:ln w="19050" cap="flat" cmpd="sng" algn="ctr">
                <a:solidFill>
                  <a:srgbClr val="595959"/>
                </a:solidFill>
                <a:prstDash val="solid"/>
                <a:miter lim="800000"/>
                <a:headEnd type="none"/>
                <a:tailEnd type="none"/>
              </a:ln>
              <a:effectLst/>
            </p:spPr>
          </p:cxnSp>
          <p:cxnSp>
            <p:nvCxnSpPr>
              <p:cNvPr id="54" name="Straight Connector 53"/>
              <p:cNvCxnSpPr/>
              <p:nvPr/>
            </p:nvCxnSpPr>
            <p:spPr bwMode="auto">
              <a:xfrm>
                <a:off x="1449511" y="2722149"/>
                <a:ext cx="6267411" cy="0"/>
              </a:xfrm>
              <a:prstGeom prst="line">
                <a:avLst/>
              </a:prstGeom>
              <a:noFill/>
              <a:ln w="19050" cap="flat" cmpd="sng" algn="ctr">
                <a:solidFill>
                  <a:srgbClr val="595959"/>
                </a:solidFill>
                <a:prstDash val="solid"/>
                <a:miter lim="800000"/>
                <a:headEnd type="none"/>
                <a:tailEnd type="none"/>
              </a:ln>
              <a:effectLst/>
            </p:spPr>
          </p:cxnSp>
          <p:cxnSp>
            <p:nvCxnSpPr>
              <p:cNvPr id="55" name="Straight Connector 54"/>
              <p:cNvCxnSpPr/>
              <p:nvPr/>
            </p:nvCxnSpPr>
            <p:spPr bwMode="auto">
              <a:xfrm>
                <a:off x="1449511" y="3235658"/>
                <a:ext cx="6267411" cy="0"/>
              </a:xfrm>
              <a:prstGeom prst="line">
                <a:avLst/>
              </a:prstGeom>
              <a:noFill/>
              <a:ln w="19050" cap="flat" cmpd="sng" algn="ctr">
                <a:solidFill>
                  <a:srgbClr val="595959"/>
                </a:solidFill>
                <a:prstDash val="solid"/>
                <a:miter lim="800000"/>
                <a:headEnd type="none"/>
                <a:tailEnd type="none"/>
              </a:ln>
              <a:effectLst/>
            </p:spPr>
          </p:cxnSp>
          <p:cxnSp>
            <p:nvCxnSpPr>
              <p:cNvPr id="56" name="Straight Connector 55"/>
              <p:cNvCxnSpPr/>
              <p:nvPr/>
            </p:nvCxnSpPr>
            <p:spPr bwMode="auto">
              <a:xfrm>
                <a:off x="1449511" y="3749167"/>
                <a:ext cx="6267411" cy="0"/>
              </a:xfrm>
              <a:prstGeom prst="line">
                <a:avLst/>
              </a:prstGeom>
              <a:noFill/>
              <a:ln w="19050" cap="flat" cmpd="sng" algn="ctr">
                <a:solidFill>
                  <a:srgbClr val="595959"/>
                </a:solidFill>
                <a:prstDash val="solid"/>
                <a:miter lim="800000"/>
                <a:headEnd type="none"/>
                <a:tailEnd type="none"/>
              </a:ln>
              <a:effectLst/>
            </p:spPr>
          </p:cxnSp>
          <p:cxnSp>
            <p:nvCxnSpPr>
              <p:cNvPr id="57" name="Straight Connector 56"/>
              <p:cNvCxnSpPr/>
              <p:nvPr/>
            </p:nvCxnSpPr>
            <p:spPr bwMode="auto">
              <a:xfrm>
                <a:off x="1449511" y="4262676"/>
                <a:ext cx="6267411" cy="0"/>
              </a:xfrm>
              <a:prstGeom prst="line">
                <a:avLst/>
              </a:prstGeom>
              <a:noFill/>
              <a:ln w="19050" cap="flat" cmpd="sng" algn="ctr">
                <a:solidFill>
                  <a:srgbClr val="595959"/>
                </a:solidFill>
                <a:prstDash val="solid"/>
                <a:miter lim="800000"/>
                <a:headEnd type="none"/>
                <a:tailEnd type="none"/>
              </a:ln>
              <a:effectLst/>
            </p:spPr>
          </p:cxnSp>
        </p:grpSp>
        <p:cxnSp>
          <p:nvCxnSpPr>
            <p:cNvPr id="58" name="Straight Connector 57"/>
            <p:cNvCxnSpPr/>
            <p:nvPr/>
          </p:nvCxnSpPr>
          <p:spPr bwMode="auto">
            <a:xfrm>
              <a:off x="2810826" y="4532674"/>
              <a:ext cx="5841917" cy="0"/>
            </a:xfrm>
            <a:prstGeom prst="line">
              <a:avLst/>
            </a:prstGeom>
            <a:noFill/>
            <a:ln w="19050" cap="flat" cmpd="sng" algn="ctr">
              <a:solidFill>
                <a:srgbClr val="595959"/>
              </a:solidFill>
              <a:prstDash val="solid"/>
              <a:miter lim="800000"/>
              <a:headEnd type="none"/>
              <a:tailEnd type="none"/>
            </a:ln>
            <a:effectLst/>
          </p:spPr>
        </p:cxnSp>
        <p:sp>
          <p:nvSpPr>
            <p:cNvPr id="59" name="TextBox 58"/>
            <p:cNvSpPr txBox="1"/>
            <p:nvPr/>
          </p:nvSpPr>
          <p:spPr>
            <a:xfrm rot="16200000">
              <a:off x="1633302" y="3115650"/>
              <a:ext cx="1292341" cy="307777"/>
            </a:xfrm>
            <a:prstGeom prst="rect">
              <a:avLst/>
            </a:prstGeom>
            <a:noFill/>
          </p:spPr>
          <p:txBody>
            <a:bodyPr wrap="none" rtlCol="0">
              <a:spAutoFit/>
            </a:bodyPr>
            <a:lstStyle/>
            <a:p>
              <a:pPr algn="ctr" defTabSz="914126">
                <a:defRPr/>
              </a:pPr>
              <a:r>
                <a:rPr lang="en-US" sz="1400" b="1" kern="0" dirty="0" err="1">
                  <a:solidFill>
                    <a:srgbClr val="595959"/>
                  </a:solidFill>
                  <a:ea typeface="Verdana" panose="020B0604030504040204" pitchFamily="34" charset="0"/>
                  <a:cs typeface="Verdana" panose="020B0604030504040204" pitchFamily="34" charset="0"/>
                </a:rPr>
                <a:t>Progressão</a:t>
              </a:r>
              <a:r>
                <a:rPr lang="en-US" sz="1400" b="1" kern="0" dirty="0">
                  <a:solidFill>
                    <a:srgbClr val="595959"/>
                  </a:solidFill>
                  <a:ea typeface="Verdana" panose="020B0604030504040204" pitchFamily="34" charset="0"/>
                  <a:cs typeface="Verdana" panose="020B0604030504040204" pitchFamily="34" charset="0"/>
                </a:rPr>
                <a:t> (%)</a:t>
              </a:r>
            </a:p>
          </p:txBody>
        </p:sp>
        <p:sp>
          <p:nvSpPr>
            <p:cNvPr id="60" name="TextBox 59"/>
            <p:cNvSpPr txBox="1"/>
            <p:nvPr/>
          </p:nvSpPr>
          <p:spPr>
            <a:xfrm>
              <a:off x="4809917" y="4882242"/>
              <a:ext cx="1939955" cy="307777"/>
            </a:xfrm>
            <a:prstGeom prst="rect">
              <a:avLst/>
            </a:prstGeom>
            <a:noFill/>
          </p:spPr>
          <p:txBody>
            <a:bodyPr wrap="none" rtlCol="0">
              <a:spAutoFit/>
            </a:bodyPr>
            <a:lstStyle/>
            <a:p>
              <a:pPr algn="ctr" defTabSz="914126">
                <a:defRPr/>
              </a:pPr>
              <a:r>
                <a:rPr lang="en-US" sz="1400" b="1" kern="0" dirty="0">
                  <a:solidFill>
                    <a:srgbClr val="595959"/>
                  </a:solidFill>
                  <a:ea typeface="Verdana" panose="020B0604030504040204" pitchFamily="34" charset="0"/>
                  <a:cs typeface="Verdana" panose="020B0604030504040204" pitchFamily="34" charset="0"/>
                </a:rPr>
                <a:t>Meses </a:t>
              </a:r>
              <a:r>
                <a:rPr lang="en-US" sz="1400" b="1" kern="0" dirty="0" err="1">
                  <a:solidFill>
                    <a:srgbClr val="595959"/>
                  </a:solidFill>
                  <a:ea typeface="Verdana" panose="020B0604030504040204" pitchFamily="34" charset="0"/>
                  <a:cs typeface="Verdana" panose="020B0604030504040204" pitchFamily="34" charset="0"/>
                </a:rPr>
                <a:t>desde</a:t>
              </a:r>
              <a:r>
                <a:rPr lang="en-US" sz="1400" b="1" kern="0" dirty="0">
                  <a:solidFill>
                    <a:srgbClr val="595959"/>
                  </a:solidFill>
                  <a:ea typeface="Verdana" panose="020B0604030504040204" pitchFamily="34" charset="0"/>
                  <a:cs typeface="Verdana" panose="020B0604030504040204" pitchFamily="34" charset="0"/>
                </a:rPr>
                <a:t> a </a:t>
              </a:r>
              <a:r>
                <a:rPr lang="en-US" sz="1400" b="1" i="1" kern="0" dirty="0">
                  <a:solidFill>
                    <a:srgbClr val="595959"/>
                  </a:solidFill>
                  <a:ea typeface="Verdana" panose="020B0604030504040204" pitchFamily="34" charset="0"/>
                  <a:cs typeface="Verdana" panose="020B0604030504040204" pitchFamily="34" charset="0"/>
                </a:rPr>
                <a:t>baseline</a:t>
              </a:r>
            </a:p>
          </p:txBody>
        </p:sp>
        <p:grpSp>
          <p:nvGrpSpPr>
            <p:cNvPr id="61" name="Group 60"/>
            <p:cNvGrpSpPr/>
            <p:nvPr/>
          </p:nvGrpSpPr>
          <p:grpSpPr>
            <a:xfrm>
              <a:off x="3602187" y="4532674"/>
              <a:ext cx="5044122" cy="89703"/>
              <a:chOff x="2312316" y="2194836"/>
              <a:chExt cx="5411509" cy="2671074"/>
            </a:xfrm>
          </p:grpSpPr>
          <p:cxnSp>
            <p:nvCxnSpPr>
              <p:cNvPr id="62" name="Straight Connector 61"/>
              <p:cNvCxnSpPr/>
              <p:nvPr/>
            </p:nvCxnSpPr>
            <p:spPr bwMode="auto">
              <a:xfrm>
                <a:off x="2312316" y="2194836"/>
                <a:ext cx="0" cy="2671074"/>
              </a:xfrm>
              <a:prstGeom prst="line">
                <a:avLst/>
              </a:prstGeom>
              <a:noFill/>
              <a:ln w="19050" cmpd="sng">
                <a:solidFill>
                  <a:srgbClr val="595959"/>
                </a:solidFill>
                <a:miter lim="800000"/>
                <a:headEnd/>
                <a:tailEnd type="none" w="med" len="med"/>
              </a:ln>
            </p:spPr>
          </p:cxnSp>
          <p:cxnSp>
            <p:nvCxnSpPr>
              <p:cNvPr id="63" name="Straight Connector 62"/>
              <p:cNvCxnSpPr/>
              <p:nvPr/>
            </p:nvCxnSpPr>
            <p:spPr bwMode="auto">
              <a:xfrm>
                <a:off x="3085389" y="2194836"/>
                <a:ext cx="0" cy="2671074"/>
              </a:xfrm>
              <a:prstGeom prst="line">
                <a:avLst/>
              </a:prstGeom>
              <a:noFill/>
              <a:ln w="19050" cmpd="sng">
                <a:solidFill>
                  <a:srgbClr val="595959"/>
                </a:solidFill>
                <a:miter lim="800000"/>
                <a:headEnd/>
                <a:tailEnd type="none" w="med" len="med"/>
              </a:ln>
            </p:spPr>
          </p:cxnSp>
          <p:cxnSp>
            <p:nvCxnSpPr>
              <p:cNvPr id="64" name="Straight Connector 63"/>
              <p:cNvCxnSpPr/>
              <p:nvPr/>
            </p:nvCxnSpPr>
            <p:spPr bwMode="auto">
              <a:xfrm>
                <a:off x="3858462" y="2194836"/>
                <a:ext cx="0" cy="2671074"/>
              </a:xfrm>
              <a:prstGeom prst="line">
                <a:avLst/>
              </a:prstGeom>
              <a:noFill/>
              <a:ln w="19050" cmpd="sng">
                <a:solidFill>
                  <a:srgbClr val="595959"/>
                </a:solidFill>
                <a:miter lim="800000"/>
                <a:headEnd/>
                <a:tailEnd type="none" w="med" len="med"/>
              </a:ln>
            </p:spPr>
          </p:cxnSp>
          <p:cxnSp>
            <p:nvCxnSpPr>
              <p:cNvPr id="65" name="Straight Connector 64"/>
              <p:cNvCxnSpPr/>
              <p:nvPr/>
            </p:nvCxnSpPr>
            <p:spPr bwMode="auto">
              <a:xfrm>
                <a:off x="4631535" y="2194836"/>
                <a:ext cx="0" cy="2671074"/>
              </a:xfrm>
              <a:prstGeom prst="line">
                <a:avLst/>
              </a:prstGeom>
              <a:noFill/>
              <a:ln w="19050" cmpd="sng">
                <a:solidFill>
                  <a:srgbClr val="595959"/>
                </a:solidFill>
                <a:miter lim="800000"/>
                <a:headEnd/>
                <a:tailEnd type="none" w="med" len="med"/>
              </a:ln>
            </p:spPr>
          </p:cxnSp>
          <p:cxnSp>
            <p:nvCxnSpPr>
              <p:cNvPr id="66" name="Straight Connector 65"/>
              <p:cNvCxnSpPr/>
              <p:nvPr/>
            </p:nvCxnSpPr>
            <p:spPr bwMode="auto">
              <a:xfrm>
                <a:off x="5404608" y="2194836"/>
                <a:ext cx="0" cy="2671074"/>
              </a:xfrm>
              <a:prstGeom prst="line">
                <a:avLst/>
              </a:prstGeom>
              <a:noFill/>
              <a:ln w="19050" cmpd="sng">
                <a:solidFill>
                  <a:srgbClr val="595959"/>
                </a:solidFill>
                <a:miter lim="800000"/>
                <a:headEnd/>
                <a:tailEnd type="none" w="med" len="med"/>
              </a:ln>
            </p:spPr>
          </p:cxnSp>
          <p:cxnSp>
            <p:nvCxnSpPr>
              <p:cNvPr id="67" name="Straight Connector 66"/>
              <p:cNvCxnSpPr/>
              <p:nvPr/>
            </p:nvCxnSpPr>
            <p:spPr bwMode="auto">
              <a:xfrm>
                <a:off x="6177681" y="2194836"/>
                <a:ext cx="0" cy="2671074"/>
              </a:xfrm>
              <a:prstGeom prst="line">
                <a:avLst/>
              </a:prstGeom>
              <a:noFill/>
              <a:ln w="19050" cmpd="sng">
                <a:solidFill>
                  <a:srgbClr val="595959"/>
                </a:solidFill>
                <a:miter lim="800000"/>
                <a:headEnd/>
                <a:tailEnd type="none" w="med" len="med"/>
              </a:ln>
            </p:spPr>
          </p:cxnSp>
          <p:cxnSp>
            <p:nvCxnSpPr>
              <p:cNvPr id="68" name="Straight Connector 67"/>
              <p:cNvCxnSpPr/>
              <p:nvPr/>
            </p:nvCxnSpPr>
            <p:spPr bwMode="auto">
              <a:xfrm>
                <a:off x="6950754" y="2194836"/>
                <a:ext cx="0" cy="2671074"/>
              </a:xfrm>
              <a:prstGeom prst="line">
                <a:avLst/>
              </a:prstGeom>
              <a:noFill/>
              <a:ln w="19050" cmpd="sng">
                <a:solidFill>
                  <a:srgbClr val="595959"/>
                </a:solidFill>
                <a:miter lim="800000"/>
                <a:headEnd/>
                <a:tailEnd type="none" w="med" len="med"/>
              </a:ln>
            </p:spPr>
          </p:cxnSp>
          <p:cxnSp>
            <p:nvCxnSpPr>
              <p:cNvPr id="69" name="Straight Connector 68"/>
              <p:cNvCxnSpPr/>
              <p:nvPr/>
            </p:nvCxnSpPr>
            <p:spPr bwMode="auto">
              <a:xfrm>
                <a:off x="7723825" y="2194836"/>
                <a:ext cx="0" cy="2671074"/>
              </a:xfrm>
              <a:prstGeom prst="line">
                <a:avLst/>
              </a:prstGeom>
              <a:noFill/>
              <a:ln w="19050" cmpd="sng">
                <a:solidFill>
                  <a:srgbClr val="595959"/>
                </a:solidFill>
                <a:miter lim="800000"/>
                <a:headEnd/>
                <a:tailEnd type="none" w="med" len="med"/>
              </a:ln>
            </p:spPr>
          </p:cxnSp>
        </p:grpSp>
        <p:sp>
          <p:nvSpPr>
            <p:cNvPr id="70" name="TextBox 69"/>
            <p:cNvSpPr txBox="1"/>
            <p:nvPr/>
          </p:nvSpPr>
          <p:spPr>
            <a:xfrm>
              <a:off x="5583621" y="4594778"/>
              <a:ext cx="367312" cy="307697"/>
            </a:xfrm>
            <a:prstGeom prst="rect">
              <a:avLst/>
            </a:prstGeom>
            <a:noFill/>
          </p:spPr>
          <p:txBody>
            <a:bodyPr wrap="none" rtlCol="0">
              <a:spAutoFit/>
            </a:bodyPr>
            <a:lstStyle/>
            <a:p>
              <a:pPr algn="ctr" defTabSz="914126">
                <a:defRPr/>
              </a:pPr>
              <a:r>
                <a:rPr lang="en-US" sz="1400" b="1" kern="0" dirty="0">
                  <a:solidFill>
                    <a:srgbClr val="595959"/>
                  </a:solidFill>
                  <a:ea typeface="Verdana" panose="020B0604030504040204" pitchFamily="34" charset="0"/>
                  <a:cs typeface="Verdana" panose="020B0604030504040204" pitchFamily="34" charset="0"/>
                </a:rPr>
                <a:t>24</a:t>
              </a:r>
            </a:p>
          </p:txBody>
        </p:sp>
        <p:sp>
          <p:nvSpPr>
            <p:cNvPr id="71" name="TextBox 70"/>
            <p:cNvSpPr txBox="1"/>
            <p:nvPr/>
          </p:nvSpPr>
          <p:spPr>
            <a:xfrm>
              <a:off x="6297777" y="4594778"/>
              <a:ext cx="367312" cy="307697"/>
            </a:xfrm>
            <a:prstGeom prst="rect">
              <a:avLst/>
            </a:prstGeom>
            <a:noFill/>
          </p:spPr>
          <p:txBody>
            <a:bodyPr wrap="none" rtlCol="0">
              <a:spAutoFit/>
            </a:bodyPr>
            <a:lstStyle/>
            <a:p>
              <a:pPr algn="ctr" defTabSz="914126">
                <a:defRPr/>
              </a:pPr>
              <a:r>
                <a:rPr lang="en-US" sz="1400" b="1" kern="0" dirty="0">
                  <a:solidFill>
                    <a:srgbClr val="595959"/>
                  </a:solidFill>
                  <a:ea typeface="Verdana" panose="020B0604030504040204" pitchFamily="34" charset="0"/>
                  <a:cs typeface="Verdana" panose="020B0604030504040204" pitchFamily="34" charset="0"/>
                </a:rPr>
                <a:t>30</a:t>
              </a:r>
            </a:p>
          </p:txBody>
        </p:sp>
        <p:sp>
          <p:nvSpPr>
            <p:cNvPr id="72" name="TextBox 71"/>
            <p:cNvSpPr txBox="1"/>
            <p:nvPr/>
          </p:nvSpPr>
          <p:spPr>
            <a:xfrm>
              <a:off x="7005498" y="4594778"/>
              <a:ext cx="367312" cy="307697"/>
            </a:xfrm>
            <a:prstGeom prst="rect">
              <a:avLst/>
            </a:prstGeom>
            <a:noFill/>
          </p:spPr>
          <p:txBody>
            <a:bodyPr wrap="none" rtlCol="0">
              <a:spAutoFit/>
            </a:bodyPr>
            <a:lstStyle/>
            <a:p>
              <a:pPr algn="ctr" defTabSz="914126">
                <a:defRPr/>
              </a:pPr>
              <a:r>
                <a:rPr lang="en-US" sz="1400" b="1" kern="0" dirty="0">
                  <a:solidFill>
                    <a:srgbClr val="595959"/>
                  </a:solidFill>
                  <a:ea typeface="Verdana" panose="020B0604030504040204" pitchFamily="34" charset="0"/>
                  <a:cs typeface="Verdana" panose="020B0604030504040204" pitchFamily="34" charset="0"/>
                </a:rPr>
                <a:t>36</a:t>
              </a:r>
            </a:p>
          </p:txBody>
        </p:sp>
        <p:sp>
          <p:nvSpPr>
            <p:cNvPr id="73" name="TextBox 72"/>
            <p:cNvSpPr txBox="1"/>
            <p:nvPr/>
          </p:nvSpPr>
          <p:spPr>
            <a:xfrm>
              <a:off x="7738954" y="4594778"/>
              <a:ext cx="367312" cy="307697"/>
            </a:xfrm>
            <a:prstGeom prst="rect">
              <a:avLst/>
            </a:prstGeom>
            <a:noFill/>
          </p:spPr>
          <p:txBody>
            <a:bodyPr wrap="none" rtlCol="0">
              <a:spAutoFit/>
            </a:bodyPr>
            <a:lstStyle/>
            <a:p>
              <a:pPr algn="ctr" defTabSz="914126">
                <a:defRPr/>
              </a:pPr>
              <a:r>
                <a:rPr lang="en-US" sz="1400" b="1" kern="0" dirty="0">
                  <a:solidFill>
                    <a:srgbClr val="595959"/>
                  </a:solidFill>
                  <a:ea typeface="Verdana" panose="020B0604030504040204" pitchFamily="34" charset="0"/>
                  <a:cs typeface="Verdana" panose="020B0604030504040204" pitchFamily="34" charset="0"/>
                </a:rPr>
                <a:t>42</a:t>
              </a:r>
            </a:p>
          </p:txBody>
        </p:sp>
        <p:sp>
          <p:nvSpPr>
            <p:cNvPr id="74" name="TextBox 73"/>
            <p:cNvSpPr txBox="1"/>
            <p:nvPr/>
          </p:nvSpPr>
          <p:spPr>
            <a:xfrm>
              <a:off x="8472410" y="4594778"/>
              <a:ext cx="367312" cy="307697"/>
            </a:xfrm>
            <a:prstGeom prst="rect">
              <a:avLst/>
            </a:prstGeom>
            <a:noFill/>
          </p:spPr>
          <p:txBody>
            <a:bodyPr wrap="none" rtlCol="0">
              <a:spAutoFit/>
            </a:bodyPr>
            <a:lstStyle/>
            <a:p>
              <a:pPr algn="ctr" defTabSz="914126">
                <a:defRPr/>
              </a:pPr>
              <a:r>
                <a:rPr lang="en-US" sz="1400" b="1" kern="0" dirty="0">
                  <a:solidFill>
                    <a:srgbClr val="595959"/>
                  </a:solidFill>
                  <a:ea typeface="Verdana" panose="020B0604030504040204" pitchFamily="34" charset="0"/>
                  <a:cs typeface="Verdana" panose="020B0604030504040204" pitchFamily="34" charset="0"/>
                </a:rPr>
                <a:t>48</a:t>
              </a:r>
            </a:p>
          </p:txBody>
        </p:sp>
        <p:sp>
          <p:nvSpPr>
            <p:cNvPr id="75" name="TextBox 74"/>
            <p:cNvSpPr txBox="1"/>
            <p:nvPr/>
          </p:nvSpPr>
          <p:spPr>
            <a:xfrm>
              <a:off x="4863033" y="4594778"/>
              <a:ext cx="367312" cy="307697"/>
            </a:xfrm>
            <a:prstGeom prst="rect">
              <a:avLst/>
            </a:prstGeom>
            <a:noFill/>
          </p:spPr>
          <p:txBody>
            <a:bodyPr wrap="none" rtlCol="0">
              <a:spAutoFit/>
            </a:bodyPr>
            <a:lstStyle/>
            <a:p>
              <a:pPr algn="ctr" defTabSz="914126">
                <a:defRPr/>
              </a:pPr>
              <a:r>
                <a:rPr lang="en-US" sz="1400" b="1" kern="0" dirty="0">
                  <a:solidFill>
                    <a:srgbClr val="595959"/>
                  </a:solidFill>
                  <a:ea typeface="Verdana" panose="020B0604030504040204" pitchFamily="34" charset="0"/>
                  <a:cs typeface="Verdana" panose="020B0604030504040204" pitchFamily="34" charset="0"/>
                </a:rPr>
                <a:t>18</a:t>
              </a:r>
            </a:p>
          </p:txBody>
        </p:sp>
        <p:sp>
          <p:nvSpPr>
            <p:cNvPr id="76" name="TextBox 75"/>
            <p:cNvSpPr txBox="1"/>
            <p:nvPr/>
          </p:nvSpPr>
          <p:spPr>
            <a:xfrm>
              <a:off x="4136011" y="4594778"/>
              <a:ext cx="367312" cy="307697"/>
            </a:xfrm>
            <a:prstGeom prst="rect">
              <a:avLst/>
            </a:prstGeom>
            <a:noFill/>
          </p:spPr>
          <p:txBody>
            <a:bodyPr wrap="none" rtlCol="0">
              <a:spAutoFit/>
            </a:bodyPr>
            <a:lstStyle/>
            <a:p>
              <a:pPr algn="ctr" defTabSz="914126">
                <a:defRPr/>
              </a:pPr>
              <a:r>
                <a:rPr lang="en-US" sz="1400" b="1" kern="0" dirty="0">
                  <a:solidFill>
                    <a:srgbClr val="595959"/>
                  </a:solidFill>
                  <a:ea typeface="Verdana" panose="020B0604030504040204" pitchFamily="34" charset="0"/>
                  <a:cs typeface="Verdana" panose="020B0604030504040204" pitchFamily="34" charset="0"/>
                </a:rPr>
                <a:t>12</a:t>
              </a:r>
            </a:p>
          </p:txBody>
        </p:sp>
        <p:sp>
          <p:nvSpPr>
            <p:cNvPr id="77" name="TextBox 76"/>
            <p:cNvSpPr txBox="1"/>
            <p:nvPr/>
          </p:nvSpPr>
          <p:spPr>
            <a:xfrm>
              <a:off x="3450654" y="4594778"/>
              <a:ext cx="283978" cy="307697"/>
            </a:xfrm>
            <a:prstGeom prst="rect">
              <a:avLst/>
            </a:prstGeom>
            <a:noFill/>
          </p:spPr>
          <p:txBody>
            <a:bodyPr wrap="none" rtlCol="0">
              <a:spAutoFit/>
            </a:bodyPr>
            <a:lstStyle/>
            <a:p>
              <a:pPr algn="ctr" defTabSz="914126">
                <a:defRPr/>
              </a:pPr>
              <a:r>
                <a:rPr lang="en-US" sz="1400" b="1" kern="0" dirty="0">
                  <a:solidFill>
                    <a:srgbClr val="595959"/>
                  </a:solidFill>
                  <a:ea typeface="Verdana" panose="020B0604030504040204" pitchFamily="34" charset="0"/>
                  <a:cs typeface="Verdana" panose="020B0604030504040204" pitchFamily="34" charset="0"/>
                </a:rPr>
                <a:t>6</a:t>
              </a:r>
            </a:p>
          </p:txBody>
        </p:sp>
        <p:sp>
          <p:nvSpPr>
            <p:cNvPr id="78" name="TextBox 77"/>
            <p:cNvSpPr txBox="1"/>
            <p:nvPr/>
          </p:nvSpPr>
          <p:spPr>
            <a:xfrm>
              <a:off x="2730065" y="4594778"/>
              <a:ext cx="283978" cy="307697"/>
            </a:xfrm>
            <a:prstGeom prst="rect">
              <a:avLst/>
            </a:prstGeom>
            <a:noFill/>
            <a:ln>
              <a:noFill/>
            </a:ln>
          </p:spPr>
          <p:txBody>
            <a:bodyPr wrap="none" rtlCol="0">
              <a:spAutoFit/>
            </a:bodyPr>
            <a:lstStyle/>
            <a:p>
              <a:pPr algn="ctr" defTabSz="914126">
                <a:defRPr/>
              </a:pPr>
              <a:r>
                <a:rPr lang="en-US" sz="1400" b="1" kern="0" dirty="0">
                  <a:solidFill>
                    <a:srgbClr val="595959"/>
                  </a:solidFill>
                  <a:ea typeface="Verdana" panose="020B0604030504040204" pitchFamily="34" charset="0"/>
                  <a:cs typeface="Verdana" panose="020B0604030504040204" pitchFamily="34" charset="0"/>
                </a:rPr>
                <a:t>0</a:t>
              </a:r>
            </a:p>
          </p:txBody>
        </p:sp>
        <p:sp>
          <p:nvSpPr>
            <p:cNvPr id="79" name="TextBox 78"/>
            <p:cNvSpPr txBox="1"/>
            <p:nvPr/>
          </p:nvSpPr>
          <p:spPr>
            <a:xfrm>
              <a:off x="5527438" y="5148727"/>
              <a:ext cx="498725" cy="276927"/>
            </a:xfrm>
            <a:prstGeom prst="rect">
              <a:avLst/>
            </a:prstGeom>
            <a:noFill/>
          </p:spPr>
          <p:txBody>
            <a:bodyPr wrap="none" rtlCol="0">
              <a:spAutoFit/>
            </a:bodyPr>
            <a:lstStyle/>
            <a:p>
              <a:pPr algn="ctr" defTabSz="914126">
                <a:defRPr/>
              </a:pPr>
              <a:r>
                <a:rPr lang="en-US" sz="1200" b="1" kern="0" dirty="0">
                  <a:solidFill>
                    <a:srgbClr val="595959"/>
                  </a:solidFill>
                  <a:ea typeface="Verdana" panose="020B0604030504040204" pitchFamily="34" charset="0"/>
                  <a:cs typeface="Verdana" panose="020B0604030504040204" pitchFamily="34" charset="0"/>
                </a:rPr>
                <a:t>5323</a:t>
              </a:r>
            </a:p>
          </p:txBody>
        </p:sp>
        <p:sp>
          <p:nvSpPr>
            <p:cNvPr id="80" name="TextBox 79"/>
            <p:cNvSpPr txBox="1"/>
            <p:nvPr/>
          </p:nvSpPr>
          <p:spPr>
            <a:xfrm>
              <a:off x="6949314" y="5148727"/>
              <a:ext cx="498725" cy="276927"/>
            </a:xfrm>
            <a:prstGeom prst="rect">
              <a:avLst/>
            </a:prstGeom>
            <a:noFill/>
          </p:spPr>
          <p:txBody>
            <a:bodyPr wrap="none" rtlCol="0">
              <a:spAutoFit/>
            </a:bodyPr>
            <a:lstStyle/>
            <a:p>
              <a:pPr algn="ctr" defTabSz="914126">
                <a:defRPr/>
              </a:pPr>
              <a:r>
                <a:rPr lang="en-US" sz="1200" b="1" kern="0" dirty="0">
                  <a:solidFill>
                    <a:srgbClr val="595959"/>
                  </a:solidFill>
                  <a:ea typeface="Verdana" panose="020B0604030504040204" pitchFamily="34" charset="0"/>
                  <a:cs typeface="Verdana" panose="020B0604030504040204" pitchFamily="34" charset="0"/>
                </a:rPr>
                <a:t>3789</a:t>
              </a:r>
            </a:p>
          </p:txBody>
        </p:sp>
        <p:sp>
          <p:nvSpPr>
            <p:cNvPr id="81" name="TextBox 80"/>
            <p:cNvSpPr txBox="1"/>
            <p:nvPr/>
          </p:nvSpPr>
          <p:spPr>
            <a:xfrm>
              <a:off x="8416226" y="5148727"/>
              <a:ext cx="498725" cy="276927"/>
            </a:xfrm>
            <a:prstGeom prst="rect">
              <a:avLst/>
            </a:prstGeom>
            <a:noFill/>
          </p:spPr>
          <p:txBody>
            <a:bodyPr wrap="none" rtlCol="0">
              <a:spAutoFit/>
            </a:bodyPr>
            <a:lstStyle/>
            <a:p>
              <a:pPr algn="ctr" defTabSz="914126">
                <a:defRPr/>
              </a:pPr>
              <a:r>
                <a:rPr lang="en-US" sz="1200" b="1" kern="0" dirty="0">
                  <a:solidFill>
                    <a:srgbClr val="595959"/>
                  </a:solidFill>
                  <a:ea typeface="Verdana" panose="020B0604030504040204" pitchFamily="34" charset="0"/>
                  <a:cs typeface="Verdana" panose="020B0604030504040204" pitchFamily="34" charset="0"/>
                </a:rPr>
                <a:t>2298</a:t>
              </a:r>
            </a:p>
          </p:txBody>
        </p:sp>
        <p:sp>
          <p:nvSpPr>
            <p:cNvPr id="82" name="TextBox 81"/>
            <p:cNvSpPr txBox="1"/>
            <p:nvPr/>
          </p:nvSpPr>
          <p:spPr>
            <a:xfrm>
              <a:off x="4079827" y="5148727"/>
              <a:ext cx="498725" cy="276927"/>
            </a:xfrm>
            <a:prstGeom prst="rect">
              <a:avLst/>
            </a:prstGeom>
            <a:noFill/>
          </p:spPr>
          <p:txBody>
            <a:bodyPr wrap="none" rtlCol="0">
              <a:spAutoFit/>
            </a:bodyPr>
            <a:lstStyle/>
            <a:p>
              <a:pPr algn="ctr" defTabSz="914126">
                <a:defRPr/>
              </a:pPr>
              <a:r>
                <a:rPr lang="en-US" sz="1200" b="1" kern="0" dirty="0">
                  <a:solidFill>
                    <a:srgbClr val="595959"/>
                  </a:solidFill>
                  <a:ea typeface="Verdana" panose="020B0604030504040204" pitchFamily="34" charset="0"/>
                  <a:cs typeface="Verdana" panose="020B0604030504040204" pitchFamily="34" charset="0"/>
                </a:rPr>
                <a:t>6589</a:t>
              </a:r>
            </a:p>
          </p:txBody>
        </p:sp>
        <p:sp>
          <p:nvSpPr>
            <p:cNvPr id="83" name="TextBox 82"/>
            <p:cNvSpPr txBox="1"/>
            <p:nvPr/>
          </p:nvSpPr>
          <p:spPr>
            <a:xfrm>
              <a:off x="2388862" y="5148727"/>
              <a:ext cx="676611" cy="276927"/>
            </a:xfrm>
            <a:prstGeom prst="rect">
              <a:avLst/>
            </a:prstGeom>
            <a:noFill/>
          </p:spPr>
          <p:txBody>
            <a:bodyPr wrap="none" rtlCol="0">
              <a:spAutoFit/>
            </a:bodyPr>
            <a:lstStyle/>
            <a:p>
              <a:pPr algn="ctr" defTabSz="914126">
                <a:defRPr/>
              </a:pPr>
              <a:r>
                <a:rPr lang="en-US" sz="1200" b="1" kern="0" dirty="0">
                  <a:solidFill>
                    <a:srgbClr val="595959"/>
                  </a:solidFill>
                  <a:ea typeface="Verdana" panose="020B0604030504040204" pitchFamily="34" charset="0"/>
                  <a:cs typeface="Verdana" panose="020B0604030504040204" pitchFamily="34" charset="0"/>
                </a:rPr>
                <a:t>N=6843</a:t>
              </a:r>
            </a:p>
          </p:txBody>
        </p:sp>
        <p:pic>
          <p:nvPicPr>
            <p:cNvPr id="84" name="Picture 83"/>
            <p:cNvPicPr>
              <a:picLocks noChangeAspect="1"/>
            </p:cNvPicPr>
            <p:nvPr/>
          </p:nvPicPr>
          <p:blipFill>
            <a:blip r:embed="rId3" cstate="print"/>
            <a:stretch>
              <a:fillRect/>
            </a:stretch>
          </p:blipFill>
          <p:spPr>
            <a:xfrm>
              <a:off x="2881600" y="2297343"/>
              <a:ext cx="5758277" cy="2247315"/>
            </a:xfrm>
            <a:prstGeom prst="rect">
              <a:avLst/>
            </a:prstGeom>
            <a:ln>
              <a:noFill/>
            </a:ln>
          </p:spPr>
        </p:pic>
      </p:grpSp>
      <p:sp>
        <p:nvSpPr>
          <p:cNvPr id="85" name="Rectangle 84">
            <a:extLst>
              <a:ext uri="{FF2B5EF4-FFF2-40B4-BE49-F238E27FC236}">
                <a16:creationId xmlns:a16="http://schemas.microsoft.com/office/drawing/2014/main" id="{833A9569-2A56-4428-B9F2-7526635F786E}"/>
              </a:ext>
            </a:extLst>
          </p:cNvPr>
          <p:cNvSpPr/>
          <p:nvPr/>
        </p:nvSpPr>
        <p:spPr>
          <a:xfrm>
            <a:off x="2597574" y="865982"/>
            <a:ext cx="6317377" cy="461545"/>
          </a:xfrm>
          <a:prstGeom prst="rect">
            <a:avLst/>
          </a:prstGeom>
        </p:spPr>
        <p:txBody>
          <a:bodyPr wrap="square">
            <a:spAutoFit/>
          </a:bodyPr>
          <a:lstStyle/>
          <a:p>
            <a:pPr algn="ctr" defTabSz="914126">
              <a:spcBef>
                <a:spcPts val="600"/>
              </a:spcBef>
              <a:defRPr/>
            </a:pPr>
            <a:r>
              <a:rPr lang="en-GB" sz="2399" b="1" kern="0" dirty="0">
                <a:solidFill>
                  <a:schemeClr val="bg2">
                    <a:lumMod val="25000"/>
                  </a:schemeClr>
                </a:solidFill>
              </a:rPr>
              <a:t>Coorte EUROSIDA: incidência de DRC em PVVIH</a:t>
            </a:r>
          </a:p>
        </p:txBody>
      </p:sp>
      <p:sp>
        <p:nvSpPr>
          <p:cNvPr id="43" name="Rectangle 4">
            <a:extLst>
              <a:ext uri="{FF2B5EF4-FFF2-40B4-BE49-F238E27FC236}">
                <a16:creationId xmlns:a16="http://schemas.microsoft.com/office/drawing/2014/main" id="{FE86215E-838C-D84E-A776-E13614AA2996}"/>
              </a:ext>
            </a:extLst>
          </p:cNvPr>
          <p:cNvSpPr/>
          <p:nvPr/>
        </p:nvSpPr>
        <p:spPr>
          <a:xfrm>
            <a:off x="161513" y="237151"/>
            <a:ext cx="8164020" cy="461665"/>
          </a:xfrm>
          <a:prstGeom prst="rect">
            <a:avLst/>
          </a:prstGeom>
        </p:spPr>
        <p:txBody>
          <a:bodyPr wrap="square">
            <a:spAutoFit/>
          </a:bodyPr>
          <a:lstStyle/>
          <a:p>
            <a:r>
              <a:rPr lang="pt-PT" sz="2400" b="1" cap="small" dirty="0">
                <a:solidFill>
                  <a:srgbClr val="C00000"/>
                </a:solidFill>
              </a:rPr>
              <a:t>DOENÇA RENAL</a:t>
            </a:r>
            <a:endParaRPr lang="pt-PT" sz="2400" b="1" dirty="0">
              <a:solidFill>
                <a:srgbClr val="C00000"/>
              </a:solidFill>
            </a:endParaRPr>
          </a:p>
        </p:txBody>
      </p:sp>
      <p:sp>
        <p:nvSpPr>
          <p:cNvPr id="44" name="Rectangle 43">
            <a:extLst>
              <a:ext uri="{FF2B5EF4-FFF2-40B4-BE49-F238E27FC236}">
                <a16:creationId xmlns:a16="http://schemas.microsoft.com/office/drawing/2014/main" id="{FE0C01CF-8F57-F541-8577-CFB79418BA66}"/>
              </a:ext>
            </a:extLst>
          </p:cNvPr>
          <p:cNvSpPr/>
          <p:nvPr/>
        </p:nvSpPr>
        <p:spPr>
          <a:xfrm flipH="1">
            <a:off x="299956" y="5472225"/>
            <a:ext cx="11362721" cy="587273"/>
          </a:xfrm>
          <a:prstGeom prst="rect">
            <a:avLst/>
          </a:prstGeom>
          <a:solidFill>
            <a:srgbClr val="B4B614"/>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x-none"/>
          </a:p>
        </p:txBody>
      </p:sp>
      <p:sp>
        <p:nvSpPr>
          <p:cNvPr id="46" name="Content Placeholder 9"/>
          <p:cNvSpPr txBox="1">
            <a:spLocks/>
          </p:cNvSpPr>
          <p:nvPr/>
        </p:nvSpPr>
        <p:spPr>
          <a:xfrm>
            <a:off x="913915" y="5549004"/>
            <a:ext cx="10224496" cy="474395"/>
          </a:xfrm>
          <a:prstGeom prst="rect">
            <a:avLst/>
          </a:prstGeom>
        </p:spPr>
        <p:txBody>
          <a:bodyPr vert="horz" lIns="0" tIns="0" rIns="0" bIns="0" rtlCol="0">
            <a:noAutofit/>
          </a:bodyPr>
          <a:lstStyle>
            <a:lvl1pPr marL="180975" indent="-180975" algn="l" defTabSz="914400" rtl="0" eaLnBrk="1" latinLnBrk="0" hangingPunct="1">
              <a:lnSpc>
                <a:spcPct val="90000"/>
              </a:lnSpc>
              <a:spcBef>
                <a:spcPts val="1000"/>
              </a:spcBef>
              <a:buFont typeface="Arial" panose="020B0604020202020204" pitchFamily="34" charset="0"/>
              <a:buChar char="•"/>
              <a:defRPr sz="1800" kern="1200">
                <a:solidFill>
                  <a:schemeClr val="accent2"/>
                </a:solidFill>
                <a:latin typeface="+mn-lt"/>
                <a:ea typeface="+mn-ea"/>
                <a:cs typeface="+mn-cs"/>
              </a:defRPr>
            </a:lvl1pPr>
            <a:lvl2pPr marL="447675" indent="-180975" algn="l" defTabSz="914400" rtl="0" eaLnBrk="1" latinLnBrk="0" hangingPunct="1">
              <a:lnSpc>
                <a:spcPct val="90000"/>
              </a:lnSpc>
              <a:spcBef>
                <a:spcPts val="500"/>
              </a:spcBef>
              <a:buFont typeface="Arial" panose="020B0604020202020204" pitchFamily="34" charset="0"/>
              <a:buChar char="•"/>
              <a:defRPr sz="1800" kern="1200">
                <a:solidFill>
                  <a:schemeClr val="accent2"/>
                </a:solidFill>
                <a:latin typeface="+mn-lt"/>
                <a:ea typeface="+mn-ea"/>
                <a:cs typeface="+mn-cs"/>
              </a:defRPr>
            </a:lvl2pPr>
            <a:lvl3pPr marL="714375" indent="-171450" algn="l" defTabSz="914400" rtl="0" eaLnBrk="1" latinLnBrk="0" hangingPunct="1">
              <a:lnSpc>
                <a:spcPct val="90000"/>
              </a:lnSpc>
              <a:spcBef>
                <a:spcPts val="500"/>
              </a:spcBef>
              <a:buFont typeface="Calibri" panose="020F0502020204030204" pitchFamily="34" charset="0"/>
              <a:buChar char="–"/>
              <a:defRPr sz="1800" kern="1200">
                <a:solidFill>
                  <a:schemeClr val="accent2"/>
                </a:solidFill>
                <a:latin typeface="+mn-lt"/>
                <a:ea typeface="+mn-ea"/>
                <a:cs typeface="+mn-cs"/>
              </a:defRPr>
            </a:lvl3pPr>
            <a:lvl4pPr marL="895350" indent="-180975" algn="l" defTabSz="914400" rtl="0" eaLnBrk="1" latinLnBrk="0" hangingPunct="1">
              <a:lnSpc>
                <a:spcPct val="90000"/>
              </a:lnSpc>
              <a:spcBef>
                <a:spcPts val="500"/>
              </a:spcBef>
              <a:buFont typeface="Arial" panose="020B0604020202020204" pitchFamily="34" charset="0"/>
              <a:buChar char="•"/>
              <a:defRPr sz="1800" kern="1200">
                <a:solidFill>
                  <a:schemeClr val="accent2"/>
                </a:solidFill>
                <a:latin typeface="+mn-lt"/>
                <a:ea typeface="+mn-ea"/>
                <a:cs typeface="+mn-cs"/>
              </a:defRPr>
            </a:lvl4pPr>
            <a:lvl5pPr marL="1152525" indent="-247650" algn="l" defTabSz="914400" rtl="0" eaLnBrk="1" latinLnBrk="0" hangingPunct="1">
              <a:lnSpc>
                <a:spcPct val="90000"/>
              </a:lnSpc>
              <a:spcBef>
                <a:spcPts val="500"/>
              </a:spcBef>
              <a:buFont typeface="Arial" panose="020B0604020202020204" pitchFamily="34" charset="0"/>
              <a:buChar char="•"/>
              <a:defRPr sz="18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600" b="1" dirty="0">
                <a:solidFill>
                  <a:schemeClr val="tx1"/>
                </a:solidFill>
              </a:rPr>
              <a:t>Um total de 225 (3,3%) </a:t>
            </a:r>
            <a:r>
              <a:rPr lang="en-GB" sz="1600" b="1" dirty="0" err="1">
                <a:solidFill>
                  <a:schemeClr val="tx1"/>
                </a:solidFill>
              </a:rPr>
              <a:t>indivíduos</a:t>
            </a:r>
            <a:r>
              <a:rPr lang="en-GB" sz="1600" b="1" dirty="0">
                <a:solidFill>
                  <a:schemeClr val="tx1"/>
                </a:solidFill>
              </a:rPr>
              <a:t> </a:t>
            </a:r>
            <a:r>
              <a:rPr lang="en-GB" sz="1600" b="1" dirty="0" err="1">
                <a:solidFill>
                  <a:schemeClr val="tx1"/>
                </a:solidFill>
              </a:rPr>
              <a:t>progrediram</a:t>
            </a:r>
            <a:r>
              <a:rPr lang="en-GB" sz="1600" b="1" dirty="0">
                <a:solidFill>
                  <a:schemeClr val="tx1"/>
                </a:solidFill>
              </a:rPr>
              <a:t> para DRC, com </a:t>
            </a:r>
            <a:r>
              <a:rPr lang="en-GB" sz="1600" b="1" dirty="0" err="1">
                <a:solidFill>
                  <a:schemeClr val="tx1"/>
                </a:solidFill>
              </a:rPr>
              <a:t>uma</a:t>
            </a:r>
            <a:r>
              <a:rPr lang="en-GB" sz="1600" b="1" dirty="0">
                <a:solidFill>
                  <a:schemeClr val="tx1"/>
                </a:solidFill>
              </a:rPr>
              <a:t> </a:t>
            </a:r>
            <a:r>
              <a:rPr lang="en-GB" sz="1600" b="1" dirty="0" err="1">
                <a:solidFill>
                  <a:schemeClr val="tx1"/>
                </a:solidFill>
              </a:rPr>
              <a:t>incidência</a:t>
            </a:r>
            <a:r>
              <a:rPr lang="en-GB" sz="1600" b="1" dirty="0">
                <a:solidFill>
                  <a:schemeClr val="tx1"/>
                </a:solidFill>
              </a:rPr>
              <a:t> de 1,05 (0,91–1,18) por 100 </a:t>
            </a:r>
            <a:r>
              <a:rPr lang="en-GB" sz="1600" b="1" dirty="0" err="1">
                <a:solidFill>
                  <a:schemeClr val="tx1"/>
                </a:solidFill>
              </a:rPr>
              <a:t>doentes-ano</a:t>
            </a:r>
            <a:r>
              <a:rPr lang="en-GB" sz="1600" b="1" dirty="0">
                <a:solidFill>
                  <a:schemeClr val="tx1"/>
                </a:solidFill>
              </a:rPr>
              <a:t> de </a:t>
            </a:r>
            <a:r>
              <a:rPr lang="en-GB" sz="1600" b="1" dirty="0" err="1">
                <a:solidFill>
                  <a:schemeClr val="tx1"/>
                </a:solidFill>
              </a:rPr>
              <a:t>seguimento</a:t>
            </a:r>
            <a:r>
              <a:rPr lang="en-GB" sz="1600" b="1" dirty="0">
                <a:solidFill>
                  <a:schemeClr val="tx1"/>
                </a:solidFill>
              </a:rPr>
              <a:t> </a:t>
            </a:r>
            <a:r>
              <a:rPr lang="en-GB" sz="1600" b="1" dirty="0" err="1">
                <a:solidFill>
                  <a:schemeClr val="tx1"/>
                </a:solidFill>
              </a:rPr>
              <a:t>durante</a:t>
            </a:r>
            <a:r>
              <a:rPr lang="en-GB" sz="1600" b="1" dirty="0">
                <a:solidFill>
                  <a:schemeClr val="tx1"/>
                </a:solidFill>
              </a:rPr>
              <a:t> 21.482 </a:t>
            </a:r>
            <a:r>
              <a:rPr lang="en-GB" sz="1600" b="1" dirty="0" err="1">
                <a:solidFill>
                  <a:schemeClr val="tx1"/>
                </a:solidFill>
              </a:rPr>
              <a:t>doentes-ano</a:t>
            </a:r>
            <a:r>
              <a:rPr lang="en-GB" sz="1600" b="1" dirty="0">
                <a:solidFill>
                  <a:schemeClr val="tx1"/>
                </a:solidFill>
              </a:rPr>
              <a:t> de </a:t>
            </a:r>
            <a:r>
              <a:rPr lang="en-GB" sz="1600" b="1" dirty="0" err="1">
                <a:solidFill>
                  <a:schemeClr val="tx1"/>
                </a:solidFill>
              </a:rPr>
              <a:t>seguimento</a:t>
            </a:r>
            <a:endParaRPr lang="en-GB" sz="1600" b="1" dirty="0">
              <a:solidFill>
                <a:schemeClr val="tx1"/>
              </a:solidFill>
            </a:endParaRPr>
          </a:p>
        </p:txBody>
      </p:sp>
      <p:pic>
        <p:nvPicPr>
          <p:cNvPr id="48" name="Graphic 47">
            <a:extLst>
              <a:ext uri="{FF2B5EF4-FFF2-40B4-BE49-F238E27FC236}">
                <a16:creationId xmlns:a16="http://schemas.microsoft.com/office/drawing/2014/main" id="{FF5BB18B-3931-204D-B364-F458AC805258}"/>
              </a:ext>
            </a:extLst>
          </p:cNvPr>
          <p:cNvPicPr>
            <a:picLocks noChangeAspect="1"/>
          </p:cNvPicPr>
          <p:nvPr/>
        </p:nvPicPr>
        <p:blipFill rotWithShape="1">
          <a:blip r:embed="rId4" cstate="print">
            <a:alphaModFix amt="15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l="12229" t="17489" r="26029" b="30397"/>
          <a:stretch/>
        </p:blipFill>
        <p:spPr>
          <a:xfrm>
            <a:off x="10705747" y="5182549"/>
            <a:ext cx="956930" cy="876949"/>
          </a:xfrm>
          <a:prstGeom prst="rect">
            <a:avLst/>
          </a:prstGeom>
        </p:spPr>
      </p:pic>
    </p:spTree>
    <p:extLst>
      <p:ext uri="{BB962C8B-B14F-4D97-AF65-F5344CB8AC3E}">
        <p14:creationId xmlns:p14="http://schemas.microsoft.com/office/powerpoint/2010/main" val="15792397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cstate="print"/>
          <a:stretch>
            <a:fillRect/>
          </a:stretch>
        </p:blipFill>
        <p:spPr>
          <a:xfrm>
            <a:off x="10919960" y="6000345"/>
            <a:ext cx="1151229" cy="743819"/>
          </a:xfrm>
          <a:prstGeom prst="rect">
            <a:avLst/>
          </a:prstGeom>
        </p:spPr>
      </p:pic>
      <p:sp>
        <p:nvSpPr>
          <p:cNvPr id="6" name="TextBox 16">
            <a:extLst>
              <a:ext uri="{FF2B5EF4-FFF2-40B4-BE49-F238E27FC236}">
                <a16:creationId xmlns:a16="http://schemas.microsoft.com/office/drawing/2014/main" id="{151FCD5A-25B7-499D-9FB5-4719199D9899}"/>
              </a:ext>
            </a:extLst>
          </p:cNvPr>
          <p:cNvSpPr txBox="1"/>
          <p:nvPr/>
        </p:nvSpPr>
        <p:spPr>
          <a:xfrm>
            <a:off x="246177" y="6482554"/>
            <a:ext cx="8716579" cy="215444"/>
          </a:xfrm>
          <a:prstGeom prst="rect">
            <a:avLst/>
          </a:prstGeom>
          <a:noFill/>
        </p:spPr>
        <p:txBody>
          <a:bodyPr wrap="square" rtlCol="0">
            <a:spAutoFit/>
          </a:bodyPr>
          <a:lstStyle/>
          <a:p>
            <a:r>
              <a:rPr lang="en-US" altLang="en-US" sz="800" dirty="0">
                <a:solidFill>
                  <a:schemeClr val="tx1">
                    <a:lumMod val="65000"/>
                    <a:lumOff val="35000"/>
                  </a:schemeClr>
                </a:solidFill>
                <a:cs typeface="Arial" charset="0"/>
              </a:rPr>
              <a:t>EACS. Guidelines Version 12, October 2023.Disponível </a:t>
            </a:r>
            <a:r>
              <a:rPr lang="en-US" altLang="en-US" sz="800" dirty="0" err="1">
                <a:solidFill>
                  <a:schemeClr val="tx1">
                    <a:lumMod val="65000"/>
                    <a:lumOff val="35000"/>
                  </a:schemeClr>
                </a:solidFill>
                <a:cs typeface="Arial" charset="0"/>
              </a:rPr>
              <a:t>em</a:t>
            </a:r>
            <a:r>
              <a:rPr lang="en-US" altLang="en-US" sz="800" dirty="0">
                <a:solidFill>
                  <a:schemeClr val="tx1">
                    <a:lumMod val="65000"/>
                    <a:lumOff val="35000"/>
                  </a:schemeClr>
                </a:solidFill>
                <a:cs typeface="Arial" charset="0"/>
              </a:rPr>
              <a:t> </a:t>
            </a:r>
            <a:r>
              <a:rPr lang="en-US" altLang="en-US" sz="800" dirty="0">
                <a:solidFill>
                  <a:schemeClr val="tx1">
                    <a:lumMod val="65000"/>
                    <a:lumOff val="35000"/>
                  </a:schemeClr>
                </a:solidFill>
                <a:cs typeface="Arial" charset="0"/>
                <a:hlinkClick r:id="rId4"/>
              </a:rPr>
              <a:t>https://www.eacsociety.org/guidelines/</a:t>
            </a:r>
            <a:r>
              <a:rPr lang="en-US" altLang="en-US" sz="800">
                <a:solidFill>
                  <a:schemeClr val="tx1">
                    <a:lumMod val="65000"/>
                    <a:lumOff val="35000"/>
                  </a:schemeClr>
                </a:solidFill>
                <a:cs typeface="Arial" charset="0"/>
                <a:hlinkClick r:id="rId4"/>
              </a:rPr>
              <a:t>eacs-guidelines/</a:t>
            </a:r>
            <a:r>
              <a:rPr lang="en-US" altLang="en-US" sz="800">
                <a:solidFill>
                  <a:schemeClr val="tx1">
                    <a:lumMod val="65000"/>
                    <a:lumOff val="35000"/>
                  </a:schemeClr>
                </a:solidFill>
                <a:cs typeface="Arial" charset="0"/>
              </a:rPr>
              <a:t> </a:t>
            </a:r>
            <a:r>
              <a:rPr lang="en-US" altLang="en-US" sz="800">
                <a:solidFill>
                  <a:schemeClr val="tx1">
                    <a:lumMod val="50000"/>
                    <a:lumOff val="50000"/>
                  </a:schemeClr>
                </a:solidFill>
                <a:cs typeface="Arial" charset="0"/>
              </a:rPr>
              <a:t>;</a:t>
            </a:r>
            <a:endParaRPr lang="x-none" sz="800" dirty="0">
              <a:solidFill>
                <a:schemeClr val="bg1">
                  <a:lumMod val="50000"/>
                </a:schemeClr>
              </a:solidFill>
              <a:latin typeface="Calibri"/>
              <a:ea typeface="Verdana" panose="020B0604030504040204" pitchFamily="34" charset="0"/>
              <a:cs typeface="Calibri"/>
            </a:endParaRPr>
          </a:p>
        </p:txBody>
      </p:sp>
      <p:sp>
        <p:nvSpPr>
          <p:cNvPr id="7" name="Rectangle 4">
            <a:extLst>
              <a:ext uri="{FF2B5EF4-FFF2-40B4-BE49-F238E27FC236}">
                <a16:creationId xmlns:a16="http://schemas.microsoft.com/office/drawing/2014/main" id="{6CA3B387-1FD5-3D42-9B7B-D7489F75B500}"/>
              </a:ext>
            </a:extLst>
          </p:cNvPr>
          <p:cNvSpPr/>
          <p:nvPr/>
        </p:nvSpPr>
        <p:spPr>
          <a:xfrm>
            <a:off x="161513" y="237151"/>
            <a:ext cx="8164020" cy="461665"/>
          </a:xfrm>
          <a:prstGeom prst="rect">
            <a:avLst/>
          </a:prstGeom>
        </p:spPr>
        <p:txBody>
          <a:bodyPr wrap="square">
            <a:spAutoFit/>
          </a:bodyPr>
          <a:lstStyle/>
          <a:p>
            <a:r>
              <a:rPr lang="pt-PT" sz="2400" b="1" cap="small" dirty="0">
                <a:solidFill>
                  <a:srgbClr val="C00000"/>
                </a:solidFill>
              </a:rPr>
              <a:t>DOENÇA RENAL</a:t>
            </a:r>
            <a:endParaRPr lang="pt-PT" sz="2400" b="1" dirty="0">
              <a:solidFill>
                <a:srgbClr val="C00000"/>
              </a:solidFill>
            </a:endParaRPr>
          </a:p>
        </p:txBody>
      </p:sp>
      <p:pic>
        <p:nvPicPr>
          <p:cNvPr id="4" name="Imagem 3">
            <a:extLst>
              <a:ext uri="{FF2B5EF4-FFF2-40B4-BE49-F238E27FC236}">
                <a16:creationId xmlns:a16="http://schemas.microsoft.com/office/drawing/2014/main" id="{6C4DEB03-0DCF-A7F6-5F43-212D4C6C858E}"/>
              </a:ext>
            </a:extLst>
          </p:cNvPr>
          <p:cNvPicPr>
            <a:picLocks noChangeAspect="1"/>
          </p:cNvPicPr>
          <p:nvPr/>
        </p:nvPicPr>
        <p:blipFill>
          <a:blip r:embed="rId5"/>
          <a:stretch>
            <a:fillRect/>
          </a:stretch>
        </p:blipFill>
        <p:spPr>
          <a:xfrm>
            <a:off x="561090" y="1550603"/>
            <a:ext cx="10798589" cy="3478597"/>
          </a:xfrm>
          <a:prstGeom prst="rect">
            <a:avLst/>
          </a:prstGeom>
        </p:spPr>
      </p:pic>
    </p:spTree>
    <p:extLst>
      <p:ext uri="{BB962C8B-B14F-4D97-AF65-F5344CB8AC3E}">
        <p14:creationId xmlns:p14="http://schemas.microsoft.com/office/powerpoint/2010/main" val="32795524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B966F8A1-F378-4746-9667-008322635A61}"/>
              </a:ext>
            </a:extLst>
          </p:cNvPr>
          <p:cNvSpPr/>
          <p:nvPr/>
        </p:nvSpPr>
        <p:spPr>
          <a:xfrm flipH="1">
            <a:off x="7372557" y="3714609"/>
            <a:ext cx="2922217" cy="820052"/>
          </a:xfrm>
          <a:prstGeom prst="rect">
            <a:avLst/>
          </a:prstGeom>
          <a:solidFill>
            <a:srgbClr val="B4B614"/>
          </a:solidFill>
          <a:ln w="15875">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x-none"/>
          </a:p>
        </p:txBody>
      </p:sp>
      <p:pic>
        <p:nvPicPr>
          <p:cNvPr id="53" name="Graphic 52">
            <a:extLst>
              <a:ext uri="{FF2B5EF4-FFF2-40B4-BE49-F238E27FC236}">
                <a16:creationId xmlns:a16="http://schemas.microsoft.com/office/drawing/2014/main" id="{63BFB693-4BFC-0C4D-9E29-B5127E7902EA}"/>
              </a:ext>
            </a:extLst>
          </p:cNvPr>
          <p:cNvPicPr>
            <a:picLocks noChangeAspect="1"/>
          </p:cNvPicPr>
          <p:nvPr/>
        </p:nvPicPr>
        <p:blipFill rotWithShape="1">
          <a:blip r:embed="rId3" cstate="print">
            <a:alphaModFix amt="1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l="12229" t="17489" r="26029" b="30397"/>
          <a:stretch/>
        </p:blipFill>
        <p:spPr>
          <a:xfrm>
            <a:off x="8709946" y="2938522"/>
            <a:ext cx="1741713" cy="1596139"/>
          </a:xfrm>
          <a:prstGeom prst="rect">
            <a:avLst/>
          </a:prstGeom>
        </p:spPr>
      </p:pic>
      <p:sp>
        <p:nvSpPr>
          <p:cNvPr id="60" name="Rectangle 59">
            <a:extLst>
              <a:ext uri="{FF2B5EF4-FFF2-40B4-BE49-F238E27FC236}">
                <a16:creationId xmlns:a16="http://schemas.microsoft.com/office/drawing/2014/main" id="{222D3699-F722-C149-9448-16E8C9BB3C29}"/>
              </a:ext>
            </a:extLst>
          </p:cNvPr>
          <p:cNvSpPr/>
          <p:nvPr/>
        </p:nvSpPr>
        <p:spPr>
          <a:xfrm>
            <a:off x="7378780" y="3713357"/>
            <a:ext cx="2915994" cy="447638"/>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8" name="Rectangle 37">
            <a:extLst>
              <a:ext uri="{FF2B5EF4-FFF2-40B4-BE49-F238E27FC236}">
                <a16:creationId xmlns:a16="http://schemas.microsoft.com/office/drawing/2014/main" id="{CBC076BC-5CDF-7945-8797-526C2F16BFA8}"/>
              </a:ext>
            </a:extLst>
          </p:cNvPr>
          <p:cNvSpPr/>
          <p:nvPr/>
        </p:nvSpPr>
        <p:spPr>
          <a:xfrm flipH="1">
            <a:off x="6234224" y="1442908"/>
            <a:ext cx="2206869" cy="1916095"/>
          </a:xfrm>
          <a:prstGeom prst="rect">
            <a:avLst/>
          </a:prstGeom>
          <a:solidFill>
            <a:srgbClr val="B4B614"/>
          </a:solidFill>
          <a:ln w="15875">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x-none"/>
          </a:p>
        </p:txBody>
      </p:sp>
      <p:pic>
        <p:nvPicPr>
          <p:cNvPr id="46" name="Graphic 45">
            <a:extLst>
              <a:ext uri="{FF2B5EF4-FFF2-40B4-BE49-F238E27FC236}">
                <a16:creationId xmlns:a16="http://schemas.microsoft.com/office/drawing/2014/main" id="{3A300A36-7B23-5940-ADC4-BBFB48324F9A}"/>
              </a:ext>
            </a:extLst>
          </p:cNvPr>
          <p:cNvPicPr>
            <a:picLocks noChangeAspect="1"/>
          </p:cNvPicPr>
          <p:nvPr/>
        </p:nvPicPr>
        <p:blipFill rotWithShape="1">
          <a:blip r:embed="rId3" cstate="print">
            <a:alphaModFix amt="1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l="12229" t="17489" r="26029" b="30397"/>
          <a:stretch/>
        </p:blipFill>
        <p:spPr>
          <a:xfrm>
            <a:off x="6699380" y="1762348"/>
            <a:ext cx="1741713" cy="1596139"/>
          </a:xfrm>
          <a:prstGeom prst="rect">
            <a:avLst/>
          </a:prstGeom>
        </p:spPr>
      </p:pic>
      <p:sp>
        <p:nvSpPr>
          <p:cNvPr id="59" name="Rectangle 58">
            <a:extLst>
              <a:ext uri="{FF2B5EF4-FFF2-40B4-BE49-F238E27FC236}">
                <a16:creationId xmlns:a16="http://schemas.microsoft.com/office/drawing/2014/main" id="{97B37462-0555-B244-A335-D69CA7011296}"/>
              </a:ext>
            </a:extLst>
          </p:cNvPr>
          <p:cNvSpPr/>
          <p:nvPr/>
        </p:nvSpPr>
        <p:spPr>
          <a:xfrm>
            <a:off x="6234225" y="1442908"/>
            <a:ext cx="2206868" cy="756400"/>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7" name="Rectangle 36">
            <a:extLst>
              <a:ext uri="{FF2B5EF4-FFF2-40B4-BE49-F238E27FC236}">
                <a16:creationId xmlns:a16="http://schemas.microsoft.com/office/drawing/2014/main" id="{FA2050EF-DB3B-2944-8071-92B6CCD0F9BD}"/>
              </a:ext>
            </a:extLst>
          </p:cNvPr>
          <p:cNvSpPr/>
          <p:nvPr/>
        </p:nvSpPr>
        <p:spPr>
          <a:xfrm flipH="1">
            <a:off x="2508200" y="1393145"/>
            <a:ext cx="2978199" cy="1673500"/>
          </a:xfrm>
          <a:prstGeom prst="rect">
            <a:avLst/>
          </a:prstGeom>
          <a:solidFill>
            <a:srgbClr val="B4B614"/>
          </a:solidFill>
          <a:ln w="15875">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x-none"/>
          </a:p>
        </p:txBody>
      </p:sp>
      <p:pic>
        <p:nvPicPr>
          <p:cNvPr id="42" name="Graphic 41">
            <a:extLst>
              <a:ext uri="{FF2B5EF4-FFF2-40B4-BE49-F238E27FC236}">
                <a16:creationId xmlns:a16="http://schemas.microsoft.com/office/drawing/2014/main" id="{D83A1ED1-EEC4-2749-8396-980E3C0FA2F0}"/>
              </a:ext>
            </a:extLst>
          </p:cNvPr>
          <p:cNvPicPr>
            <a:picLocks noChangeAspect="1"/>
          </p:cNvPicPr>
          <p:nvPr/>
        </p:nvPicPr>
        <p:blipFill rotWithShape="1">
          <a:blip r:embed="rId3" cstate="print">
            <a:alphaModFix amt="1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l="12229" t="17489" r="26029" b="30397"/>
          <a:stretch/>
        </p:blipFill>
        <p:spPr>
          <a:xfrm>
            <a:off x="3744686" y="1479836"/>
            <a:ext cx="1741713" cy="1596139"/>
          </a:xfrm>
          <a:prstGeom prst="rect">
            <a:avLst/>
          </a:prstGeom>
        </p:spPr>
      </p:pic>
      <p:sp>
        <p:nvSpPr>
          <p:cNvPr id="57" name="Rectangle 56">
            <a:extLst>
              <a:ext uri="{FF2B5EF4-FFF2-40B4-BE49-F238E27FC236}">
                <a16:creationId xmlns:a16="http://schemas.microsoft.com/office/drawing/2014/main" id="{74C3C6F7-CC82-5C40-BA79-3A2E053FF0CD}"/>
              </a:ext>
            </a:extLst>
          </p:cNvPr>
          <p:cNvSpPr/>
          <p:nvPr/>
        </p:nvSpPr>
        <p:spPr>
          <a:xfrm>
            <a:off x="2508200" y="1393145"/>
            <a:ext cx="2978199" cy="438770"/>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7" name="TextBox 16">
            <a:extLst>
              <a:ext uri="{FF2B5EF4-FFF2-40B4-BE49-F238E27FC236}">
                <a16:creationId xmlns:a16="http://schemas.microsoft.com/office/drawing/2014/main" id="{ED620EB2-70FD-F346-A102-36F1A2BD8A30}"/>
              </a:ext>
            </a:extLst>
          </p:cNvPr>
          <p:cNvSpPr txBox="1"/>
          <p:nvPr/>
        </p:nvSpPr>
        <p:spPr>
          <a:xfrm>
            <a:off x="161513" y="6375156"/>
            <a:ext cx="8781729" cy="461665"/>
          </a:xfrm>
          <a:prstGeom prst="rect">
            <a:avLst/>
          </a:prstGeom>
          <a:noFill/>
        </p:spPr>
        <p:txBody>
          <a:bodyPr wrap="square" rtlCol="0">
            <a:spAutoFit/>
          </a:bodyPr>
          <a:lstStyle/>
          <a:p>
            <a:r>
              <a:rPr lang="pt-PT" sz="800" dirty="0" err="1">
                <a:solidFill>
                  <a:schemeClr val="tx1">
                    <a:lumMod val="65000"/>
                    <a:lumOff val="35000"/>
                  </a:schemeClr>
                </a:solidFill>
              </a:rPr>
              <a:t>ARTc</a:t>
            </a:r>
            <a:r>
              <a:rPr lang="pt-PT" sz="800" dirty="0">
                <a:solidFill>
                  <a:schemeClr val="tx1">
                    <a:lumMod val="65000"/>
                    <a:lumOff val="35000"/>
                  </a:schemeClr>
                </a:solidFill>
              </a:rPr>
              <a:t>, terapêutica </a:t>
            </a:r>
            <a:r>
              <a:rPr lang="pt-PT" sz="800" dirty="0" err="1">
                <a:solidFill>
                  <a:schemeClr val="tx1">
                    <a:lumMod val="65000"/>
                    <a:lumOff val="35000"/>
                  </a:schemeClr>
                </a:solidFill>
              </a:rPr>
              <a:t>antirretrovírica</a:t>
            </a:r>
            <a:r>
              <a:rPr lang="pt-PT" sz="800" dirty="0">
                <a:solidFill>
                  <a:schemeClr val="tx1">
                    <a:lumMod val="65000"/>
                    <a:lumOff val="35000"/>
                  </a:schemeClr>
                </a:solidFill>
              </a:rPr>
              <a:t> combinada; </a:t>
            </a:r>
            <a:r>
              <a:rPr lang="pt-PT" sz="800" dirty="0" err="1">
                <a:solidFill>
                  <a:schemeClr val="tx1">
                    <a:lumMod val="65000"/>
                    <a:lumOff val="35000"/>
                  </a:schemeClr>
                </a:solidFill>
              </a:rPr>
              <a:t>Nef</a:t>
            </a:r>
            <a:r>
              <a:rPr lang="pt-PT" sz="800" dirty="0">
                <a:solidFill>
                  <a:schemeClr val="tx1">
                    <a:lumMod val="65000"/>
                    <a:lumOff val="35000"/>
                  </a:schemeClr>
                </a:solidFill>
              </a:rPr>
              <a:t>, proteína vírica; PVVIH, pessoas que vivem com VIH; </a:t>
            </a:r>
            <a:r>
              <a:rPr lang="pt-PT" sz="800" dirty="0" err="1">
                <a:solidFill>
                  <a:schemeClr val="tx1">
                    <a:lumMod val="65000"/>
                    <a:lumOff val="35000"/>
                  </a:schemeClr>
                </a:solidFill>
              </a:rPr>
              <a:t>Vpr</a:t>
            </a:r>
            <a:r>
              <a:rPr lang="pt-PT" sz="800" dirty="0">
                <a:solidFill>
                  <a:schemeClr val="tx1">
                    <a:lumMod val="65000"/>
                    <a:lumOff val="35000"/>
                  </a:schemeClr>
                </a:solidFill>
              </a:rPr>
              <a:t>/</a:t>
            </a:r>
            <a:r>
              <a:rPr lang="pt-PT" sz="800" dirty="0" err="1">
                <a:solidFill>
                  <a:schemeClr val="tx1">
                    <a:lumMod val="65000"/>
                    <a:lumOff val="35000"/>
                  </a:schemeClr>
                </a:solidFill>
              </a:rPr>
              <a:t>NeF</a:t>
            </a:r>
            <a:r>
              <a:rPr lang="pt-PT" sz="800" dirty="0">
                <a:solidFill>
                  <a:schemeClr val="tx1">
                    <a:lumMod val="65000"/>
                    <a:lumOff val="35000"/>
                  </a:schemeClr>
                </a:solidFill>
              </a:rPr>
              <a:t>/</a:t>
            </a:r>
            <a:r>
              <a:rPr lang="pt-PT" sz="800" dirty="0" err="1">
                <a:solidFill>
                  <a:schemeClr val="tx1">
                    <a:lumMod val="65000"/>
                    <a:lumOff val="35000"/>
                  </a:schemeClr>
                </a:solidFill>
              </a:rPr>
              <a:t>TaT</a:t>
            </a:r>
            <a:r>
              <a:rPr lang="pt-PT" sz="800" dirty="0">
                <a:solidFill>
                  <a:schemeClr val="tx1">
                    <a:lumMod val="65000"/>
                    <a:lumOff val="35000"/>
                  </a:schemeClr>
                </a:solidFill>
              </a:rPr>
              <a:t>, proteínas </a:t>
            </a:r>
            <a:r>
              <a:rPr lang="pt-PT" sz="800" dirty="0" err="1">
                <a:solidFill>
                  <a:schemeClr val="tx1">
                    <a:lumMod val="65000"/>
                    <a:lumOff val="35000"/>
                  </a:schemeClr>
                </a:solidFill>
              </a:rPr>
              <a:t>víricas</a:t>
            </a:r>
            <a:r>
              <a:rPr lang="pt-PT" sz="800" dirty="0">
                <a:solidFill>
                  <a:schemeClr val="tx1">
                    <a:lumMod val="65000"/>
                    <a:lumOff val="35000"/>
                  </a:schemeClr>
                </a:solidFill>
              </a:rPr>
              <a:t> acessórias</a:t>
            </a:r>
          </a:p>
          <a:p>
            <a:endParaRPr lang="pt-PT" sz="800" dirty="0">
              <a:solidFill>
                <a:schemeClr val="tx1">
                  <a:lumMod val="65000"/>
                  <a:lumOff val="35000"/>
                </a:schemeClr>
              </a:solidFill>
            </a:endParaRPr>
          </a:p>
          <a:p>
            <a:r>
              <a:rPr lang="pt-PT" sz="800" dirty="0">
                <a:solidFill>
                  <a:schemeClr val="tx1">
                    <a:lumMod val="65000"/>
                    <a:lumOff val="35000"/>
                  </a:schemeClr>
                </a:solidFill>
              </a:rPr>
              <a:t>Adaptado de </a:t>
            </a:r>
            <a:r>
              <a:rPr lang="pt-PT" sz="800" dirty="0" err="1">
                <a:solidFill>
                  <a:schemeClr val="tx1">
                    <a:lumMod val="65000"/>
                    <a:lumOff val="35000"/>
                  </a:schemeClr>
                </a:solidFill>
              </a:rPr>
              <a:t>Bertoldi</a:t>
            </a:r>
            <a:r>
              <a:rPr lang="pt-PT" sz="800" dirty="0">
                <a:solidFill>
                  <a:schemeClr val="tx1">
                    <a:lumMod val="65000"/>
                    <a:lumOff val="35000"/>
                  </a:schemeClr>
                </a:solidFill>
              </a:rPr>
              <a:t> A, </a:t>
            </a:r>
            <a:r>
              <a:rPr lang="pt-PT" sz="800" dirty="0" err="1">
                <a:solidFill>
                  <a:schemeClr val="tx1">
                    <a:lumMod val="65000"/>
                    <a:lumOff val="35000"/>
                  </a:schemeClr>
                </a:solidFill>
              </a:rPr>
              <a:t>et</a:t>
            </a:r>
            <a:r>
              <a:rPr lang="pt-PT" sz="800" dirty="0">
                <a:solidFill>
                  <a:schemeClr val="tx1">
                    <a:lumMod val="65000"/>
                    <a:lumOff val="35000"/>
                  </a:schemeClr>
                </a:solidFill>
              </a:rPr>
              <a:t> al.</a:t>
            </a:r>
            <a:r>
              <a:rPr lang="en-US" sz="800" dirty="0">
                <a:solidFill>
                  <a:schemeClr val="tx1">
                    <a:lumMod val="65000"/>
                    <a:lumOff val="35000"/>
                  </a:schemeClr>
                </a:solidFill>
              </a:rPr>
              <a:t> New </a:t>
            </a:r>
            <a:r>
              <a:rPr lang="en-US" sz="800" dirty="0" err="1">
                <a:solidFill>
                  <a:schemeClr val="tx1">
                    <a:lumMod val="65000"/>
                    <a:lumOff val="35000"/>
                  </a:schemeClr>
                </a:solidFill>
              </a:rPr>
              <a:t>Microbiologica</a:t>
            </a:r>
            <a:r>
              <a:rPr lang="en-US" sz="800" dirty="0">
                <a:solidFill>
                  <a:schemeClr val="tx1">
                    <a:lumMod val="65000"/>
                    <a:lumOff val="35000"/>
                  </a:schemeClr>
                </a:solidFill>
              </a:rPr>
              <a:t>, 40, 1, 1-10, 2017, ISN 1121-7138</a:t>
            </a:r>
            <a:r>
              <a:rPr lang="pt-PT" sz="800" dirty="0">
                <a:solidFill>
                  <a:schemeClr val="tx1">
                    <a:lumMod val="65000"/>
                    <a:lumOff val="35000"/>
                  </a:schemeClr>
                </a:solidFill>
              </a:rPr>
              <a:t> </a:t>
            </a:r>
            <a:endParaRPr lang="x-none" sz="800" dirty="0">
              <a:solidFill>
                <a:schemeClr val="tx1">
                  <a:lumMod val="65000"/>
                  <a:lumOff val="35000"/>
                </a:schemeClr>
              </a:solidFill>
              <a:latin typeface="Calibri"/>
              <a:ea typeface="Verdana" panose="020B0604030504040204" pitchFamily="34" charset="0"/>
              <a:cs typeface="Calibri"/>
            </a:endParaRPr>
          </a:p>
        </p:txBody>
      </p:sp>
      <p:sp>
        <p:nvSpPr>
          <p:cNvPr id="6" name="Rectangle 4">
            <a:extLst>
              <a:ext uri="{FF2B5EF4-FFF2-40B4-BE49-F238E27FC236}">
                <a16:creationId xmlns:a16="http://schemas.microsoft.com/office/drawing/2014/main" id="{4DDEA7FE-15EA-AB48-918B-53E765563B86}"/>
              </a:ext>
            </a:extLst>
          </p:cNvPr>
          <p:cNvSpPr/>
          <p:nvPr/>
        </p:nvSpPr>
        <p:spPr>
          <a:xfrm>
            <a:off x="161513" y="237151"/>
            <a:ext cx="8164020" cy="461665"/>
          </a:xfrm>
          <a:prstGeom prst="rect">
            <a:avLst/>
          </a:prstGeom>
        </p:spPr>
        <p:txBody>
          <a:bodyPr wrap="square">
            <a:spAutoFit/>
          </a:bodyPr>
          <a:lstStyle/>
          <a:p>
            <a:r>
              <a:rPr lang="pt-PT" sz="2400" b="1" cap="small" dirty="0">
                <a:solidFill>
                  <a:srgbClr val="C00000"/>
                </a:solidFill>
              </a:rPr>
              <a:t>DOENÇA RENAL</a:t>
            </a:r>
            <a:endParaRPr lang="pt-PT" sz="2400" b="1" dirty="0">
              <a:solidFill>
                <a:srgbClr val="C00000"/>
              </a:solidFill>
            </a:endParaRPr>
          </a:p>
        </p:txBody>
      </p:sp>
      <p:sp>
        <p:nvSpPr>
          <p:cNvPr id="31" name="CaixaDeTexto 3">
            <a:extLst>
              <a:ext uri="{FF2B5EF4-FFF2-40B4-BE49-F238E27FC236}">
                <a16:creationId xmlns:a16="http://schemas.microsoft.com/office/drawing/2014/main" id="{CADB67F0-29FF-FF45-9952-EE6A752ADC27}"/>
              </a:ext>
            </a:extLst>
          </p:cNvPr>
          <p:cNvSpPr txBox="1"/>
          <p:nvPr/>
        </p:nvSpPr>
        <p:spPr>
          <a:xfrm>
            <a:off x="947655" y="5497235"/>
            <a:ext cx="9103057" cy="369332"/>
          </a:xfrm>
          <a:prstGeom prst="rect">
            <a:avLst/>
          </a:prstGeom>
          <a:noFill/>
        </p:spPr>
        <p:txBody>
          <a:bodyPr wrap="square" rtlCol="0">
            <a:spAutoFit/>
          </a:bodyPr>
          <a:lstStyle/>
          <a:p>
            <a:pPr algn="ctr"/>
            <a:r>
              <a:rPr lang="en-US" dirty="0" err="1"/>
              <a:t>Fatores</a:t>
            </a:r>
            <a:r>
              <a:rPr lang="en-US" dirty="0"/>
              <a:t> </a:t>
            </a:r>
            <a:r>
              <a:rPr lang="en-US" dirty="0" err="1"/>
              <a:t>associados</a:t>
            </a:r>
            <a:r>
              <a:rPr lang="en-US" dirty="0"/>
              <a:t> com o </a:t>
            </a:r>
            <a:r>
              <a:rPr lang="en-US" dirty="0" err="1"/>
              <a:t>desenvolvimento</a:t>
            </a:r>
            <a:r>
              <a:rPr lang="en-US" dirty="0"/>
              <a:t> de </a:t>
            </a:r>
            <a:r>
              <a:rPr lang="en-US" dirty="0" err="1"/>
              <a:t>doença</a:t>
            </a:r>
            <a:r>
              <a:rPr lang="en-US" dirty="0"/>
              <a:t> renal </a:t>
            </a:r>
            <a:r>
              <a:rPr lang="en-US" dirty="0" err="1"/>
              <a:t>crónica</a:t>
            </a:r>
            <a:r>
              <a:rPr lang="en-US" dirty="0"/>
              <a:t> </a:t>
            </a:r>
            <a:r>
              <a:rPr lang="en-US" dirty="0" err="1"/>
              <a:t>em</a:t>
            </a:r>
            <a:r>
              <a:rPr lang="en-US" dirty="0"/>
              <a:t> PVVIH</a:t>
            </a:r>
            <a:endParaRPr lang="pt-PT" dirty="0"/>
          </a:p>
        </p:txBody>
      </p:sp>
      <p:sp>
        <p:nvSpPr>
          <p:cNvPr id="41" name="Rectangle 40">
            <a:extLst>
              <a:ext uri="{FF2B5EF4-FFF2-40B4-BE49-F238E27FC236}">
                <a16:creationId xmlns:a16="http://schemas.microsoft.com/office/drawing/2014/main" id="{E0BD40FE-6075-034E-ADAC-96910B55FE6E}"/>
              </a:ext>
            </a:extLst>
          </p:cNvPr>
          <p:cNvSpPr/>
          <p:nvPr/>
        </p:nvSpPr>
        <p:spPr>
          <a:xfrm flipH="1">
            <a:off x="4461408" y="4298284"/>
            <a:ext cx="2206870" cy="734007"/>
          </a:xfrm>
          <a:prstGeom prst="rect">
            <a:avLst/>
          </a:prstGeom>
          <a:solidFill>
            <a:srgbClr val="C51635"/>
          </a:solidFill>
          <a:ln w="15875">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x-none"/>
          </a:p>
        </p:txBody>
      </p:sp>
      <p:pic>
        <p:nvPicPr>
          <p:cNvPr id="55" name="Graphic 54">
            <a:extLst>
              <a:ext uri="{FF2B5EF4-FFF2-40B4-BE49-F238E27FC236}">
                <a16:creationId xmlns:a16="http://schemas.microsoft.com/office/drawing/2014/main" id="{D838F9B9-7679-1848-AE0C-DCF9846295AC}"/>
              </a:ext>
            </a:extLst>
          </p:cNvPr>
          <p:cNvPicPr>
            <a:picLocks noChangeAspect="1"/>
          </p:cNvPicPr>
          <p:nvPr/>
        </p:nvPicPr>
        <p:blipFill rotWithShape="1">
          <a:blip r:embed="rId3" cstate="print">
            <a:alphaModFix amt="1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l="12229" t="17489" r="26029" b="30397"/>
          <a:stretch/>
        </p:blipFill>
        <p:spPr>
          <a:xfrm>
            <a:off x="5499184" y="3957216"/>
            <a:ext cx="1170125" cy="1072325"/>
          </a:xfrm>
          <a:prstGeom prst="rect">
            <a:avLst/>
          </a:prstGeom>
        </p:spPr>
      </p:pic>
      <p:grpSp>
        <p:nvGrpSpPr>
          <p:cNvPr id="32" name="Group 31">
            <a:extLst>
              <a:ext uri="{FF2B5EF4-FFF2-40B4-BE49-F238E27FC236}">
                <a16:creationId xmlns:a16="http://schemas.microsoft.com/office/drawing/2014/main" id="{69386590-E30A-604A-A350-1622F6341A90}"/>
              </a:ext>
            </a:extLst>
          </p:cNvPr>
          <p:cNvGrpSpPr/>
          <p:nvPr/>
        </p:nvGrpSpPr>
        <p:grpSpPr>
          <a:xfrm>
            <a:off x="3234612" y="3066645"/>
            <a:ext cx="5599053" cy="1675554"/>
            <a:chOff x="3234612" y="3383902"/>
            <a:chExt cx="5599053" cy="1675554"/>
          </a:xfrm>
        </p:grpSpPr>
        <p:cxnSp>
          <p:nvCxnSpPr>
            <p:cNvPr id="33" name="Curved Connector 32">
              <a:extLst>
                <a:ext uri="{FF2B5EF4-FFF2-40B4-BE49-F238E27FC236}">
                  <a16:creationId xmlns:a16="http://schemas.microsoft.com/office/drawing/2014/main" id="{5906F5C9-D3C4-F944-BDEB-B3C054D9451D}"/>
                </a:ext>
              </a:extLst>
            </p:cNvPr>
            <p:cNvCxnSpPr>
              <a:cxnSpLocks/>
              <a:stCxn id="38" idx="2"/>
            </p:cNvCxnSpPr>
            <p:nvPr/>
          </p:nvCxnSpPr>
          <p:spPr>
            <a:xfrm rot="5400000">
              <a:off x="6466015" y="3754059"/>
              <a:ext cx="949443" cy="793844"/>
            </a:xfrm>
            <a:prstGeom prst="curvedConnector3">
              <a:avLst/>
            </a:prstGeom>
            <a:ln w="34925">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Curved Connector 33">
              <a:extLst>
                <a:ext uri="{FF2B5EF4-FFF2-40B4-BE49-F238E27FC236}">
                  <a16:creationId xmlns:a16="http://schemas.microsoft.com/office/drawing/2014/main" id="{0231B141-EB9C-A04B-B9AB-2C7D26CE7FA8}"/>
                </a:ext>
              </a:extLst>
            </p:cNvPr>
            <p:cNvCxnSpPr>
              <a:stCxn id="37" idx="2"/>
            </p:cNvCxnSpPr>
            <p:nvPr/>
          </p:nvCxnSpPr>
          <p:spPr>
            <a:xfrm rot="16200000" flipH="1">
              <a:off x="3930086" y="3451114"/>
              <a:ext cx="1231640" cy="1097215"/>
            </a:xfrm>
            <a:prstGeom prst="curvedConnector3">
              <a:avLst/>
            </a:prstGeom>
            <a:ln w="34925">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urved Connector 34">
              <a:extLst>
                <a:ext uri="{FF2B5EF4-FFF2-40B4-BE49-F238E27FC236}">
                  <a16:creationId xmlns:a16="http://schemas.microsoft.com/office/drawing/2014/main" id="{A107DDC4-70FB-424A-91D6-2C1AE29A6BAB}"/>
                </a:ext>
              </a:extLst>
            </p:cNvPr>
            <p:cNvCxnSpPr>
              <a:cxnSpLocks/>
              <a:stCxn id="40" idx="2"/>
            </p:cNvCxnSpPr>
            <p:nvPr/>
          </p:nvCxnSpPr>
          <p:spPr>
            <a:xfrm rot="5400000">
              <a:off x="7647204" y="3872995"/>
              <a:ext cx="207538" cy="2165384"/>
            </a:xfrm>
            <a:prstGeom prst="curvedConnector2">
              <a:avLst/>
            </a:prstGeom>
            <a:ln w="34925">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urved Connector 35">
              <a:extLst>
                <a:ext uri="{FF2B5EF4-FFF2-40B4-BE49-F238E27FC236}">
                  <a16:creationId xmlns:a16="http://schemas.microsoft.com/office/drawing/2014/main" id="{40638F4C-E0DA-AB48-98F6-AF9AD9EE0A64}"/>
                </a:ext>
              </a:extLst>
            </p:cNvPr>
            <p:cNvCxnSpPr>
              <a:cxnSpLocks/>
            </p:cNvCxnSpPr>
            <p:nvPr/>
          </p:nvCxnSpPr>
          <p:spPr>
            <a:xfrm>
              <a:off x="3234612" y="4634203"/>
              <a:ext cx="1226796" cy="267477"/>
            </a:xfrm>
            <a:prstGeom prst="curvedConnector3">
              <a:avLst>
                <a:gd name="adj1" fmla="val 50000"/>
              </a:avLst>
            </a:prstGeom>
            <a:ln w="34925">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39" name="Rectangle 38">
            <a:extLst>
              <a:ext uri="{FF2B5EF4-FFF2-40B4-BE49-F238E27FC236}">
                <a16:creationId xmlns:a16="http://schemas.microsoft.com/office/drawing/2014/main" id="{B9529DCA-D7B6-2D45-B1EC-5A4521AEE5B4}"/>
              </a:ext>
            </a:extLst>
          </p:cNvPr>
          <p:cNvSpPr/>
          <p:nvPr/>
        </p:nvSpPr>
        <p:spPr>
          <a:xfrm flipH="1">
            <a:off x="2078992" y="4030808"/>
            <a:ext cx="1155620" cy="572276"/>
          </a:xfrm>
          <a:prstGeom prst="rect">
            <a:avLst/>
          </a:prstGeom>
          <a:solidFill>
            <a:srgbClr val="B4B614"/>
          </a:solidFill>
          <a:ln w="15875">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x-none"/>
          </a:p>
        </p:txBody>
      </p:sp>
      <p:sp>
        <p:nvSpPr>
          <p:cNvPr id="43" name="CaixaDeTexto 3">
            <a:extLst>
              <a:ext uri="{FF2B5EF4-FFF2-40B4-BE49-F238E27FC236}">
                <a16:creationId xmlns:a16="http://schemas.microsoft.com/office/drawing/2014/main" id="{A5A6E581-721C-1844-B5A3-670DF8179CDF}"/>
              </a:ext>
            </a:extLst>
          </p:cNvPr>
          <p:cNvSpPr txBox="1"/>
          <p:nvPr/>
        </p:nvSpPr>
        <p:spPr>
          <a:xfrm>
            <a:off x="2508200" y="1462583"/>
            <a:ext cx="2978200" cy="369332"/>
          </a:xfrm>
          <a:prstGeom prst="rect">
            <a:avLst/>
          </a:prstGeom>
          <a:noFill/>
        </p:spPr>
        <p:txBody>
          <a:bodyPr wrap="square" rtlCol="0">
            <a:spAutoFit/>
          </a:bodyPr>
          <a:lstStyle/>
          <a:p>
            <a:pPr algn="ctr"/>
            <a:r>
              <a:rPr lang="en-US" b="1" dirty="0" err="1">
                <a:solidFill>
                  <a:schemeClr val="bg1"/>
                </a:solidFill>
              </a:rPr>
              <a:t>Infeção</a:t>
            </a:r>
            <a:r>
              <a:rPr lang="en-US" b="1" dirty="0">
                <a:solidFill>
                  <a:schemeClr val="bg1"/>
                </a:solidFill>
              </a:rPr>
              <a:t> por VIH</a:t>
            </a:r>
            <a:endParaRPr lang="pt-PT" b="1" dirty="0">
              <a:solidFill>
                <a:schemeClr val="bg1"/>
              </a:solidFill>
            </a:endParaRPr>
          </a:p>
        </p:txBody>
      </p:sp>
      <p:sp>
        <p:nvSpPr>
          <p:cNvPr id="44" name="CaixaDeTexto 3">
            <a:extLst>
              <a:ext uri="{FF2B5EF4-FFF2-40B4-BE49-F238E27FC236}">
                <a16:creationId xmlns:a16="http://schemas.microsoft.com/office/drawing/2014/main" id="{FBBE670B-8E5C-D241-BC58-27A3E351B28E}"/>
              </a:ext>
            </a:extLst>
          </p:cNvPr>
          <p:cNvSpPr txBox="1"/>
          <p:nvPr/>
        </p:nvSpPr>
        <p:spPr>
          <a:xfrm>
            <a:off x="2586643" y="1969468"/>
            <a:ext cx="2750467" cy="954107"/>
          </a:xfrm>
          <a:prstGeom prst="rect">
            <a:avLst/>
          </a:prstGeom>
          <a:noFill/>
        </p:spPr>
        <p:txBody>
          <a:bodyPr wrap="square" rtlCol="0">
            <a:spAutoFit/>
          </a:bodyPr>
          <a:lstStyle/>
          <a:p>
            <a:pPr marL="141750" indent="-285750" defTabSz="734400" hangingPunct="0">
              <a:buFont typeface="Arial" panose="020B0604020202020204" pitchFamily="34" charset="0"/>
              <a:buChar char="•"/>
            </a:pPr>
            <a:r>
              <a:rPr lang="en-US" sz="1400" dirty="0" err="1"/>
              <a:t>Replicação</a:t>
            </a:r>
            <a:r>
              <a:rPr lang="en-US" sz="1400" dirty="0"/>
              <a:t> de VIH</a:t>
            </a:r>
          </a:p>
          <a:p>
            <a:pPr marL="141750" indent="-285750" defTabSz="734400" hangingPunct="0">
              <a:buFont typeface="Arial" panose="020B0604020202020204" pitchFamily="34" charset="0"/>
              <a:buChar char="•"/>
            </a:pPr>
            <a:r>
              <a:rPr lang="en-US" sz="1400" dirty="0" err="1"/>
              <a:t>Apoptose</a:t>
            </a:r>
            <a:r>
              <a:rPr lang="en-US" sz="1400" dirty="0"/>
              <a:t> (</a:t>
            </a:r>
            <a:r>
              <a:rPr lang="en-US" sz="1400" dirty="0" err="1"/>
              <a:t>Vpr</a:t>
            </a:r>
            <a:r>
              <a:rPr lang="en-US" sz="1400" dirty="0"/>
              <a:t>/</a:t>
            </a:r>
            <a:r>
              <a:rPr lang="en-US" sz="1400" dirty="0" err="1"/>
              <a:t>NeF</a:t>
            </a:r>
            <a:r>
              <a:rPr lang="en-US" sz="1400" dirty="0"/>
              <a:t>)</a:t>
            </a:r>
          </a:p>
          <a:p>
            <a:pPr marL="141750" indent="-285750" defTabSz="734400" hangingPunct="0">
              <a:buFont typeface="Arial" panose="020B0604020202020204" pitchFamily="34" charset="0"/>
              <a:buChar char="•"/>
            </a:pPr>
            <a:r>
              <a:rPr lang="en-US" sz="1400" dirty="0"/>
              <a:t>D- </a:t>
            </a:r>
            <a:r>
              <a:rPr lang="en-US" sz="1400" dirty="0" err="1"/>
              <a:t>esdiferenciação</a:t>
            </a:r>
            <a:r>
              <a:rPr lang="en-US" sz="1400" dirty="0"/>
              <a:t> (</a:t>
            </a:r>
            <a:r>
              <a:rPr lang="en-US" sz="1400" dirty="0" err="1"/>
              <a:t>NeF</a:t>
            </a:r>
            <a:r>
              <a:rPr lang="en-US" sz="1400" dirty="0"/>
              <a:t>/Tat)</a:t>
            </a:r>
          </a:p>
          <a:p>
            <a:pPr marL="141750" indent="-285750" defTabSz="734400" hangingPunct="0">
              <a:buFont typeface="Arial" panose="020B0604020202020204" pitchFamily="34" charset="0"/>
              <a:buChar char="•"/>
            </a:pPr>
            <a:r>
              <a:rPr lang="en-US" sz="1400" dirty="0" err="1"/>
              <a:t>Formação</a:t>
            </a:r>
            <a:r>
              <a:rPr lang="en-US" sz="1400" dirty="0"/>
              <a:t> do </a:t>
            </a:r>
            <a:r>
              <a:rPr lang="en-US" sz="1400" dirty="0" err="1"/>
              <a:t>imunocomplexo</a:t>
            </a:r>
            <a:endParaRPr lang="pt-PT" sz="1400" dirty="0"/>
          </a:p>
        </p:txBody>
      </p:sp>
      <p:sp>
        <p:nvSpPr>
          <p:cNvPr id="29" name="CaixaDeTexto 3">
            <a:extLst>
              <a:ext uri="{FF2B5EF4-FFF2-40B4-BE49-F238E27FC236}">
                <a16:creationId xmlns:a16="http://schemas.microsoft.com/office/drawing/2014/main" id="{182C0E33-C75C-604B-8FB4-22673A986100}"/>
              </a:ext>
            </a:extLst>
          </p:cNvPr>
          <p:cNvSpPr txBox="1"/>
          <p:nvPr/>
        </p:nvSpPr>
        <p:spPr>
          <a:xfrm>
            <a:off x="6234223" y="1537014"/>
            <a:ext cx="2206869" cy="646331"/>
          </a:xfrm>
          <a:prstGeom prst="rect">
            <a:avLst/>
          </a:prstGeom>
          <a:noFill/>
        </p:spPr>
        <p:txBody>
          <a:bodyPr wrap="square" rtlCol="0">
            <a:spAutoFit/>
          </a:bodyPr>
          <a:lstStyle/>
          <a:p>
            <a:pPr algn="ctr"/>
            <a:r>
              <a:rPr lang="en-US" b="1" dirty="0" err="1">
                <a:solidFill>
                  <a:schemeClr val="bg1"/>
                </a:solidFill>
              </a:rPr>
              <a:t>Fatores</a:t>
            </a:r>
            <a:r>
              <a:rPr lang="en-US" b="1" dirty="0">
                <a:solidFill>
                  <a:schemeClr val="bg1"/>
                </a:solidFill>
              </a:rPr>
              <a:t> de </a:t>
            </a:r>
            <a:r>
              <a:rPr lang="en-US" b="1" dirty="0" err="1">
                <a:solidFill>
                  <a:schemeClr val="bg1"/>
                </a:solidFill>
              </a:rPr>
              <a:t>risco</a:t>
            </a:r>
            <a:r>
              <a:rPr lang="en-US" b="1" dirty="0">
                <a:solidFill>
                  <a:schemeClr val="bg1"/>
                </a:solidFill>
              </a:rPr>
              <a:t> </a:t>
            </a:r>
            <a:r>
              <a:rPr lang="en-US" b="1" dirty="0" err="1">
                <a:solidFill>
                  <a:schemeClr val="bg1"/>
                </a:solidFill>
              </a:rPr>
              <a:t>gerais</a:t>
            </a:r>
            <a:endParaRPr lang="pt-PT" b="1" dirty="0">
              <a:solidFill>
                <a:schemeClr val="bg1"/>
              </a:solidFill>
            </a:endParaRPr>
          </a:p>
        </p:txBody>
      </p:sp>
      <p:sp>
        <p:nvSpPr>
          <p:cNvPr id="45" name="CaixaDeTexto 3">
            <a:extLst>
              <a:ext uri="{FF2B5EF4-FFF2-40B4-BE49-F238E27FC236}">
                <a16:creationId xmlns:a16="http://schemas.microsoft.com/office/drawing/2014/main" id="{E41932CB-F2DF-F044-8453-D9856F8FAC35}"/>
              </a:ext>
            </a:extLst>
          </p:cNvPr>
          <p:cNvSpPr txBox="1"/>
          <p:nvPr/>
        </p:nvSpPr>
        <p:spPr>
          <a:xfrm>
            <a:off x="6349991" y="2261425"/>
            <a:ext cx="2091102" cy="954107"/>
          </a:xfrm>
          <a:prstGeom prst="rect">
            <a:avLst/>
          </a:prstGeom>
          <a:noFill/>
        </p:spPr>
        <p:txBody>
          <a:bodyPr wrap="square" rtlCol="0">
            <a:spAutoFit/>
          </a:bodyPr>
          <a:lstStyle/>
          <a:p>
            <a:pPr marL="141750" indent="-285750" defTabSz="734400" hangingPunct="0">
              <a:buFont typeface="Arial" panose="020B0604020202020204" pitchFamily="34" charset="0"/>
              <a:buChar char="•"/>
            </a:pPr>
            <a:r>
              <a:rPr lang="en-US" sz="1400" dirty="0" err="1"/>
              <a:t>Idade</a:t>
            </a:r>
            <a:endParaRPr lang="en-US" sz="1400" dirty="0"/>
          </a:p>
          <a:p>
            <a:pPr marL="141750" indent="-285750" defTabSz="734400" hangingPunct="0">
              <a:buFont typeface="Arial" panose="020B0604020202020204" pitchFamily="34" charset="0"/>
              <a:buChar char="•"/>
            </a:pPr>
            <a:r>
              <a:rPr lang="en-US" sz="1400" dirty="0"/>
              <a:t>Diabetes/</a:t>
            </a:r>
            <a:r>
              <a:rPr lang="en-US" sz="1400" dirty="0" err="1"/>
              <a:t>hipertensão</a:t>
            </a:r>
            <a:endParaRPr lang="en-US" sz="1400" dirty="0"/>
          </a:p>
          <a:p>
            <a:pPr marL="141750" indent="-285750" defTabSz="734400" hangingPunct="0">
              <a:buFont typeface="Arial" panose="020B0604020202020204" pitchFamily="34" charset="0"/>
              <a:buChar char="•"/>
            </a:pPr>
            <a:r>
              <a:rPr lang="en-US" sz="1400" dirty="0" err="1"/>
              <a:t>Etnia</a:t>
            </a:r>
            <a:endParaRPr lang="en-US" sz="1400" dirty="0"/>
          </a:p>
          <a:p>
            <a:pPr marL="141750" indent="-285750" defTabSz="734400" hangingPunct="0">
              <a:buFont typeface="Arial" panose="020B0604020202020204" pitchFamily="34" charset="0"/>
              <a:buChar char="•"/>
            </a:pPr>
            <a:r>
              <a:rPr lang="en-US" sz="1400" dirty="0" err="1"/>
              <a:t>Infeção</a:t>
            </a:r>
            <a:r>
              <a:rPr lang="en-US" sz="1400" dirty="0"/>
              <a:t> por VHC</a:t>
            </a:r>
            <a:endParaRPr lang="pt-PT" sz="1400" dirty="0"/>
          </a:p>
        </p:txBody>
      </p:sp>
      <p:sp>
        <p:nvSpPr>
          <p:cNvPr id="47" name="CaixaDeTexto 3">
            <a:extLst>
              <a:ext uri="{FF2B5EF4-FFF2-40B4-BE49-F238E27FC236}">
                <a16:creationId xmlns:a16="http://schemas.microsoft.com/office/drawing/2014/main" id="{C7443B15-8210-794C-8FE4-02D5A74A0CF7}"/>
              </a:ext>
            </a:extLst>
          </p:cNvPr>
          <p:cNvSpPr txBox="1"/>
          <p:nvPr/>
        </p:nvSpPr>
        <p:spPr>
          <a:xfrm>
            <a:off x="2078992" y="4137357"/>
            <a:ext cx="1155620" cy="369332"/>
          </a:xfrm>
          <a:prstGeom prst="rect">
            <a:avLst/>
          </a:prstGeom>
          <a:noFill/>
        </p:spPr>
        <p:txBody>
          <a:bodyPr wrap="square" rtlCol="0">
            <a:spAutoFit/>
          </a:bodyPr>
          <a:lstStyle/>
          <a:p>
            <a:pPr algn="ctr"/>
            <a:r>
              <a:rPr lang="en-US" b="1" dirty="0" err="1">
                <a:solidFill>
                  <a:schemeClr val="bg1"/>
                </a:solidFill>
              </a:rPr>
              <a:t>ARTc</a:t>
            </a:r>
            <a:endParaRPr lang="pt-PT" b="1" dirty="0">
              <a:solidFill>
                <a:schemeClr val="bg1"/>
              </a:solidFill>
            </a:endParaRPr>
          </a:p>
        </p:txBody>
      </p:sp>
      <p:sp>
        <p:nvSpPr>
          <p:cNvPr id="48" name="CaixaDeTexto 3">
            <a:extLst>
              <a:ext uri="{FF2B5EF4-FFF2-40B4-BE49-F238E27FC236}">
                <a16:creationId xmlns:a16="http://schemas.microsoft.com/office/drawing/2014/main" id="{797790CA-78AC-8144-A6EE-BD73F1BF97CF}"/>
              </a:ext>
            </a:extLst>
          </p:cNvPr>
          <p:cNvSpPr txBox="1"/>
          <p:nvPr/>
        </p:nvSpPr>
        <p:spPr>
          <a:xfrm>
            <a:off x="4467628" y="4491922"/>
            <a:ext cx="2200650" cy="371704"/>
          </a:xfrm>
          <a:prstGeom prst="rect">
            <a:avLst/>
          </a:prstGeom>
          <a:noFill/>
        </p:spPr>
        <p:txBody>
          <a:bodyPr wrap="square" rtlCol="0">
            <a:spAutoFit/>
          </a:bodyPr>
          <a:lstStyle/>
          <a:p>
            <a:pPr algn="ctr"/>
            <a:r>
              <a:rPr lang="en-US" b="1" dirty="0" err="1">
                <a:solidFill>
                  <a:schemeClr val="bg1"/>
                </a:solidFill>
              </a:rPr>
              <a:t>Doença</a:t>
            </a:r>
            <a:r>
              <a:rPr lang="en-US" b="1" dirty="0">
                <a:solidFill>
                  <a:schemeClr val="bg1"/>
                </a:solidFill>
              </a:rPr>
              <a:t> renal</a:t>
            </a:r>
            <a:endParaRPr lang="pt-PT" b="1" dirty="0">
              <a:solidFill>
                <a:schemeClr val="bg1"/>
              </a:solidFill>
            </a:endParaRPr>
          </a:p>
        </p:txBody>
      </p:sp>
      <p:sp>
        <p:nvSpPr>
          <p:cNvPr id="49" name="CaixaDeTexto 3">
            <a:extLst>
              <a:ext uri="{FF2B5EF4-FFF2-40B4-BE49-F238E27FC236}">
                <a16:creationId xmlns:a16="http://schemas.microsoft.com/office/drawing/2014/main" id="{D83B4C08-7DE2-A746-BD0F-AB5DB2ED9BD6}"/>
              </a:ext>
            </a:extLst>
          </p:cNvPr>
          <p:cNvSpPr txBox="1"/>
          <p:nvPr/>
        </p:nvSpPr>
        <p:spPr>
          <a:xfrm>
            <a:off x="7378780" y="3791466"/>
            <a:ext cx="2915995" cy="369529"/>
          </a:xfrm>
          <a:prstGeom prst="rect">
            <a:avLst/>
          </a:prstGeom>
          <a:noFill/>
        </p:spPr>
        <p:txBody>
          <a:bodyPr wrap="square" rtlCol="0">
            <a:spAutoFit/>
          </a:bodyPr>
          <a:lstStyle/>
          <a:p>
            <a:pPr algn="ctr"/>
            <a:r>
              <a:rPr lang="en-US" b="1" dirty="0" err="1">
                <a:solidFill>
                  <a:schemeClr val="bg1"/>
                </a:solidFill>
              </a:rPr>
              <a:t>Ativação</a:t>
            </a:r>
            <a:r>
              <a:rPr lang="en-US" b="1" dirty="0">
                <a:solidFill>
                  <a:schemeClr val="bg1"/>
                </a:solidFill>
              </a:rPr>
              <a:t> </a:t>
            </a:r>
            <a:r>
              <a:rPr lang="en-US" b="1" dirty="0" err="1">
                <a:solidFill>
                  <a:schemeClr val="bg1"/>
                </a:solidFill>
              </a:rPr>
              <a:t>imunológica</a:t>
            </a:r>
            <a:endParaRPr lang="pt-PT" b="1" dirty="0">
              <a:solidFill>
                <a:schemeClr val="bg1"/>
              </a:solidFill>
            </a:endParaRPr>
          </a:p>
        </p:txBody>
      </p:sp>
      <p:sp>
        <p:nvSpPr>
          <p:cNvPr id="50" name="CaixaDeTexto 3">
            <a:extLst>
              <a:ext uri="{FF2B5EF4-FFF2-40B4-BE49-F238E27FC236}">
                <a16:creationId xmlns:a16="http://schemas.microsoft.com/office/drawing/2014/main" id="{F5EA56B1-5973-A94C-A904-2561A678B2D9}"/>
              </a:ext>
            </a:extLst>
          </p:cNvPr>
          <p:cNvSpPr txBox="1"/>
          <p:nvPr/>
        </p:nvSpPr>
        <p:spPr>
          <a:xfrm>
            <a:off x="7458431" y="4164767"/>
            <a:ext cx="2750467" cy="307777"/>
          </a:xfrm>
          <a:prstGeom prst="rect">
            <a:avLst/>
          </a:prstGeom>
          <a:noFill/>
        </p:spPr>
        <p:txBody>
          <a:bodyPr wrap="square" rtlCol="0">
            <a:spAutoFit/>
          </a:bodyPr>
          <a:lstStyle/>
          <a:p>
            <a:pPr marL="141750" indent="-285750" defTabSz="734400" hangingPunct="0">
              <a:buFont typeface="Arial" panose="020B0604020202020204" pitchFamily="34" charset="0"/>
              <a:buChar char="•"/>
            </a:pPr>
            <a:r>
              <a:rPr lang="en-US" sz="1400" dirty="0" err="1"/>
              <a:t>Formação</a:t>
            </a:r>
            <a:r>
              <a:rPr lang="en-US" sz="1400" dirty="0"/>
              <a:t> do </a:t>
            </a:r>
            <a:r>
              <a:rPr lang="en-US" sz="1400" dirty="0" err="1"/>
              <a:t>imunocomplexo</a:t>
            </a:r>
            <a:endParaRPr lang="pt-PT" sz="1400" dirty="0"/>
          </a:p>
        </p:txBody>
      </p:sp>
      <p:pic>
        <p:nvPicPr>
          <p:cNvPr id="54" name="Graphic 53">
            <a:extLst>
              <a:ext uri="{FF2B5EF4-FFF2-40B4-BE49-F238E27FC236}">
                <a16:creationId xmlns:a16="http://schemas.microsoft.com/office/drawing/2014/main" id="{159DC12F-766C-E04F-B7A4-F496522EB8DE}"/>
              </a:ext>
            </a:extLst>
          </p:cNvPr>
          <p:cNvPicPr>
            <a:picLocks noChangeAspect="1"/>
          </p:cNvPicPr>
          <p:nvPr/>
        </p:nvPicPr>
        <p:blipFill rotWithShape="1">
          <a:blip r:embed="rId3" cstate="print">
            <a:alphaModFix amt="1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l="12229" t="17489" r="26029" b="30397"/>
          <a:stretch/>
        </p:blipFill>
        <p:spPr>
          <a:xfrm>
            <a:off x="2078992" y="3530759"/>
            <a:ext cx="1170125" cy="1072325"/>
          </a:xfrm>
          <a:prstGeom prst="rect">
            <a:avLst/>
          </a:prstGeom>
        </p:spPr>
      </p:pic>
    </p:spTree>
    <p:extLst>
      <p:ext uri="{BB962C8B-B14F-4D97-AF65-F5344CB8AC3E}">
        <p14:creationId xmlns:p14="http://schemas.microsoft.com/office/powerpoint/2010/main" val="5748349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744341A-933E-42A3-A6DE-B4466C45E0B9}"/>
              </a:ext>
            </a:extLst>
          </p:cNvPr>
          <p:cNvPicPr>
            <a:picLocks noChangeAspect="1"/>
          </p:cNvPicPr>
          <p:nvPr/>
        </p:nvPicPr>
        <p:blipFill>
          <a:blip r:embed="rId3" cstate="print"/>
          <a:stretch>
            <a:fillRect/>
          </a:stretch>
        </p:blipFill>
        <p:spPr>
          <a:xfrm>
            <a:off x="2121015" y="1603294"/>
            <a:ext cx="7194316" cy="4220357"/>
          </a:xfrm>
          <a:prstGeom prst="rect">
            <a:avLst/>
          </a:prstGeom>
          <a:ln>
            <a:noFill/>
          </a:ln>
          <a:effectLst>
            <a:outerShdw blurRad="50800" dist="38100" dir="2700000" algn="tl" rotWithShape="0">
              <a:prstClr val="black">
                <a:alpha val="40000"/>
              </a:prstClr>
            </a:outerShdw>
          </a:effectLst>
        </p:spPr>
      </p:pic>
      <p:sp>
        <p:nvSpPr>
          <p:cNvPr id="6" name="Content Placeholder 2">
            <a:extLst>
              <a:ext uri="{FF2B5EF4-FFF2-40B4-BE49-F238E27FC236}">
                <a16:creationId xmlns:a16="http://schemas.microsoft.com/office/drawing/2014/main" id="{7B660152-EC87-D54F-B844-8BCBF18997FB}"/>
              </a:ext>
            </a:extLst>
          </p:cNvPr>
          <p:cNvSpPr txBox="1">
            <a:spLocks/>
          </p:cNvSpPr>
          <p:nvPr/>
        </p:nvSpPr>
        <p:spPr>
          <a:xfrm>
            <a:off x="833654" y="902764"/>
            <a:ext cx="9967913" cy="5674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799" b="1" i="1" dirty="0"/>
              <a:t>Score</a:t>
            </a:r>
            <a:r>
              <a:rPr lang="en-GB" sz="2799" b="1" dirty="0"/>
              <a:t> D:A:D para </a:t>
            </a:r>
            <a:r>
              <a:rPr lang="en-GB" sz="2799" b="1" dirty="0" err="1"/>
              <a:t>avaliação</a:t>
            </a:r>
            <a:r>
              <a:rPr lang="en-GB" sz="2799" b="1" dirty="0"/>
              <a:t> de </a:t>
            </a:r>
            <a:r>
              <a:rPr lang="en-GB" sz="2799" b="1" dirty="0" err="1"/>
              <a:t>risco</a:t>
            </a:r>
            <a:r>
              <a:rPr lang="en-GB" sz="2799" b="1" dirty="0"/>
              <a:t> para DCV</a:t>
            </a:r>
          </a:p>
        </p:txBody>
      </p:sp>
      <p:sp>
        <p:nvSpPr>
          <p:cNvPr id="9" name="Text Placeholder 15">
            <a:extLst>
              <a:ext uri="{FF2B5EF4-FFF2-40B4-BE49-F238E27FC236}">
                <a16:creationId xmlns:a16="http://schemas.microsoft.com/office/drawing/2014/main" id="{74C94B12-1AF3-4AAC-88D8-725FD714EA0A}"/>
              </a:ext>
            </a:extLst>
          </p:cNvPr>
          <p:cNvSpPr txBox="1">
            <a:spLocks/>
          </p:cNvSpPr>
          <p:nvPr/>
        </p:nvSpPr>
        <p:spPr>
          <a:xfrm>
            <a:off x="244655" y="6253758"/>
            <a:ext cx="7194316" cy="258865"/>
          </a:xfrm>
          <a:prstGeom prst="rect">
            <a:avLst/>
          </a:prstGeom>
        </p:spPr>
        <p:txBody>
          <a:bodyPr vert="horz" lIns="0" tIns="0" rIns="0" bIns="0" rtlCol="0" anchor="b">
            <a:noAutofit/>
          </a:bodyPr>
          <a:lstStyle>
            <a:lvl1pPr marL="0" indent="0" algn="l" defTabSz="914400" rtl="0" eaLnBrk="1" latinLnBrk="0" hangingPunct="1">
              <a:lnSpc>
                <a:spcPct val="100000"/>
              </a:lnSpc>
              <a:spcBef>
                <a:spcPts val="0"/>
              </a:spcBef>
              <a:buFont typeface="Arial" panose="020B0604020202020204" pitchFamily="34" charset="0"/>
              <a:buNone/>
              <a:defRPr sz="900" kern="1200">
                <a:solidFill>
                  <a:schemeClr val="accent2"/>
                </a:solidFill>
                <a:latin typeface="+mn-lt"/>
                <a:ea typeface="+mn-ea"/>
                <a:cs typeface="+mn-cs"/>
              </a:defRPr>
            </a:lvl1pPr>
            <a:lvl2pPr marL="428625" indent="-200025" algn="l" defTabSz="914400" rtl="0" eaLnBrk="1" latinLnBrk="0" hangingPunct="1">
              <a:lnSpc>
                <a:spcPct val="90000"/>
              </a:lnSpc>
              <a:spcBef>
                <a:spcPts val="500"/>
              </a:spcBef>
              <a:buFont typeface="Calibri" panose="020F0502020204030204" pitchFamily="34" charset="0"/>
              <a:buChar char="–"/>
              <a:defRPr sz="1800" kern="1200">
                <a:solidFill>
                  <a:schemeClr val="accent2"/>
                </a:solidFill>
                <a:latin typeface="+mn-lt"/>
                <a:ea typeface="+mn-ea"/>
                <a:cs typeface="+mn-cs"/>
              </a:defRPr>
            </a:lvl2pPr>
            <a:lvl3pPr marL="66675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solidFill>
                <a:latin typeface="+mn-lt"/>
                <a:ea typeface="+mn-ea"/>
                <a:cs typeface="+mn-cs"/>
              </a:defRPr>
            </a:lvl3pPr>
            <a:lvl4pPr marL="904875" indent="-238125" algn="l" defTabSz="914400" rtl="0" eaLnBrk="1" latinLnBrk="0" hangingPunct="1">
              <a:lnSpc>
                <a:spcPct val="90000"/>
              </a:lnSpc>
              <a:spcBef>
                <a:spcPts val="500"/>
              </a:spcBef>
              <a:buFont typeface="Arial" panose="020B0604020202020204" pitchFamily="34" charset="0"/>
              <a:buChar char="•"/>
              <a:defRPr sz="1800" kern="1200">
                <a:solidFill>
                  <a:schemeClr val="accent2"/>
                </a:solidFill>
                <a:latin typeface="+mn-lt"/>
                <a:ea typeface="+mn-ea"/>
                <a:cs typeface="+mn-cs"/>
              </a:defRPr>
            </a:lvl4pPr>
            <a:lvl5pPr marL="1152525" indent="-247650" algn="l" defTabSz="914400" rtl="0" eaLnBrk="1" latinLnBrk="0" hangingPunct="1">
              <a:lnSpc>
                <a:spcPct val="90000"/>
              </a:lnSpc>
              <a:spcBef>
                <a:spcPts val="500"/>
              </a:spcBef>
              <a:buFont typeface="Arial" panose="020B0604020202020204" pitchFamily="34" charset="0"/>
              <a:buChar char="•"/>
              <a:defRPr sz="18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457200">
              <a:defRPr/>
            </a:pPr>
            <a:endParaRPr lang="pt-BR" sz="800" dirty="0">
              <a:solidFill>
                <a:schemeClr val="bg1">
                  <a:lumMod val="50000"/>
                </a:schemeClr>
              </a:solidFill>
            </a:endParaRPr>
          </a:p>
          <a:p>
            <a:pPr defTabSz="457200">
              <a:defRPr/>
            </a:pPr>
            <a:r>
              <a:rPr lang="pt-BR" sz="800" dirty="0">
                <a:solidFill>
                  <a:schemeClr val="tx1">
                    <a:lumMod val="65000"/>
                    <a:lumOff val="35000"/>
                  </a:schemeClr>
                </a:solidFill>
              </a:rPr>
              <a:t>DCV, doença cardiovascular</a:t>
            </a:r>
          </a:p>
          <a:p>
            <a:pPr defTabSz="457200">
              <a:defRPr/>
            </a:pPr>
            <a:r>
              <a:rPr lang="pt-BR" sz="800" dirty="0">
                <a:solidFill>
                  <a:schemeClr val="tx1">
                    <a:lumMod val="65000"/>
                    <a:lumOff val="35000"/>
                  </a:schemeClr>
                </a:solidFill>
              </a:rPr>
              <a:t>Mocroft A, </a:t>
            </a:r>
            <a:r>
              <a:rPr lang="pt-BR" sz="800" i="1" dirty="0">
                <a:solidFill>
                  <a:schemeClr val="tx1">
                    <a:lumMod val="65000"/>
                    <a:lumOff val="35000"/>
                  </a:schemeClr>
                </a:solidFill>
              </a:rPr>
              <a:t>et al.</a:t>
            </a:r>
            <a:r>
              <a:rPr lang="en-GB" sz="800" i="1" dirty="0">
                <a:solidFill>
                  <a:schemeClr val="tx1">
                    <a:lumMod val="65000"/>
                    <a:lumOff val="35000"/>
                  </a:schemeClr>
                </a:solidFill>
              </a:rPr>
              <a:t> </a:t>
            </a:r>
            <a:r>
              <a:rPr lang="en-GB" sz="800" dirty="0">
                <a:solidFill>
                  <a:schemeClr val="tx1">
                    <a:lumMod val="65000"/>
                    <a:lumOff val="35000"/>
                  </a:schemeClr>
                </a:solidFill>
              </a:rPr>
              <a:t>HIV Glasgow Drug Therapy 2014, #O322</a:t>
            </a:r>
            <a:r>
              <a:rPr lang="en-GB" sz="800" dirty="0">
                <a:solidFill>
                  <a:schemeClr val="bg1">
                    <a:lumMod val="50000"/>
                  </a:schemeClr>
                </a:solidFill>
              </a:rPr>
              <a:t>.</a:t>
            </a:r>
          </a:p>
        </p:txBody>
      </p:sp>
      <p:sp>
        <p:nvSpPr>
          <p:cNvPr id="10" name="CaixaDeTexto 9"/>
          <p:cNvSpPr txBox="1"/>
          <p:nvPr/>
        </p:nvSpPr>
        <p:spPr>
          <a:xfrm>
            <a:off x="161513" y="6512623"/>
            <a:ext cx="5254388" cy="215444"/>
          </a:xfrm>
          <a:prstGeom prst="rect">
            <a:avLst/>
          </a:prstGeom>
          <a:noFill/>
        </p:spPr>
        <p:txBody>
          <a:bodyPr wrap="square" rtlCol="0">
            <a:spAutoFit/>
          </a:bodyPr>
          <a:lstStyle/>
          <a:p>
            <a:r>
              <a:rPr lang="pt-PT" sz="800" dirty="0">
                <a:solidFill>
                  <a:schemeClr val="tx1">
                    <a:lumMod val="65000"/>
                    <a:lumOff val="35000"/>
                  </a:schemeClr>
                </a:solidFill>
              </a:rPr>
              <a:t>https://www.chip.dk/Resources/Clinical-risk-scores</a:t>
            </a:r>
          </a:p>
        </p:txBody>
      </p:sp>
      <p:sp>
        <p:nvSpPr>
          <p:cNvPr id="7" name="Rectangle 4">
            <a:extLst>
              <a:ext uri="{FF2B5EF4-FFF2-40B4-BE49-F238E27FC236}">
                <a16:creationId xmlns:a16="http://schemas.microsoft.com/office/drawing/2014/main" id="{4F4E9179-DAC9-404B-8254-317E7E18D74A}"/>
              </a:ext>
            </a:extLst>
          </p:cNvPr>
          <p:cNvSpPr/>
          <p:nvPr/>
        </p:nvSpPr>
        <p:spPr>
          <a:xfrm>
            <a:off x="161513" y="237151"/>
            <a:ext cx="8164020" cy="461665"/>
          </a:xfrm>
          <a:prstGeom prst="rect">
            <a:avLst/>
          </a:prstGeom>
        </p:spPr>
        <p:txBody>
          <a:bodyPr wrap="square">
            <a:spAutoFit/>
          </a:bodyPr>
          <a:lstStyle/>
          <a:p>
            <a:r>
              <a:rPr lang="pt-PT" sz="2400" b="1" cap="small" dirty="0">
                <a:solidFill>
                  <a:srgbClr val="C00000"/>
                </a:solidFill>
              </a:rPr>
              <a:t>DOENÇA RENAL</a:t>
            </a:r>
            <a:endParaRPr lang="pt-PT" sz="2400" b="1" dirty="0">
              <a:solidFill>
                <a:srgbClr val="C00000"/>
              </a:solidFill>
            </a:endParaRPr>
          </a:p>
        </p:txBody>
      </p:sp>
    </p:spTree>
    <p:extLst>
      <p:ext uri="{BB962C8B-B14F-4D97-AF65-F5344CB8AC3E}">
        <p14:creationId xmlns:p14="http://schemas.microsoft.com/office/powerpoint/2010/main" val="40975056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4461" y="609289"/>
            <a:ext cx="7287491" cy="5868859"/>
          </a:xfrm>
          <a:prstGeom prst="rect">
            <a:avLst/>
          </a:prstGeom>
        </p:spPr>
      </p:pic>
      <p:sp>
        <p:nvSpPr>
          <p:cNvPr id="3" name="CaixaDeTexto 2"/>
          <p:cNvSpPr txBox="1"/>
          <p:nvPr/>
        </p:nvSpPr>
        <p:spPr>
          <a:xfrm>
            <a:off x="161513" y="6513127"/>
            <a:ext cx="7318739" cy="215444"/>
          </a:xfrm>
          <a:prstGeom prst="rect">
            <a:avLst/>
          </a:prstGeom>
          <a:noFill/>
        </p:spPr>
        <p:txBody>
          <a:bodyPr wrap="square" rtlCol="0">
            <a:spAutoFit/>
          </a:bodyPr>
          <a:lstStyle/>
          <a:p>
            <a:r>
              <a:rPr lang="en-US" sz="800" dirty="0">
                <a:solidFill>
                  <a:schemeClr val="tx1">
                    <a:lumMod val="65000"/>
                    <a:lumOff val="35000"/>
                  </a:schemeClr>
                </a:solidFill>
              </a:rPr>
              <a:t>KDIGO 2012 Clinical Practice Guideline for the Evaluation and Management of </a:t>
            </a:r>
            <a:r>
              <a:rPr lang="pt-PT" sz="800" dirty="0" err="1">
                <a:solidFill>
                  <a:schemeClr val="tx1">
                    <a:lumMod val="65000"/>
                    <a:lumOff val="35000"/>
                  </a:schemeClr>
                </a:solidFill>
              </a:rPr>
              <a:t>Chronic</a:t>
            </a:r>
            <a:r>
              <a:rPr lang="pt-PT" sz="800" dirty="0">
                <a:solidFill>
                  <a:schemeClr val="tx1">
                    <a:lumMod val="65000"/>
                    <a:lumOff val="35000"/>
                  </a:schemeClr>
                </a:solidFill>
              </a:rPr>
              <a:t> </a:t>
            </a:r>
            <a:r>
              <a:rPr lang="pt-PT" sz="800" dirty="0" err="1">
                <a:solidFill>
                  <a:schemeClr val="tx1">
                    <a:lumMod val="65000"/>
                    <a:lumOff val="35000"/>
                  </a:schemeClr>
                </a:solidFill>
              </a:rPr>
              <a:t>Kidney</a:t>
            </a:r>
            <a:r>
              <a:rPr lang="pt-PT" sz="800" dirty="0">
                <a:solidFill>
                  <a:schemeClr val="tx1">
                    <a:lumMod val="65000"/>
                    <a:lumOff val="35000"/>
                  </a:schemeClr>
                </a:solidFill>
              </a:rPr>
              <a:t> </a:t>
            </a:r>
            <a:r>
              <a:rPr lang="pt-PT" sz="800" dirty="0" err="1">
                <a:solidFill>
                  <a:schemeClr val="tx1">
                    <a:lumMod val="65000"/>
                    <a:lumOff val="35000"/>
                  </a:schemeClr>
                </a:solidFill>
              </a:rPr>
              <a:t>Disease</a:t>
            </a:r>
            <a:endParaRPr lang="pt-PT" sz="800" dirty="0">
              <a:solidFill>
                <a:schemeClr val="tx1">
                  <a:lumMod val="65000"/>
                  <a:lumOff val="35000"/>
                </a:schemeClr>
              </a:solidFill>
            </a:endParaRPr>
          </a:p>
        </p:txBody>
      </p:sp>
      <p:sp>
        <p:nvSpPr>
          <p:cNvPr id="5" name="Rectangle 4">
            <a:extLst>
              <a:ext uri="{FF2B5EF4-FFF2-40B4-BE49-F238E27FC236}">
                <a16:creationId xmlns:a16="http://schemas.microsoft.com/office/drawing/2014/main" id="{1DC8F82F-674E-A94C-91E4-E19BB44CAC3A}"/>
              </a:ext>
            </a:extLst>
          </p:cNvPr>
          <p:cNvSpPr/>
          <p:nvPr/>
        </p:nvSpPr>
        <p:spPr>
          <a:xfrm>
            <a:off x="161513" y="237151"/>
            <a:ext cx="8164020" cy="461665"/>
          </a:xfrm>
          <a:prstGeom prst="rect">
            <a:avLst/>
          </a:prstGeom>
        </p:spPr>
        <p:txBody>
          <a:bodyPr wrap="square">
            <a:spAutoFit/>
          </a:bodyPr>
          <a:lstStyle/>
          <a:p>
            <a:r>
              <a:rPr lang="pt-PT" sz="2400" b="1" cap="small" dirty="0">
                <a:solidFill>
                  <a:srgbClr val="C00000"/>
                </a:solidFill>
              </a:rPr>
              <a:t>DOENÇA RENAL</a:t>
            </a:r>
            <a:endParaRPr lang="pt-PT" sz="2400" b="1" dirty="0">
              <a:solidFill>
                <a:srgbClr val="C00000"/>
              </a:solidFill>
            </a:endParaRPr>
          </a:p>
        </p:txBody>
      </p:sp>
    </p:spTree>
    <p:extLst>
      <p:ext uri="{BB962C8B-B14F-4D97-AF65-F5344CB8AC3E}">
        <p14:creationId xmlns:p14="http://schemas.microsoft.com/office/powerpoint/2010/main" val="240558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760491" y="2155825"/>
            <a:ext cx="10209134" cy="3970338"/>
          </a:xfrm>
        </p:spPr>
        <p:txBody>
          <a:bodyPr/>
          <a:lstStyle/>
          <a:p>
            <a:r>
              <a:rPr lang="pt-PT" dirty="0">
                <a:solidFill>
                  <a:schemeClr val="tx1">
                    <a:lumMod val="65000"/>
                    <a:lumOff val="35000"/>
                  </a:schemeClr>
                </a:solidFill>
              </a:rPr>
              <a:t>No último ano, a Dr.ª Luísa Azevedo recebeu honorários e colaborou com as seguintes empresas: Gilead Sciences e ViiV Healthcare.</a:t>
            </a:r>
          </a:p>
          <a:p>
            <a:pPr marL="0" indent="0">
              <a:buNone/>
            </a:pPr>
            <a:endParaRPr lang="pt-PT" dirty="0">
              <a:solidFill>
                <a:schemeClr val="tx1">
                  <a:lumMod val="65000"/>
                  <a:lumOff val="35000"/>
                </a:schemeClr>
              </a:solidFill>
              <a:highlight>
                <a:srgbClr val="FFFF00"/>
              </a:highlight>
              <a:cs typeface="Calibri"/>
            </a:endParaRPr>
          </a:p>
          <a:p>
            <a:r>
              <a:rPr lang="pt-PT" dirty="0">
                <a:solidFill>
                  <a:schemeClr val="tx1">
                    <a:lumMod val="65000"/>
                    <a:lumOff val="35000"/>
                  </a:schemeClr>
                </a:solidFill>
              </a:rPr>
              <a:t>No último ano, a Dr.ª Raquel Borges de Pinho recebeu honorários e colaborou com as seguintes empresas: </a:t>
            </a:r>
            <a:r>
              <a:rPr lang="pt-PT" dirty="0" err="1">
                <a:solidFill>
                  <a:schemeClr val="tx1">
                    <a:lumMod val="65000"/>
                    <a:lumOff val="35000"/>
                  </a:schemeClr>
                </a:solidFill>
              </a:rPr>
              <a:t>Gilead</a:t>
            </a:r>
            <a:r>
              <a:rPr lang="pt-PT" dirty="0">
                <a:solidFill>
                  <a:schemeClr val="tx1">
                    <a:lumMod val="65000"/>
                    <a:lumOff val="35000"/>
                  </a:schemeClr>
                </a:solidFill>
              </a:rPr>
              <a:t> </a:t>
            </a:r>
            <a:r>
              <a:rPr lang="pt-PT" dirty="0" err="1">
                <a:solidFill>
                  <a:schemeClr val="tx1">
                    <a:lumMod val="65000"/>
                    <a:lumOff val="35000"/>
                  </a:schemeClr>
                </a:solidFill>
              </a:rPr>
              <a:t>Sciences</a:t>
            </a:r>
            <a:r>
              <a:rPr lang="pt-PT" dirty="0">
                <a:solidFill>
                  <a:schemeClr val="tx1">
                    <a:lumMod val="65000"/>
                    <a:lumOff val="35000"/>
                  </a:schemeClr>
                </a:solidFill>
              </a:rPr>
              <a:t> , MSD </a:t>
            </a:r>
            <a:r>
              <a:rPr lang="pt-PT" dirty="0" err="1">
                <a:solidFill>
                  <a:schemeClr val="tx1">
                    <a:lumMod val="65000"/>
                    <a:lumOff val="35000"/>
                  </a:schemeClr>
                </a:solidFill>
              </a:rPr>
              <a:t>ViiV</a:t>
            </a:r>
            <a:r>
              <a:rPr lang="pt-PT" dirty="0">
                <a:solidFill>
                  <a:schemeClr val="tx1">
                    <a:lumMod val="65000"/>
                    <a:lumOff val="35000"/>
                  </a:schemeClr>
                </a:solidFill>
              </a:rPr>
              <a:t> </a:t>
            </a:r>
            <a:r>
              <a:rPr lang="pt-PT" dirty="0" err="1">
                <a:solidFill>
                  <a:schemeClr val="tx1">
                    <a:lumMod val="65000"/>
                    <a:lumOff val="35000"/>
                  </a:schemeClr>
                </a:solidFill>
              </a:rPr>
              <a:t>Healthcare</a:t>
            </a:r>
            <a:r>
              <a:rPr lang="pt-PT" dirty="0">
                <a:solidFill>
                  <a:schemeClr val="tx1">
                    <a:lumMod val="65000"/>
                    <a:lumOff val="35000"/>
                  </a:schemeClr>
                </a:solidFill>
              </a:rPr>
              <a:t>.</a:t>
            </a:r>
          </a:p>
          <a:p>
            <a:endParaRPr lang="pt-PT" dirty="0">
              <a:solidFill>
                <a:srgbClr val="5B595D"/>
              </a:solidFill>
              <a:highlight>
                <a:srgbClr val="FFFF00"/>
              </a:highlight>
              <a:cs typeface="Calibri"/>
            </a:endParaRPr>
          </a:p>
          <a:p>
            <a:endParaRPr lang="pt-PT" dirty="0">
              <a:solidFill>
                <a:srgbClr val="5B595D"/>
              </a:solidFill>
            </a:endParaRPr>
          </a:p>
        </p:txBody>
      </p:sp>
      <p:sp>
        <p:nvSpPr>
          <p:cNvPr id="4" name="Rectangle 4">
            <a:extLst>
              <a:ext uri="{FF2B5EF4-FFF2-40B4-BE49-F238E27FC236}">
                <a16:creationId xmlns:a16="http://schemas.microsoft.com/office/drawing/2014/main" id="{6601F26C-4C5A-7D47-A6F6-AAC3CAFC7A99}"/>
              </a:ext>
            </a:extLst>
          </p:cNvPr>
          <p:cNvSpPr/>
          <p:nvPr/>
        </p:nvSpPr>
        <p:spPr>
          <a:xfrm>
            <a:off x="161513" y="237151"/>
            <a:ext cx="8164020" cy="830997"/>
          </a:xfrm>
          <a:prstGeom prst="rect">
            <a:avLst/>
          </a:prstGeom>
        </p:spPr>
        <p:txBody>
          <a:bodyPr wrap="square">
            <a:spAutoFit/>
          </a:bodyPr>
          <a:lstStyle/>
          <a:p>
            <a:r>
              <a:rPr lang="pt-PT" sz="2400" b="1" dirty="0">
                <a:solidFill>
                  <a:srgbClr val="C00000"/>
                </a:solidFill>
              </a:rPr>
              <a:t>CONFLITO DE INTERESSES</a:t>
            </a:r>
          </a:p>
          <a:p>
            <a:r>
              <a:rPr lang="pt-PT" sz="2400" b="1" dirty="0">
                <a:solidFill>
                  <a:srgbClr val="C00000"/>
                </a:solidFill>
              </a:rPr>
              <a:t> </a:t>
            </a:r>
          </a:p>
        </p:txBody>
      </p:sp>
    </p:spTree>
    <p:extLst>
      <p:ext uri="{BB962C8B-B14F-4D97-AF65-F5344CB8AC3E}">
        <p14:creationId xmlns:p14="http://schemas.microsoft.com/office/powerpoint/2010/main" val="9480820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15"/>
          <p:cNvPicPr>
            <a:picLocks noChangeAspect="1"/>
          </p:cNvPicPr>
          <p:nvPr/>
        </p:nvPicPr>
        <p:blipFill>
          <a:blip r:embed="rId3" cstate="print"/>
          <a:stretch>
            <a:fillRect/>
          </a:stretch>
        </p:blipFill>
        <p:spPr>
          <a:xfrm>
            <a:off x="10908227" y="5964663"/>
            <a:ext cx="1151229" cy="743819"/>
          </a:xfrm>
          <a:prstGeom prst="rect">
            <a:avLst/>
          </a:prstGeom>
        </p:spPr>
      </p:pic>
      <p:graphicFrame>
        <p:nvGraphicFramePr>
          <p:cNvPr id="32" name="Diagrama 31"/>
          <p:cNvGraphicFramePr/>
          <p:nvPr/>
        </p:nvGraphicFramePr>
        <p:xfrm>
          <a:off x="2308178" y="6708481"/>
          <a:ext cx="8125883" cy="54172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extBox 16">
            <a:extLst>
              <a:ext uri="{FF2B5EF4-FFF2-40B4-BE49-F238E27FC236}">
                <a16:creationId xmlns:a16="http://schemas.microsoft.com/office/drawing/2014/main" id="{055E5E52-979E-4A0A-9A70-6E070B8C15CA}"/>
              </a:ext>
            </a:extLst>
          </p:cNvPr>
          <p:cNvSpPr txBox="1"/>
          <p:nvPr/>
        </p:nvSpPr>
        <p:spPr>
          <a:xfrm>
            <a:off x="185383" y="6474985"/>
            <a:ext cx="8716579" cy="338554"/>
          </a:xfrm>
          <a:prstGeom prst="rect">
            <a:avLst/>
          </a:prstGeom>
          <a:noFill/>
        </p:spPr>
        <p:txBody>
          <a:bodyPr wrap="square" rtlCol="0">
            <a:spAutoFit/>
          </a:bodyPr>
          <a:lstStyle/>
          <a:p>
            <a:r>
              <a:rPr lang="en-GB" sz="800" dirty="0">
                <a:solidFill>
                  <a:schemeClr val="tx1">
                    <a:lumMod val="65000"/>
                    <a:lumOff val="35000"/>
                  </a:schemeClr>
                </a:solidFill>
                <a:cs typeface="Calibri" panose="020F0502020204030204" pitchFamily="34" charset="0"/>
              </a:rPr>
              <a:t>DRC, </a:t>
            </a:r>
            <a:r>
              <a:rPr lang="en-GB" sz="800" dirty="0" err="1">
                <a:solidFill>
                  <a:schemeClr val="tx1">
                    <a:lumMod val="65000"/>
                    <a:lumOff val="35000"/>
                  </a:schemeClr>
                </a:solidFill>
                <a:cs typeface="Calibri" panose="020F0502020204030204" pitchFamily="34" charset="0"/>
              </a:rPr>
              <a:t>doença</a:t>
            </a:r>
            <a:r>
              <a:rPr lang="en-GB" sz="800" dirty="0">
                <a:solidFill>
                  <a:schemeClr val="tx1">
                    <a:lumMod val="65000"/>
                    <a:lumOff val="35000"/>
                  </a:schemeClr>
                </a:solidFill>
                <a:cs typeface="Calibri" panose="020F0502020204030204" pitchFamily="34" charset="0"/>
              </a:rPr>
              <a:t> renal </a:t>
            </a:r>
            <a:r>
              <a:rPr lang="en-GB" sz="800" dirty="0" err="1">
                <a:solidFill>
                  <a:schemeClr val="tx1">
                    <a:lumMod val="65000"/>
                    <a:lumOff val="35000"/>
                  </a:schemeClr>
                </a:solidFill>
                <a:cs typeface="Calibri" panose="020F0502020204030204" pitchFamily="34" charset="0"/>
              </a:rPr>
              <a:t>crónica</a:t>
            </a:r>
            <a:r>
              <a:rPr lang="en-GB" sz="800" dirty="0">
                <a:solidFill>
                  <a:schemeClr val="tx1">
                    <a:lumMod val="65000"/>
                    <a:lumOff val="35000"/>
                  </a:schemeClr>
                </a:solidFill>
                <a:cs typeface="Calibri" panose="020F0502020204030204" pitchFamily="34" charset="0"/>
              </a:rPr>
              <a:t>; IPs, </a:t>
            </a:r>
            <a:r>
              <a:rPr lang="en-GB" sz="800" dirty="0" err="1">
                <a:solidFill>
                  <a:schemeClr val="tx1">
                    <a:lumMod val="65000"/>
                    <a:lumOff val="35000"/>
                  </a:schemeClr>
                </a:solidFill>
                <a:cs typeface="Calibri" panose="020F0502020204030204" pitchFamily="34" charset="0"/>
              </a:rPr>
              <a:t>inibidores</a:t>
            </a:r>
            <a:r>
              <a:rPr lang="en-GB" sz="800" dirty="0">
                <a:solidFill>
                  <a:schemeClr val="tx1">
                    <a:lumMod val="65000"/>
                    <a:lumOff val="35000"/>
                  </a:schemeClr>
                </a:solidFill>
                <a:cs typeface="Calibri" panose="020F0502020204030204" pitchFamily="34" charset="0"/>
              </a:rPr>
              <a:t> da protease; </a:t>
            </a:r>
            <a:r>
              <a:rPr lang="en-GB" sz="800" dirty="0" err="1">
                <a:solidFill>
                  <a:schemeClr val="tx1">
                    <a:lumMod val="65000"/>
                    <a:lumOff val="35000"/>
                  </a:schemeClr>
                </a:solidFill>
                <a:cs typeface="Calibri" panose="020F0502020204030204" pitchFamily="34" charset="0"/>
              </a:rPr>
              <a:t>TARc</a:t>
            </a:r>
            <a:r>
              <a:rPr lang="en-GB" sz="800" dirty="0">
                <a:solidFill>
                  <a:schemeClr val="tx1">
                    <a:lumMod val="65000"/>
                    <a:lumOff val="35000"/>
                  </a:schemeClr>
                </a:solidFill>
                <a:cs typeface="Calibri" panose="020F0502020204030204" pitchFamily="34" charset="0"/>
              </a:rPr>
              <a:t>, </a:t>
            </a:r>
            <a:r>
              <a:rPr lang="en-GB" sz="800" dirty="0" err="1">
                <a:solidFill>
                  <a:schemeClr val="tx1">
                    <a:lumMod val="65000"/>
                    <a:lumOff val="35000"/>
                  </a:schemeClr>
                </a:solidFill>
                <a:cs typeface="Calibri" panose="020F0502020204030204" pitchFamily="34" charset="0"/>
              </a:rPr>
              <a:t>terapêutica</a:t>
            </a:r>
            <a:r>
              <a:rPr lang="en-GB" sz="800" dirty="0">
                <a:solidFill>
                  <a:schemeClr val="tx1">
                    <a:lumMod val="65000"/>
                    <a:lumOff val="35000"/>
                  </a:schemeClr>
                </a:solidFill>
                <a:cs typeface="Calibri" panose="020F0502020204030204" pitchFamily="34" charset="0"/>
              </a:rPr>
              <a:t> </a:t>
            </a:r>
            <a:r>
              <a:rPr lang="en-GB" sz="800" dirty="0" err="1">
                <a:solidFill>
                  <a:schemeClr val="tx1">
                    <a:lumMod val="65000"/>
                    <a:lumOff val="35000"/>
                  </a:schemeClr>
                </a:solidFill>
                <a:cs typeface="Calibri" panose="020F0502020204030204" pitchFamily="34" charset="0"/>
              </a:rPr>
              <a:t>antirretrovírica</a:t>
            </a:r>
            <a:r>
              <a:rPr lang="en-GB" sz="800" dirty="0">
                <a:solidFill>
                  <a:schemeClr val="tx1">
                    <a:lumMod val="65000"/>
                    <a:lumOff val="35000"/>
                  </a:schemeClr>
                </a:solidFill>
                <a:cs typeface="Calibri" panose="020F0502020204030204" pitchFamily="34" charset="0"/>
              </a:rPr>
              <a:t> </a:t>
            </a:r>
            <a:r>
              <a:rPr lang="en-GB" sz="800" dirty="0" err="1">
                <a:solidFill>
                  <a:schemeClr val="tx1">
                    <a:lumMod val="65000"/>
                    <a:lumOff val="35000"/>
                  </a:schemeClr>
                </a:solidFill>
                <a:cs typeface="Calibri" panose="020F0502020204030204" pitchFamily="34" charset="0"/>
              </a:rPr>
              <a:t>combinada</a:t>
            </a:r>
            <a:r>
              <a:rPr lang="en-GB" sz="800" dirty="0">
                <a:solidFill>
                  <a:schemeClr val="tx1">
                    <a:lumMod val="65000"/>
                    <a:lumOff val="35000"/>
                  </a:schemeClr>
                </a:solidFill>
                <a:cs typeface="Calibri" panose="020F0502020204030204" pitchFamily="34" charset="0"/>
              </a:rPr>
              <a:t> </a:t>
            </a:r>
            <a:r>
              <a:rPr lang="en-GB" sz="800" dirty="0" err="1">
                <a:solidFill>
                  <a:schemeClr val="tx1">
                    <a:lumMod val="65000"/>
                    <a:lumOff val="35000"/>
                  </a:schemeClr>
                </a:solidFill>
                <a:cs typeface="Calibri" panose="020F0502020204030204" pitchFamily="34" charset="0"/>
              </a:rPr>
              <a:t>TFGe</a:t>
            </a:r>
            <a:r>
              <a:rPr lang="en-GB" sz="800" dirty="0">
                <a:solidFill>
                  <a:schemeClr val="tx1">
                    <a:lumMod val="65000"/>
                    <a:lumOff val="35000"/>
                  </a:schemeClr>
                </a:solidFill>
                <a:cs typeface="Calibri" panose="020F0502020204030204" pitchFamily="34" charset="0"/>
              </a:rPr>
              <a:t>, taxa de </a:t>
            </a:r>
            <a:r>
              <a:rPr lang="en-GB" sz="800" dirty="0" err="1">
                <a:solidFill>
                  <a:schemeClr val="tx1">
                    <a:lumMod val="65000"/>
                    <a:lumOff val="35000"/>
                  </a:schemeClr>
                </a:solidFill>
                <a:cs typeface="Calibri" panose="020F0502020204030204" pitchFamily="34" charset="0"/>
              </a:rPr>
              <a:t>filtração</a:t>
            </a:r>
            <a:r>
              <a:rPr lang="en-GB" sz="800" dirty="0">
                <a:solidFill>
                  <a:schemeClr val="tx1">
                    <a:lumMod val="65000"/>
                    <a:lumOff val="35000"/>
                  </a:schemeClr>
                </a:solidFill>
                <a:cs typeface="Calibri" panose="020F0502020204030204" pitchFamily="34" charset="0"/>
              </a:rPr>
              <a:t> glomerular </a:t>
            </a:r>
            <a:r>
              <a:rPr lang="en-GB" sz="800" dirty="0" err="1">
                <a:solidFill>
                  <a:schemeClr val="tx1">
                    <a:lumMod val="65000"/>
                    <a:lumOff val="35000"/>
                  </a:schemeClr>
                </a:solidFill>
                <a:cs typeface="Calibri" panose="020F0502020204030204" pitchFamily="34" charset="0"/>
              </a:rPr>
              <a:t>estimada</a:t>
            </a:r>
            <a:endParaRPr lang="en-US" altLang="en-US" sz="800" dirty="0">
              <a:solidFill>
                <a:schemeClr val="tx1">
                  <a:lumMod val="65000"/>
                  <a:lumOff val="35000"/>
                </a:schemeClr>
              </a:solidFill>
              <a:cs typeface="Arial" charset="0"/>
            </a:endParaRPr>
          </a:p>
          <a:p>
            <a:r>
              <a:rPr lang="en-US" altLang="en-US" sz="800" dirty="0">
                <a:solidFill>
                  <a:schemeClr val="tx1">
                    <a:lumMod val="65000"/>
                    <a:lumOff val="35000"/>
                  </a:schemeClr>
                </a:solidFill>
                <a:cs typeface="Arial" charset="0"/>
              </a:rPr>
              <a:t>EACS. Guidelines Version 12, October 2023.Disponível </a:t>
            </a:r>
            <a:r>
              <a:rPr lang="en-US" altLang="en-US" sz="800" dirty="0" err="1">
                <a:solidFill>
                  <a:schemeClr val="tx1">
                    <a:lumMod val="65000"/>
                    <a:lumOff val="35000"/>
                  </a:schemeClr>
                </a:solidFill>
                <a:cs typeface="Arial" charset="0"/>
              </a:rPr>
              <a:t>em</a:t>
            </a:r>
            <a:r>
              <a:rPr lang="en-US" altLang="en-US" sz="800" dirty="0">
                <a:solidFill>
                  <a:schemeClr val="tx1">
                    <a:lumMod val="65000"/>
                    <a:lumOff val="35000"/>
                  </a:schemeClr>
                </a:solidFill>
                <a:cs typeface="Arial" charset="0"/>
              </a:rPr>
              <a:t>: </a:t>
            </a:r>
            <a:r>
              <a:rPr lang="en-US" altLang="en-US" sz="800" dirty="0">
                <a:solidFill>
                  <a:schemeClr val="tx1">
                    <a:lumMod val="50000"/>
                    <a:lumOff val="50000"/>
                  </a:schemeClr>
                </a:solidFill>
                <a:cs typeface="Arial" charset="0"/>
                <a:hlinkClick r:id="rId9"/>
              </a:rPr>
              <a:t>https://www.eacsociety.org/guidelines/eacs-guidelines/</a:t>
            </a:r>
            <a:r>
              <a:rPr lang="en-US" altLang="en-US" sz="800" dirty="0">
                <a:solidFill>
                  <a:schemeClr val="tx1">
                    <a:lumMod val="50000"/>
                    <a:lumOff val="50000"/>
                  </a:schemeClr>
                </a:solidFill>
                <a:cs typeface="Arial" charset="0"/>
              </a:rPr>
              <a:t>.</a:t>
            </a:r>
            <a:endParaRPr lang="x-none" sz="800" dirty="0">
              <a:solidFill>
                <a:schemeClr val="bg1">
                  <a:lumMod val="50000"/>
                </a:schemeClr>
              </a:solidFill>
              <a:latin typeface="Calibri"/>
              <a:ea typeface="Verdana" panose="020B0604030504040204" pitchFamily="34" charset="0"/>
              <a:cs typeface="Calibri"/>
            </a:endParaRPr>
          </a:p>
        </p:txBody>
      </p:sp>
      <p:sp>
        <p:nvSpPr>
          <p:cNvPr id="9" name="Rectangle 4">
            <a:extLst>
              <a:ext uri="{FF2B5EF4-FFF2-40B4-BE49-F238E27FC236}">
                <a16:creationId xmlns:a16="http://schemas.microsoft.com/office/drawing/2014/main" id="{9D8E00E6-20AE-764D-BB22-5D4AF4C07383}"/>
              </a:ext>
            </a:extLst>
          </p:cNvPr>
          <p:cNvSpPr/>
          <p:nvPr/>
        </p:nvSpPr>
        <p:spPr>
          <a:xfrm>
            <a:off x="161513" y="237151"/>
            <a:ext cx="8164020" cy="461665"/>
          </a:xfrm>
          <a:prstGeom prst="rect">
            <a:avLst/>
          </a:prstGeom>
        </p:spPr>
        <p:txBody>
          <a:bodyPr wrap="square">
            <a:spAutoFit/>
          </a:bodyPr>
          <a:lstStyle/>
          <a:p>
            <a:r>
              <a:rPr lang="pt-PT" sz="2400" b="1" cap="small" dirty="0">
                <a:solidFill>
                  <a:srgbClr val="C00000"/>
                </a:solidFill>
              </a:rPr>
              <a:t>DOENÇA RENAL</a:t>
            </a:r>
            <a:endParaRPr lang="pt-PT" sz="2400" b="1" dirty="0">
              <a:solidFill>
                <a:srgbClr val="C00000"/>
              </a:solidFill>
            </a:endParaRPr>
          </a:p>
        </p:txBody>
      </p:sp>
      <p:sp>
        <p:nvSpPr>
          <p:cNvPr id="2" name="Round Same-side Corner of Rectangle 1">
            <a:extLst>
              <a:ext uri="{FF2B5EF4-FFF2-40B4-BE49-F238E27FC236}">
                <a16:creationId xmlns:a16="http://schemas.microsoft.com/office/drawing/2014/main" id="{98B33FDD-A073-E04C-BB7B-A656937E1F65}"/>
              </a:ext>
            </a:extLst>
          </p:cNvPr>
          <p:cNvSpPr/>
          <p:nvPr/>
        </p:nvSpPr>
        <p:spPr>
          <a:xfrm rot="16200000">
            <a:off x="1293674" y="1715483"/>
            <a:ext cx="2971288" cy="2268998"/>
          </a:xfrm>
          <a:prstGeom prst="round2SameRect">
            <a:avLst>
              <a:gd name="adj1" fmla="val 6524"/>
              <a:gd name="adj2" fmla="val 0"/>
            </a:avLst>
          </a:prstGeom>
          <a:solidFill>
            <a:srgbClr val="B4B6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4" name="Round Same-side Corner of Rectangle 13">
            <a:extLst>
              <a:ext uri="{FF2B5EF4-FFF2-40B4-BE49-F238E27FC236}">
                <a16:creationId xmlns:a16="http://schemas.microsoft.com/office/drawing/2014/main" id="{0344683C-044A-AE4D-99F1-351D912E7114}"/>
              </a:ext>
            </a:extLst>
          </p:cNvPr>
          <p:cNvSpPr/>
          <p:nvPr/>
        </p:nvSpPr>
        <p:spPr>
          <a:xfrm rot="5400000">
            <a:off x="5744855" y="-466702"/>
            <a:ext cx="2971288" cy="6633366"/>
          </a:xfrm>
          <a:prstGeom prst="round2SameRect">
            <a:avLst>
              <a:gd name="adj1" fmla="val 4315"/>
              <a:gd name="adj2"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7" name="TextBox 6">
            <a:extLst>
              <a:ext uri="{FF2B5EF4-FFF2-40B4-BE49-F238E27FC236}">
                <a16:creationId xmlns:a16="http://schemas.microsoft.com/office/drawing/2014/main" id="{D29A0A42-3099-BB4A-B33B-0864A4C29C98}"/>
              </a:ext>
            </a:extLst>
          </p:cNvPr>
          <p:cNvSpPr txBox="1"/>
          <p:nvPr/>
        </p:nvSpPr>
        <p:spPr>
          <a:xfrm>
            <a:off x="4150025" y="1551224"/>
            <a:ext cx="6300095" cy="2677658"/>
          </a:xfrm>
          <a:prstGeom prst="rect">
            <a:avLst/>
          </a:prstGeom>
          <a:noFill/>
        </p:spPr>
        <p:txBody>
          <a:bodyPr wrap="square" lIns="0" rtlCol="0" anchor="ctr" anchorCtr="0">
            <a:noAutofit/>
          </a:bodyPr>
          <a:lstStyle/>
          <a:p>
            <a:pPr marL="108000" lvl="0" indent="-144000" defTabSz="266400">
              <a:spcBef>
                <a:spcPts val="300"/>
              </a:spcBef>
              <a:spcAft>
                <a:spcPts val="100"/>
              </a:spcAft>
              <a:buFont typeface="Arial" panose="020B0604020202020204" pitchFamily="34" charset="0"/>
              <a:buChar char="•"/>
              <a:tabLst>
                <a:tab pos="36000" algn="l"/>
              </a:tabLst>
            </a:pPr>
            <a:r>
              <a:rPr lang="pt-PT" sz="1400" dirty="0"/>
              <a:t>Rácio </a:t>
            </a:r>
            <a:r>
              <a:rPr lang="pt-PT" sz="1400" dirty="0" err="1"/>
              <a:t>Proteina</a:t>
            </a:r>
            <a:r>
              <a:rPr lang="pt-PT" sz="1400" dirty="0"/>
              <a:t>/Creatinina urinária  15-50 mg/</a:t>
            </a:r>
            <a:r>
              <a:rPr lang="pt-PT" sz="1400" dirty="0" err="1"/>
              <a:t>mmol</a:t>
            </a:r>
            <a:r>
              <a:rPr lang="pt-PT" sz="1400" dirty="0"/>
              <a:t> (suspeita de </a:t>
            </a:r>
            <a:r>
              <a:rPr lang="pt-PT" sz="1400" dirty="0" err="1"/>
              <a:t>tubulopatia</a:t>
            </a:r>
            <a:r>
              <a:rPr lang="pt-PT" sz="1400" dirty="0"/>
              <a:t>)</a:t>
            </a:r>
          </a:p>
          <a:p>
            <a:pPr marL="108000" lvl="1" indent="-144000" defTabSz="266400">
              <a:spcBef>
                <a:spcPts val="300"/>
              </a:spcBef>
              <a:spcAft>
                <a:spcPts val="100"/>
              </a:spcAft>
              <a:buFont typeface="Arial" panose="020B0604020202020204" pitchFamily="34" charset="0"/>
              <a:buChar char="•"/>
              <a:tabLst>
                <a:tab pos="36000" algn="l"/>
              </a:tabLst>
            </a:pPr>
            <a:r>
              <a:rPr lang="pt-PT" sz="1400" dirty="0"/>
              <a:t> </a:t>
            </a:r>
            <a:r>
              <a:rPr lang="pt-PT" sz="1400" dirty="0" err="1"/>
              <a:t>TFGe</a:t>
            </a:r>
            <a:r>
              <a:rPr lang="pt-PT" sz="1400" dirty="0"/>
              <a:t> &gt; 60 </a:t>
            </a:r>
            <a:r>
              <a:rPr lang="pt-PT" sz="1400" dirty="0" err="1"/>
              <a:t>mL</a:t>
            </a:r>
            <a:r>
              <a:rPr lang="pt-PT" sz="1400" dirty="0"/>
              <a:t>/min mas diminuição anual de 5 ml/m em pelo menos 3 anos consecutivos, ou confirmação da diminuição de 25% da </a:t>
            </a:r>
            <a:r>
              <a:rPr lang="pt-PT" sz="1400" dirty="0" err="1"/>
              <a:t>TFGe</a:t>
            </a:r>
            <a:r>
              <a:rPr lang="pt-PT" sz="1400" dirty="0"/>
              <a:t> desde o início da </a:t>
            </a:r>
            <a:r>
              <a:rPr lang="pt-PT" sz="1400" dirty="0" err="1"/>
              <a:t>TARc</a:t>
            </a:r>
            <a:r>
              <a:rPr lang="pt-PT" sz="1400" dirty="0"/>
              <a:t> </a:t>
            </a:r>
          </a:p>
          <a:p>
            <a:pPr marL="108000" lvl="1" indent="-144000" defTabSz="266400">
              <a:spcBef>
                <a:spcPts val="300"/>
              </a:spcBef>
              <a:spcAft>
                <a:spcPts val="100"/>
              </a:spcAft>
              <a:buFont typeface="Arial" panose="020B0604020202020204" pitchFamily="34" charset="0"/>
              <a:buChar char="•"/>
              <a:tabLst>
                <a:tab pos="36000" algn="l"/>
              </a:tabLst>
            </a:pPr>
            <a:r>
              <a:rPr lang="pt-PT" sz="1400" dirty="0" err="1"/>
              <a:t>TFGe</a:t>
            </a:r>
            <a:r>
              <a:rPr lang="pt-PT" sz="1400" dirty="0"/>
              <a:t> ≤ 60 </a:t>
            </a:r>
            <a:r>
              <a:rPr lang="pt-PT" sz="1400" dirty="0" err="1"/>
              <a:t>mL</a:t>
            </a:r>
            <a:r>
              <a:rPr lang="pt-PT" sz="1400" dirty="0"/>
              <a:t>/min</a:t>
            </a:r>
          </a:p>
          <a:p>
            <a:pPr marL="108000" lvl="1" indent="-144000" defTabSz="266400">
              <a:spcBef>
                <a:spcPts val="300"/>
              </a:spcBef>
              <a:spcAft>
                <a:spcPts val="100"/>
              </a:spcAft>
              <a:buFont typeface="Arial" panose="020B0604020202020204" pitchFamily="34" charset="0"/>
              <a:buChar char="•"/>
              <a:tabLst>
                <a:tab pos="36000" algn="l"/>
              </a:tabLst>
            </a:pPr>
            <a:r>
              <a:rPr lang="pt-PT" sz="1400" dirty="0" err="1"/>
              <a:t>Comorbilidades</a:t>
            </a:r>
            <a:r>
              <a:rPr lang="pt-PT" sz="1400" dirty="0"/>
              <a:t> com elevado risco de DRC (</a:t>
            </a:r>
            <a:r>
              <a:rPr lang="pt-PT" sz="1400" dirty="0" err="1"/>
              <a:t>ex</a:t>
            </a:r>
            <a:r>
              <a:rPr lang="pt-PT" sz="1400" dirty="0"/>
              <a:t> diabetes e hipertensão)</a:t>
            </a:r>
          </a:p>
          <a:p>
            <a:pPr marL="108000" lvl="1" indent="-144000" defTabSz="266400">
              <a:spcBef>
                <a:spcPts val="300"/>
              </a:spcBef>
              <a:spcAft>
                <a:spcPts val="100"/>
              </a:spcAft>
              <a:buFont typeface="Arial" panose="020B0604020202020204" pitchFamily="34" charset="0"/>
              <a:buChar char="•"/>
              <a:tabLst>
                <a:tab pos="36000" algn="l"/>
              </a:tabLst>
            </a:pPr>
            <a:r>
              <a:rPr lang="pt-PT" sz="1400" dirty="0"/>
              <a:t> Peso corporal &lt; 60 kg</a:t>
            </a:r>
          </a:p>
          <a:p>
            <a:pPr marL="108000" lvl="1" indent="-144000" defTabSz="266400">
              <a:spcBef>
                <a:spcPts val="300"/>
              </a:spcBef>
              <a:spcAft>
                <a:spcPts val="100"/>
              </a:spcAft>
              <a:buFont typeface="Arial" panose="020B0604020202020204" pitchFamily="34" charset="0"/>
              <a:buChar char="•"/>
              <a:tabLst>
                <a:tab pos="36000" algn="l"/>
              </a:tabLst>
            </a:pPr>
            <a:r>
              <a:rPr lang="pt-PT" sz="1400" dirty="0"/>
              <a:t>Uso de IP potenciado como terceiro agente</a:t>
            </a:r>
          </a:p>
          <a:p>
            <a:pPr marL="108000" lvl="1" indent="-144000" defTabSz="266400">
              <a:spcBef>
                <a:spcPts val="300"/>
              </a:spcBef>
              <a:spcAft>
                <a:spcPts val="100"/>
              </a:spcAft>
              <a:buFont typeface="Arial" panose="020B0604020202020204" pitchFamily="34" charset="0"/>
              <a:buChar char="•"/>
              <a:tabLst>
                <a:tab pos="36000" algn="l"/>
              </a:tabLst>
            </a:pPr>
            <a:r>
              <a:rPr lang="pt-PT" sz="1400" dirty="0"/>
              <a:t>Outra medicação nefrotóxica</a:t>
            </a:r>
          </a:p>
          <a:p>
            <a:pPr marL="108000" lvl="1" indent="-144000" defTabSz="266400">
              <a:spcBef>
                <a:spcPts val="300"/>
              </a:spcBef>
              <a:spcAft>
                <a:spcPts val="100"/>
              </a:spcAft>
              <a:buFont typeface="Arial" panose="020B0604020202020204" pitchFamily="34" charset="0"/>
              <a:buChar char="•"/>
              <a:tabLst>
                <a:tab pos="36000" algn="l"/>
              </a:tabLst>
            </a:pPr>
            <a:r>
              <a:rPr lang="pt-PT" sz="1400" dirty="0"/>
              <a:t>Toxicidade a TDF prévia (</a:t>
            </a:r>
            <a:r>
              <a:rPr lang="pt-PT" sz="1400" dirty="0" err="1"/>
              <a:t>tubulopatia</a:t>
            </a:r>
            <a:r>
              <a:rPr lang="pt-PT" sz="1400" dirty="0"/>
              <a:t> proximal renal)</a:t>
            </a:r>
          </a:p>
        </p:txBody>
      </p:sp>
      <p:sp>
        <p:nvSpPr>
          <p:cNvPr id="6" name="Rectangle 5">
            <a:extLst>
              <a:ext uri="{FF2B5EF4-FFF2-40B4-BE49-F238E27FC236}">
                <a16:creationId xmlns:a16="http://schemas.microsoft.com/office/drawing/2014/main" id="{18B53C7C-C1D6-4E4D-B77B-374E0E4038E4}"/>
              </a:ext>
            </a:extLst>
          </p:cNvPr>
          <p:cNvSpPr/>
          <p:nvPr/>
        </p:nvSpPr>
        <p:spPr>
          <a:xfrm>
            <a:off x="1881026" y="2344141"/>
            <a:ext cx="1796582" cy="1200329"/>
          </a:xfrm>
          <a:prstGeom prst="rect">
            <a:avLst/>
          </a:prstGeom>
        </p:spPr>
        <p:txBody>
          <a:bodyPr wrap="none">
            <a:spAutoFit/>
          </a:bodyPr>
          <a:lstStyle/>
          <a:p>
            <a:pPr lvl="0" algn="ctr"/>
            <a:r>
              <a:rPr lang="pt-PT" sz="2400" b="1" dirty="0"/>
              <a:t>TENOFOVIR </a:t>
            </a:r>
          </a:p>
          <a:p>
            <a:pPr lvl="0" algn="ctr"/>
            <a:r>
              <a:rPr lang="pt-PT" sz="2400" b="1" dirty="0"/>
              <a:t>DISOPROXIL </a:t>
            </a:r>
          </a:p>
          <a:p>
            <a:pPr lvl="0" algn="ctr"/>
            <a:r>
              <a:rPr lang="pt-PT" sz="2400" b="1" dirty="0"/>
              <a:t>FUMARATO</a:t>
            </a:r>
          </a:p>
        </p:txBody>
      </p:sp>
      <p:pic>
        <p:nvPicPr>
          <p:cNvPr id="17" name="Graphic 16">
            <a:extLst>
              <a:ext uri="{FF2B5EF4-FFF2-40B4-BE49-F238E27FC236}">
                <a16:creationId xmlns:a16="http://schemas.microsoft.com/office/drawing/2014/main" id="{E41037C2-D0C1-8844-A5A0-197613B85D0C}"/>
              </a:ext>
            </a:extLst>
          </p:cNvPr>
          <p:cNvPicPr>
            <a:picLocks noChangeAspect="1"/>
          </p:cNvPicPr>
          <p:nvPr/>
        </p:nvPicPr>
        <p:blipFill rotWithShape="1">
          <a:blip r:embed="rId10" cstate="print">
            <a:alphaModFix amt="1500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12229" t="17489" r="26029" b="30397"/>
          <a:stretch/>
        </p:blipFill>
        <p:spPr>
          <a:xfrm>
            <a:off x="7060163" y="733735"/>
            <a:ext cx="3626165" cy="3323087"/>
          </a:xfrm>
          <a:prstGeom prst="rect">
            <a:avLst/>
          </a:prstGeom>
        </p:spPr>
      </p:pic>
      <p:sp>
        <p:nvSpPr>
          <p:cNvPr id="13" name="Rounded Rectangle 12">
            <a:extLst>
              <a:ext uri="{FF2B5EF4-FFF2-40B4-BE49-F238E27FC236}">
                <a16:creationId xmlns:a16="http://schemas.microsoft.com/office/drawing/2014/main" id="{F1A1D978-A37B-0B4C-834F-6F35F9CFCCF4}"/>
              </a:ext>
            </a:extLst>
          </p:cNvPr>
          <p:cNvSpPr/>
          <p:nvPr/>
        </p:nvSpPr>
        <p:spPr>
          <a:xfrm>
            <a:off x="1644818" y="4603470"/>
            <a:ext cx="2898855" cy="951946"/>
          </a:xfrm>
          <a:prstGeom prst="roundRect">
            <a:avLst>
              <a:gd name="adj" fmla="val 7519"/>
            </a:avLst>
          </a:prstGeom>
          <a:solidFill>
            <a:srgbClr val="B4B6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1" name="Rounded Rectangle 20">
            <a:extLst>
              <a:ext uri="{FF2B5EF4-FFF2-40B4-BE49-F238E27FC236}">
                <a16:creationId xmlns:a16="http://schemas.microsoft.com/office/drawing/2014/main" id="{54D8C37E-080C-0343-833C-7B49AFFEE208}"/>
              </a:ext>
            </a:extLst>
          </p:cNvPr>
          <p:cNvSpPr/>
          <p:nvPr/>
        </p:nvSpPr>
        <p:spPr>
          <a:xfrm>
            <a:off x="4643341" y="4603470"/>
            <a:ext cx="2898855" cy="951946"/>
          </a:xfrm>
          <a:prstGeom prst="roundRect">
            <a:avLst>
              <a:gd name="adj" fmla="val 7519"/>
            </a:avLst>
          </a:prstGeom>
          <a:solidFill>
            <a:srgbClr val="B4B6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2" name="Rounded Rectangle 21">
            <a:extLst>
              <a:ext uri="{FF2B5EF4-FFF2-40B4-BE49-F238E27FC236}">
                <a16:creationId xmlns:a16="http://schemas.microsoft.com/office/drawing/2014/main" id="{B4C1046A-749E-AF46-B708-CE88CC5FC1A2}"/>
              </a:ext>
            </a:extLst>
          </p:cNvPr>
          <p:cNvSpPr/>
          <p:nvPr/>
        </p:nvSpPr>
        <p:spPr>
          <a:xfrm>
            <a:off x="7648327" y="4603470"/>
            <a:ext cx="2898855" cy="951946"/>
          </a:xfrm>
          <a:prstGeom prst="roundRect">
            <a:avLst>
              <a:gd name="adj" fmla="val 7519"/>
            </a:avLst>
          </a:prstGeom>
          <a:solidFill>
            <a:srgbClr val="B4B6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27" name="Graphic 26">
            <a:extLst>
              <a:ext uri="{FF2B5EF4-FFF2-40B4-BE49-F238E27FC236}">
                <a16:creationId xmlns:a16="http://schemas.microsoft.com/office/drawing/2014/main" id="{EB493631-8705-FE45-8CAB-19FF7B7526F8}"/>
              </a:ext>
            </a:extLst>
          </p:cNvPr>
          <p:cNvPicPr>
            <a:picLocks noChangeAspect="1"/>
          </p:cNvPicPr>
          <p:nvPr/>
        </p:nvPicPr>
        <p:blipFill rotWithShape="1">
          <a:blip r:embed="rId10" cstate="print">
            <a:alphaModFix amt="1500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12229" t="17489" r="26029" b="30397"/>
          <a:stretch/>
        </p:blipFill>
        <p:spPr>
          <a:xfrm>
            <a:off x="9164013" y="4374286"/>
            <a:ext cx="1409673" cy="1291851"/>
          </a:xfrm>
          <a:prstGeom prst="rect">
            <a:avLst/>
          </a:prstGeom>
        </p:spPr>
      </p:pic>
      <p:pic>
        <p:nvPicPr>
          <p:cNvPr id="28" name="Graphic 27">
            <a:extLst>
              <a:ext uri="{FF2B5EF4-FFF2-40B4-BE49-F238E27FC236}">
                <a16:creationId xmlns:a16="http://schemas.microsoft.com/office/drawing/2014/main" id="{B0F4F856-0269-2E4C-8537-4439019976EB}"/>
              </a:ext>
            </a:extLst>
          </p:cNvPr>
          <p:cNvPicPr>
            <a:picLocks noChangeAspect="1"/>
          </p:cNvPicPr>
          <p:nvPr/>
        </p:nvPicPr>
        <p:blipFill rotWithShape="1">
          <a:blip r:embed="rId10" cstate="print">
            <a:alphaModFix amt="1500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12229" t="17489" r="26029" b="30397"/>
          <a:stretch/>
        </p:blipFill>
        <p:spPr>
          <a:xfrm>
            <a:off x="6128454" y="4374286"/>
            <a:ext cx="1409673" cy="1291851"/>
          </a:xfrm>
          <a:prstGeom prst="rect">
            <a:avLst/>
          </a:prstGeom>
        </p:spPr>
      </p:pic>
      <p:pic>
        <p:nvPicPr>
          <p:cNvPr id="29" name="Graphic 28">
            <a:extLst>
              <a:ext uri="{FF2B5EF4-FFF2-40B4-BE49-F238E27FC236}">
                <a16:creationId xmlns:a16="http://schemas.microsoft.com/office/drawing/2014/main" id="{4FB8C8D8-134C-6441-9289-379134728E56}"/>
              </a:ext>
            </a:extLst>
          </p:cNvPr>
          <p:cNvPicPr>
            <a:picLocks noChangeAspect="1"/>
          </p:cNvPicPr>
          <p:nvPr/>
        </p:nvPicPr>
        <p:blipFill rotWithShape="1">
          <a:blip r:embed="rId10" cstate="print">
            <a:alphaModFix amt="1500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12229" t="17489" r="26029" b="30397"/>
          <a:stretch/>
        </p:blipFill>
        <p:spPr>
          <a:xfrm>
            <a:off x="3123997" y="4374286"/>
            <a:ext cx="1409673" cy="1291851"/>
          </a:xfrm>
          <a:prstGeom prst="rect">
            <a:avLst/>
          </a:prstGeom>
        </p:spPr>
      </p:pic>
      <p:sp>
        <p:nvSpPr>
          <p:cNvPr id="18" name="Rectangle 17">
            <a:extLst>
              <a:ext uri="{FF2B5EF4-FFF2-40B4-BE49-F238E27FC236}">
                <a16:creationId xmlns:a16="http://schemas.microsoft.com/office/drawing/2014/main" id="{394F347D-25D5-2B4F-BB7E-31ED3330A893}"/>
              </a:ext>
            </a:extLst>
          </p:cNvPr>
          <p:cNvSpPr/>
          <p:nvPr/>
        </p:nvSpPr>
        <p:spPr>
          <a:xfrm>
            <a:off x="2287261" y="4756277"/>
            <a:ext cx="1613968" cy="646331"/>
          </a:xfrm>
          <a:prstGeom prst="rect">
            <a:avLst/>
          </a:prstGeom>
        </p:spPr>
        <p:txBody>
          <a:bodyPr wrap="none">
            <a:spAutoFit/>
          </a:bodyPr>
          <a:lstStyle/>
          <a:p>
            <a:pPr lvl="0" algn="ctr"/>
            <a:r>
              <a:rPr lang="pt-PT" b="1" dirty="0"/>
              <a:t>TENOFOVIR </a:t>
            </a:r>
          </a:p>
          <a:p>
            <a:pPr lvl="0" algn="ctr"/>
            <a:r>
              <a:rPr lang="pt-PT" b="1" dirty="0"/>
              <a:t>ALAFENAMIDA</a:t>
            </a:r>
          </a:p>
        </p:txBody>
      </p:sp>
      <p:sp>
        <p:nvSpPr>
          <p:cNvPr id="25" name="Rectangle 24">
            <a:extLst>
              <a:ext uri="{FF2B5EF4-FFF2-40B4-BE49-F238E27FC236}">
                <a16:creationId xmlns:a16="http://schemas.microsoft.com/office/drawing/2014/main" id="{154D38BB-E7E7-8847-8D93-F7844EE1D729}"/>
              </a:ext>
            </a:extLst>
          </p:cNvPr>
          <p:cNvSpPr/>
          <p:nvPr/>
        </p:nvSpPr>
        <p:spPr>
          <a:xfrm>
            <a:off x="5137567" y="4637501"/>
            <a:ext cx="1981774" cy="923330"/>
          </a:xfrm>
          <a:prstGeom prst="rect">
            <a:avLst/>
          </a:prstGeom>
        </p:spPr>
        <p:txBody>
          <a:bodyPr wrap="square">
            <a:spAutoFit/>
          </a:bodyPr>
          <a:lstStyle/>
          <a:p>
            <a:pPr lvl="0" algn="ctr"/>
            <a:r>
              <a:rPr lang="pt-PT" b="1" dirty="0"/>
              <a:t>REGIME POUPADOR DE </a:t>
            </a:r>
            <a:r>
              <a:rPr lang="pt-PT" b="1" dirty="0" err="1"/>
              <a:t>NUCs</a:t>
            </a:r>
            <a:endParaRPr lang="pt-PT" b="1" dirty="0"/>
          </a:p>
        </p:txBody>
      </p:sp>
      <p:sp>
        <p:nvSpPr>
          <p:cNvPr id="26" name="Rectangle 25">
            <a:extLst>
              <a:ext uri="{FF2B5EF4-FFF2-40B4-BE49-F238E27FC236}">
                <a16:creationId xmlns:a16="http://schemas.microsoft.com/office/drawing/2014/main" id="{1602D879-B1E6-8541-A189-1A3A1C411C6D}"/>
              </a:ext>
            </a:extLst>
          </p:cNvPr>
          <p:cNvSpPr/>
          <p:nvPr/>
        </p:nvSpPr>
        <p:spPr>
          <a:xfrm>
            <a:off x="8505027" y="4894776"/>
            <a:ext cx="1217834" cy="369332"/>
          </a:xfrm>
          <a:prstGeom prst="rect">
            <a:avLst/>
          </a:prstGeom>
        </p:spPr>
        <p:txBody>
          <a:bodyPr wrap="none">
            <a:spAutoFit/>
          </a:bodyPr>
          <a:lstStyle/>
          <a:p>
            <a:pPr lvl="0"/>
            <a:r>
              <a:rPr lang="pt-PT" b="1" dirty="0"/>
              <a:t>ABACAVIR </a:t>
            </a:r>
          </a:p>
        </p:txBody>
      </p:sp>
    </p:spTree>
    <p:extLst>
      <p:ext uri="{BB962C8B-B14F-4D97-AF65-F5344CB8AC3E}">
        <p14:creationId xmlns:p14="http://schemas.microsoft.com/office/powerpoint/2010/main" val="12616967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stretch>
            <a:fillRect/>
          </a:stretch>
        </p:blipFill>
        <p:spPr>
          <a:xfrm>
            <a:off x="1951522" y="2346243"/>
            <a:ext cx="8089900" cy="3975100"/>
          </a:xfrm>
          <a:prstGeom prst="rect">
            <a:avLst/>
          </a:prstGeom>
        </p:spPr>
      </p:pic>
      <p:sp>
        <p:nvSpPr>
          <p:cNvPr id="6" name="Pladsholder til indhold 2">
            <a:extLst>
              <a:ext uri="{FF2B5EF4-FFF2-40B4-BE49-F238E27FC236}">
                <a16:creationId xmlns:a16="http://schemas.microsoft.com/office/drawing/2014/main" id="{1B456E9C-5444-4907-A018-AE2F99D0C71D}"/>
              </a:ext>
            </a:extLst>
          </p:cNvPr>
          <p:cNvSpPr txBox="1">
            <a:spLocks/>
          </p:cNvSpPr>
          <p:nvPr/>
        </p:nvSpPr>
        <p:spPr>
          <a:xfrm>
            <a:off x="1038432" y="1893545"/>
            <a:ext cx="9659147" cy="5060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da-DK" sz="2000" dirty="0">
                <a:cs typeface="Arial" panose="020B0604020202020204" pitchFamily="34" charset="0"/>
              </a:rPr>
              <a:t>Incidence rate ratios (IRR) of CVD: recent ABC use compared to no recent ABC use</a:t>
            </a:r>
            <a:endParaRPr lang="en-US" sz="2000" dirty="0">
              <a:cs typeface="Arial" panose="020B0604020202020204" pitchFamily="34" charset="0"/>
            </a:endParaRPr>
          </a:p>
        </p:txBody>
      </p:sp>
      <p:pic>
        <p:nvPicPr>
          <p:cNvPr id="7" name="Picture 6"/>
          <p:cNvPicPr>
            <a:picLocks noChangeAspect="1"/>
          </p:cNvPicPr>
          <p:nvPr/>
        </p:nvPicPr>
        <p:blipFill>
          <a:blip r:embed="rId4" cstate="print"/>
          <a:stretch>
            <a:fillRect/>
          </a:stretch>
        </p:blipFill>
        <p:spPr>
          <a:xfrm>
            <a:off x="10240477" y="6086657"/>
            <a:ext cx="1768583" cy="661227"/>
          </a:xfrm>
          <a:prstGeom prst="rect">
            <a:avLst/>
          </a:prstGeom>
        </p:spPr>
      </p:pic>
      <p:sp>
        <p:nvSpPr>
          <p:cNvPr id="13" name="Undertitel 1">
            <a:extLst>
              <a:ext uri="{FF2B5EF4-FFF2-40B4-BE49-F238E27FC236}">
                <a16:creationId xmlns:a16="http://schemas.microsoft.com/office/drawing/2014/main" id="{40D27F59-AD31-4F1F-9DD3-9F48FA979F8C}"/>
              </a:ext>
            </a:extLst>
          </p:cNvPr>
          <p:cNvSpPr txBox="1">
            <a:spLocks/>
          </p:cNvSpPr>
          <p:nvPr/>
        </p:nvSpPr>
        <p:spPr>
          <a:xfrm>
            <a:off x="182939" y="6378517"/>
            <a:ext cx="5043332" cy="29782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6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400"/>
              </a:spcBef>
            </a:pPr>
            <a:r>
              <a:rPr lang="en-US" sz="800" dirty="0">
                <a:solidFill>
                  <a:schemeClr val="tx1">
                    <a:lumMod val="65000"/>
                    <a:lumOff val="35000"/>
                  </a:schemeClr>
                </a:solidFill>
              </a:rPr>
              <a:t>ABC, abacavir; DCV, </a:t>
            </a:r>
            <a:r>
              <a:rPr lang="en-US" sz="800" dirty="0" err="1">
                <a:solidFill>
                  <a:schemeClr val="tx1">
                    <a:lumMod val="65000"/>
                    <a:lumOff val="35000"/>
                  </a:schemeClr>
                </a:solidFill>
              </a:rPr>
              <a:t>doença</a:t>
            </a:r>
            <a:r>
              <a:rPr lang="en-US" sz="800" dirty="0">
                <a:solidFill>
                  <a:schemeClr val="tx1">
                    <a:lumMod val="65000"/>
                    <a:lumOff val="35000"/>
                  </a:schemeClr>
                </a:solidFill>
              </a:rPr>
              <a:t> cardiovascular; DRC, </a:t>
            </a:r>
            <a:r>
              <a:rPr lang="en-US" sz="800" dirty="0" err="1">
                <a:solidFill>
                  <a:schemeClr val="tx1">
                    <a:lumMod val="65000"/>
                    <a:lumOff val="35000"/>
                  </a:schemeClr>
                </a:solidFill>
              </a:rPr>
              <a:t>doença</a:t>
            </a:r>
            <a:r>
              <a:rPr lang="en-US" sz="800" dirty="0">
                <a:solidFill>
                  <a:schemeClr val="tx1">
                    <a:lumMod val="65000"/>
                    <a:lumOff val="35000"/>
                  </a:schemeClr>
                </a:solidFill>
              </a:rPr>
              <a:t> renal </a:t>
            </a:r>
            <a:r>
              <a:rPr lang="en-US" sz="800" dirty="0" err="1">
                <a:solidFill>
                  <a:schemeClr val="tx1">
                    <a:lumMod val="65000"/>
                    <a:lumOff val="35000"/>
                  </a:schemeClr>
                </a:solidFill>
              </a:rPr>
              <a:t>crónica</a:t>
            </a:r>
            <a:r>
              <a:rPr lang="en-US" sz="800" dirty="0">
                <a:solidFill>
                  <a:schemeClr val="tx1">
                    <a:lumMod val="65000"/>
                    <a:lumOff val="35000"/>
                  </a:schemeClr>
                </a:solidFill>
              </a:rPr>
              <a:t>; PVVIH, </a:t>
            </a:r>
            <a:r>
              <a:rPr lang="en-US" sz="800" dirty="0" err="1">
                <a:solidFill>
                  <a:schemeClr val="tx1">
                    <a:lumMod val="65000"/>
                    <a:lumOff val="35000"/>
                  </a:schemeClr>
                </a:solidFill>
              </a:rPr>
              <a:t>pessoas</a:t>
            </a:r>
            <a:r>
              <a:rPr lang="en-US" sz="800" dirty="0">
                <a:solidFill>
                  <a:schemeClr val="tx1">
                    <a:lumMod val="65000"/>
                    <a:lumOff val="35000"/>
                  </a:schemeClr>
                </a:solidFill>
              </a:rPr>
              <a:t> que </a:t>
            </a:r>
            <a:r>
              <a:rPr lang="en-US" sz="800" dirty="0" err="1">
                <a:solidFill>
                  <a:schemeClr val="tx1">
                    <a:lumMod val="65000"/>
                    <a:lumOff val="35000"/>
                  </a:schemeClr>
                </a:solidFill>
              </a:rPr>
              <a:t>vivem</a:t>
            </a:r>
            <a:r>
              <a:rPr lang="en-US" sz="800" dirty="0">
                <a:solidFill>
                  <a:schemeClr val="tx1">
                    <a:lumMod val="65000"/>
                    <a:lumOff val="35000"/>
                  </a:schemeClr>
                </a:solidFill>
              </a:rPr>
              <a:t> com VIH </a:t>
            </a:r>
          </a:p>
          <a:p>
            <a:pPr algn="l">
              <a:lnSpc>
                <a:spcPct val="100000"/>
              </a:lnSpc>
              <a:spcBef>
                <a:spcPts val="400"/>
              </a:spcBef>
            </a:pPr>
            <a:r>
              <a:rPr lang="en-US" sz="800" dirty="0">
                <a:solidFill>
                  <a:schemeClr val="tx1">
                    <a:lumMod val="65000"/>
                    <a:lumOff val="35000"/>
                  </a:schemeClr>
                </a:solidFill>
              </a:rPr>
              <a:t>Nadine J, </a:t>
            </a:r>
            <a:r>
              <a:rPr lang="en-US" sz="800" i="1" dirty="0">
                <a:solidFill>
                  <a:schemeClr val="tx1">
                    <a:lumMod val="65000"/>
                    <a:lumOff val="35000"/>
                  </a:schemeClr>
                </a:solidFill>
              </a:rPr>
              <a:t>et al. </a:t>
            </a:r>
            <a:r>
              <a:rPr lang="en-US" sz="800" dirty="0">
                <a:solidFill>
                  <a:schemeClr val="tx1">
                    <a:lumMod val="65000"/>
                    <a:lumOff val="35000"/>
                  </a:schemeClr>
                </a:solidFill>
              </a:rPr>
              <a:t>18</a:t>
            </a:r>
            <a:r>
              <a:rPr lang="en-US" sz="800" baseline="30000" dirty="0">
                <a:solidFill>
                  <a:schemeClr val="tx1">
                    <a:lumMod val="65000"/>
                    <a:lumOff val="35000"/>
                  </a:schemeClr>
                </a:solidFill>
              </a:rPr>
              <a:t>th</a:t>
            </a:r>
            <a:r>
              <a:rPr lang="en-US" sz="800" dirty="0">
                <a:solidFill>
                  <a:schemeClr val="tx1">
                    <a:lumMod val="65000"/>
                    <a:lumOff val="35000"/>
                  </a:schemeClr>
                </a:solidFill>
              </a:rPr>
              <a:t> EACS. October 27-30, 2021, London, United Kingdom </a:t>
            </a:r>
          </a:p>
        </p:txBody>
      </p:sp>
      <p:sp>
        <p:nvSpPr>
          <p:cNvPr id="11" name="Rectangle 10"/>
          <p:cNvSpPr/>
          <p:nvPr/>
        </p:nvSpPr>
        <p:spPr>
          <a:xfrm>
            <a:off x="793357" y="4411919"/>
            <a:ext cx="10658413" cy="707886"/>
          </a:xfrm>
          <a:prstGeom prst="rect">
            <a:avLst/>
          </a:prstGeom>
          <a:solidFill>
            <a:srgbClr val="C51635"/>
          </a:solidFill>
          <a:ln>
            <a:solidFill>
              <a:srgbClr val="B93028"/>
            </a:solidFill>
          </a:ln>
        </p:spPr>
        <p:txBody>
          <a:bodyPr wrap="square">
            <a:spAutoFit/>
          </a:bodyPr>
          <a:lstStyle/>
          <a:p>
            <a:pPr algn="ctr"/>
            <a:r>
              <a:rPr lang="pt-PT" sz="2000" dirty="0">
                <a:solidFill>
                  <a:schemeClr val="bg1"/>
                </a:solidFill>
              </a:rPr>
              <a:t>Não há evidência de que o risco relativo de DCV com o uso recente de ABC difira de acordo com a estratificação do </a:t>
            </a:r>
            <a:r>
              <a:rPr lang="pt-PT" sz="2000" i="1" dirty="0">
                <a:solidFill>
                  <a:schemeClr val="bg1"/>
                </a:solidFill>
              </a:rPr>
              <a:t>score</a:t>
            </a:r>
            <a:r>
              <a:rPr lang="pt-PT" sz="2000" dirty="0">
                <a:solidFill>
                  <a:schemeClr val="bg1"/>
                </a:solidFill>
              </a:rPr>
              <a:t> de DCV ou DRC; valor p para interação: CVD: 0,56, CKD: 0,98</a:t>
            </a:r>
            <a:endParaRPr lang="en-US" sz="2000" dirty="0">
              <a:solidFill>
                <a:schemeClr val="bg1"/>
              </a:solidFill>
            </a:endParaRPr>
          </a:p>
        </p:txBody>
      </p:sp>
      <p:sp>
        <p:nvSpPr>
          <p:cNvPr id="3" name="Retângulo 2"/>
          <p:cNvSpPr/>
          <p:nvPr/>
        </p:nvSpPr>
        <p:spPr>
          <a:xfrm>
            <a:off x="2080486" y="5531983"/>
            <a:ext cx="7866529" cy="416769"/>
          </a:xfrm>
          <a:prstGeom prst="rect">
            <a:avLst/>
          </a:prstGeom>
          <a:solidFill>
            <a:srgbClr val="C51635">
              <a:alpha val="15000"/>
            </a:srgbClr>
          </a:solidFill>
          <a:ln w="254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PT"/>
          </a:p>
        </p:txBody>
      </p:sp>
      <p:sp>
        <p:nvSpPr>
          <p:cNvPr id="10" name="Undertitel 1">
            <a:extLst>
              <a:ext uri="{FF2B5EF4-FFF2-40B4-BE49-F238E27FC236}">
                <a16:creationId xmlns:a16="http://schemas.microsoft.com/office/drawing/2014/main" id="{DE8051D4-EE84-834E-A94B-F588A3E54FA8}"/>
              </a:ext>
            </a:extLst>
          </p:cNvPr>
          <p:cNvSpPr txBox="1">
            <a:spLocks/>
          </p:cNvSpPr>
          <p:nvPr/>
        </p:nvSpPr>
        <p:spPr>
          <a:xfrm>
            <a:off x="1588" y="1218558"/>
            <a:ext cx="12188825" cy="506076"/>
          </a:xfrm>
          <a:prstGeom prst="rect">
            <a:avLst/>
          </a:prstGeom>
          <a:ln>
            <a:no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6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defRPr/>
            </a:pPr>
            <a:r>
              <a:rPr lang="en-US" sz="2600" dirty="0" err="1">
                <a:solidFill>
                  <a:srgbClr val="5B595D"/>
                </a:solidFill>
                <a:latin typeface="Calibri"/>
              </a:rPr>
              <a:t>Uso</a:t>
            </a:r>
            <a:r>
              <a:rPr lang="en-US" sz="2600" dirty="0">
                <a:solidFill>
                  <a:srgbClr val="5B595D"/>
                </a:solidFill>
                <a:latin typeface="Calibri"/>
              </a:rPr>
              <a:t> </a:t>
            </a:r>
            <a:r>
              <a:rPr lang="en-US" sz="2600" dirty="0" err="1">
                <a:solidFill>
                  <a:srgbClr val="5B595D"/>
                </a:solidFill>
                <a:latin typeface="Calibri"/>
              </a:rPr>
              <a:t>recente</a:t>
            </a:r>
            <a:r>
              <a:rPr lang="en-US" sz="2600" dirty="0">
                <a:solidFill>
                  <a:srgbClr val="5B595D"/>
                </a:solidFill>
                <a:latin typeface="Calibri"/>
              </a:rPr>
              <a:t> de </a:t>
            </a:r>
            <a:r>
              <a:rPr lang="en-US" sz="2600" b="1" u="sng" dirty="0">
                <a:solidFill>
                  <a:srgbClr val="B93028"/>
                </a:solidFill>
                <a:latin typeface="Calibri"/>
              </a:rPr>
              <a:t>Abacavir</a:t>
            </a:r>
            <a:r>
              <a:rPr lang="en-US" sz="2600" dirty="0">
                <a:solidFill>
                  <a:srgbClr val="B93028"/>
                </a:solidFill>
                <a:latin typeface="Calibri"/>
              </a:rPr>
              <a:t> </a:t>
            </a:r>
            <a:r>
              <a:rPr lang="en-US" sz="2600" dirty="0">
                <a:solidFill>
                  <a:srgbClr val="5B595D"/>
                </a:solidFill>
                <a:latin typeface="Calibri"/>
              </a:rPr>
              <a:t>e </a:t>
            </a:r>
            <a:r>
              <a:rPr lang="en-US" sz="2600" dirty="0" err="1">
                <a:solidFill>
                  <a:srgbClr val="5B595D"/>
                </a:solidFill>
                <a:latin typeface="Calibri"/>
              </a:rPr>
              <a:t>incidência</a:t>
            </a:r>
            <a:r>
              <a:rPr lang="en-US" sz="2600" dirty="0">
                <a:solidFill>
                  <a:srgbClr val="5B595D"/>
                </a:solidFill>
                <a:latin typeface="Calibri"/>
              </a:rPr>
              <a:t> de DCV </a:t>
            </a:r>
            <a:r>
              <a:rPr lang="en-US" sz="2600" dirty="0" err="1">
                <a:solidFill>
                  <a:srgbClr val="5B595D"/>
                </a:solidFill>
                <a:latin typeface="Calibri"/>
              </a:rPr>
              <a:t>nas</a:t>
            </a:r>
            <a:r>
              <a:rPr lang="en-US" sz="2600" dirty="0">
                <a:solidFill>
                  <a:srgbClr val="5B595D"/>
                </a:solidFill>
                <a:latin typeface="Calibri"/>
              </a:rPr>
              <a:t> PVVIH da </a:t>
            </a:r>
            <a:r>
              <a:rPr lang="en-US" sz="2600" dirty="0" err="1">
                <a:solidFill>
                  <a:srgbClr val="5B595D"/>
                </a:solidFill>
                <a:latin typeface="Calibri"/>
              </a:rPr>
              <a:t>coorte</a:t>
            </a:r>
            <a:r>
              <a:rPr lang="en-US" sz="2600" dirty="0">
                <a:solidFill>
                  <a:srgbClr val="5B595D"/>
                </a:solidFill>
                <a:latin typeface="Calibri"/>
              </a:rPr>
              <a:t> RESPOND</a:t>
            </a:r>
          </a:p>
        </p:txBody>
      </p:sp>
      <p:sp>
        <p:nvSpPr>
          <p:cNvPr id="12" name="Rectangle 4">
            <a:extLst>
              <a:ext uri="{FF2B5EF4-FFF2-40B4-BE49-F238E27FC236}">
                <a16:creationId xmlns:a16="http://schemas.microsoft.com/office/drawing/2014/main" id="{ECEDCC0C-D848-4247-85B5-9D37C3718424}"/>
              </a:ext>
            </a:extLst>
          </p:cNvPr>
          <p:cNvSpPr/>
          <p:nvPr/>
        </p:nvSpPr>
        <p:spPr>
          <a:xfrm>
            <a:off x="161513" y="237151"/>
            <a:ext cx="8164020" cy="461665"/>
          </a:xfrm>
          <a:prstGeom prst="rect">
            <a:avLst/>
          </a:prstGeom>
        </p:spPr>
        <p:txBody>
          <a:bodyPr wrap="square">
            <a:spAutoFit/>
          </a:bodyPr>
          <a:lstStyle/>
          <a:p>
            <a:r>
              <a:rPr lang="pt-PT" sz="2400" b="1" cap="small" dirty="0">
                <a:solidFill>
                  <a:srgbClr val="C00000"/>
                </a:solidFill>
              </a:rPr>
              <a:t>DOENÇA RENAL</a:t>
            </a:r>
            <a:endParaRPr lang="pt-PT" sz="2400" b="1" dirty="0">
              <a:solidFill>
                <a:srgbClr val="C00000"/>
              </a:solidFill>
            </a:endParaRPr>
          </a:p>
        </p:txBody>
      </p:sp>
    </p:spTree>
    <p:extLst>
      <p:ext uri="{BB962C8B-B14F-4D97-AF65-F5344CB8AC3E}">
        <p14:creationId xmlns:p14="http://schemas.microsoft.com/office/powerpoint/2010/main" val="3772269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Posição de Conteúdo 3"/>
          <p:cNvPicPr>
            <a:picLocks noGrp="1" noChangeAspect="1"/>
          </p:cNvPicPr>
          <p:nvPr>
            <p:ph idx="4294967295"/>
          </p:nvPr>
        </p:nvPicPr>
        <p:blipFill rotWithShape="1">
          <a:blip r:embed="rId3" cstate="print">
            <a:extLst>
              <a:ext uri="{28A0092B-C50C-407E-A947-70E740481C1C}">
                <a14:useLocalDpi xmlns:a14="http://schemas.microsoft.com/office/drawing/2010/main" val="0"/>
              </a:ext>
            </a:extLst>
          </a:blip>
          <a:srcRect l="3194" t="3510" r="5657"/>
          <a:stretch/>
        </p:blipFill>
        <p:spPr>
          <a:xfrm>
            <a:off x="217713" y="4248539"/>
            <a:ext cx="6214189" cy="1773788"/>
          </a:xfrm>
        </p:spPr>
      </p:pic>
      <p:pic>
        <p:nvPicPr>
          <p:cNvPr id="2050" name="Picture 2" descr="C:\Users\Utilizador\Downloads\IMG_4209.jpg"/>
          <p:cNvPicPr>
            <a:picLocks noChangeAspect="1" noChangeArrowheads="1"/>
          </p:cNvPicPr>
          <p:nvPr/>
        </p:nvPicPr>
        <p:blipFill>
          <a:blip r:embed="rId4" cstate="print"/>
          <a:srcRect/>
          <a:stretch>
            <a:fillRect/>
          </a:stretch>
        </p:blipFill>
        <p:spPr bwMode="auto">
          <a:xfrm>
            <a:off x="163758" y="698816"/>
            <a:ext cx="6798727" cy="2303995"/>
          </a:xfrm>
          <a:prstGeom prst="rect">
            <a:avLst/>
          </a:prstGeom>
          <a:noFill/>
        </p:spPr>
      </p:pic>
      <p:pic>
        <p:nvPicPr>
          <p:cNvPr id="6" name="Imagem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93070" y="3077884"/>
            <a:ext cx="5222443" cy="3029213"/>
          </a:xfrm>
          <a:prstGeom prst="rect">
            <a:avLst/>
          </a:prstGeom>
        </p:spPr>
      </p:pic>
      <p:sp>
        <p:nvSpPr>
          <p:cNvPr id="7" name="Undertitel 1">
            <a:extLst>
              <a:ext uri="{FF2B5EF4-FFF2-40B4-BE49-F238E27FC236}">
                <a16:creationId xmlns:a16="http://schemas.microsoft.com/office/drawing/2014/main" id="{55F8C584-F42B-426A-81E7-F95CE2DB2DD4}"/>
              </a:ext>
            </a:extLst>
          </p:cNvPr>
          <p:cNvSpPr txBox="1">
            <a:spLocks/>
          </p:cNvSpPr>
          <p:nvPr/>
        </p:nvSpPr>
        <p:spPr>
          <a:xfrm>
            <a:off x="217713" y="6471934"/>
            <a:ext cx="5043332" cy="29782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6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pPr>
            <a:r>
              <a:rPr lang="en-US" sz="800" dirty="0">
                <a:solidFill>
                  <a:schemeClr val="tx1">
                    <a:lumMod val="65000"/>
                    <a:lumOff val="35000"/>
                  </a:schemeClr>
                </a:solidFill>
              </a:rPr>
              <a:t>Maggiolo F, </a:t>
            </a:r>
            <a:r>
              <a:rPr lang="en-US" sz="800" i="1" dirty="0" err="1">
                <a:solidFill>
                  <a:schemeClr val="tx1">
                    <a:lumMod val="65000"/>
                    <a:lumOff val="35000"/>
                  </a:schemeClr>
                </a:solidFill>
              </a:rPr>
              <a:t>etal</a:t>
            </a:r>
            <a:r>
              <a:rPr lang="en-US" sz="800" i="1" dirty="0">
                <a:solidFill>
                  <a:schemeClr val="tx1">
                    <a:lumMod val="65000"/>
                    <a:lumOff val="35000"/>
                  </a:schemeClr>
                </a:solidFill>
              </a:rPr>
              <a:t>. </a:t>
            </a:r>
            <a:r>
              <a:rPr lang="en-US" sz="800" dirty="0">
                <a:solidFill>
                  <a:schemeClr val="tx1">
                    <a:lumMod val="65000"/>
                    <a:lumOff val="35000"/>
                  </a:schemeClr>
                </a:solidFill>
              </a:rPr>
              <a:t>Poster 118. IAS 2021</a:t>
            </a:r>
          </a:p>
        </p:txBody>
      </p:sp>
      <p:sp>
        <p:nvSpPr>
          <p:cNvPr id="8" name="CaixaDeTexto 7">
            <a:extLst>
              <a:ext uri="{FF2B5EF4-FFF2-40B4-BE49-F238E27FC236}">
                <a16:creationId xmlns:a16="http://schemas.microsoft.com/office/drawing/2014/main" id="{26257174-444E-4511-BC36-1CCED2BCC161}"/>
              </a:ext>
            </a:extLst>
          </p:cNvPr>
          <p:cNvSpPr txBox="1"/>
          <p:nvPr/>
        </p:nvSpPr>
        <p:spPr>
          <a:xfrm>
            <a:off x="276487" y="3194495"/>
            <a:ext cx="6105644" cy="954107"/>
          </a:xfrm>
          <a:prstGeom prst="rect">
            <a:avLst/>
          </a:prstGeom>
          <a:noFill/>
        </p:spPr>
        <p:txBody>
          <a:bodyPr wrap="square">
            <a:spAutoFit/>
          </a:bodyPr>
          <a:lstStyle/>
          <a:p>
            <a:r>
              <a:rPr lang="en-US" b="1" dirty="0">
                <a:solidFill>
                  <a:srgbClr val="000000"/>
                </a:solidFill>
                <a:cs typeface="Calibri" panose="020F0502020204030204" pitchFamily="34" charset="0"/>
              </a:rPr>
              <a:t>Switching to </a:t>
            </a:r>
            <a:r>
              <a:rPr lang="en-US" b="1" dirty="0" err="1">
                <a:solidFill>
                  <a:srgbClr val="000000"/>
                </a:solidFill>
                <a:cs typeface="Calibri" panose="020F0502020204030204" pitchFamily="34" charset="0"/>
              </a:rPr>
              <a:t>bictegravir</a:t>
            </a:r>
            <a:r>
              <a:rPr lang="en-US" b="1" dirty="0">
                <a:solidFill>
                  <a:srgbClr val="000000"/>
                </a:solidFill>
                <a:cs typeface="Calibri" panose="020F0502020204030204" pitchFamily="34" charset="0"/>
              </a:rPr>
              <a:t>/emtricitabine/tenofovir alafenamide (B/F/TAF) in adults aged 65 years or older: Week 96 results from an international, phase 3b, open-label trial </a:t>
            </a:r>
            <a:endParaRPr lang="pt-PT" dirty="0">
              <a:cs typeface="Calibri" panose="020F0502020204030204" pitchFamily="34" charset="0"/>
            </a:endParaRPr>
          </a:p>
        </p:txBody>
      </p:sp>
      <p:sp>
        <p:nvSpPr>
          <p:cNvPr id="9" name="Rectangle 4">
            <a:extLst>
              <a:ext uri="{FF2B5EF4-FFF2-40B4-BE49-F238E27FC236}">
                <a16:creationId xmlns:a16="http://schemas.microsoft.com/office/drawing/2014/main" id="{6093F2BE-E461-4147-A096-D8B0836CFF5F}"/>
              </a:ext>
            </a:extLst>
          </p:cNvPr>
          <p:cNvSpPr/>
          <p:nvPr/>
        </p:nvSpPr>
        <p:spPr>
          <a:xfrm>
            <a:off x="161513" y="237151"/>
            <a:ext cx="8164020" cy="461665"/>
          </a:xfrm>
          <a:prstGeom prst="rect">
            <a:avLst/>
          </a:prstGeom>
        </p:spPr>
        <p:txBody>
          <a:bodyPr wrap="square">
            <a:spAutoFit/>
          </a:bodyPr>
          <a:lstStyle/>
          <a:p>
            <a:r>
              <a:rPr lang="pt-PT" sz="2400" b="1" cap="small" dirty="0">
                <a:solidFill>
                  <a:srgbClr val="C00000"/>
                </a:solidFill>
              </a:rPr>
              <a:t>DOENÇA RENAL</a:t>
            </a:r>
            <a:endParaRPr lang="pt-PT" sz="2400" b="1" dirty="0">
              <a:solidFill>
                <a:srgbClr val="C00000"/>
              </a:solidFill>
            </a:endParaRPr>
          </a:p>
        </p:txBody>
      </p:sp>
    </p:spTree>
    <p:extLst>
      <p:ext uri="{BB962C8B-B14F-4D97-AF65-F5344CB8AC3E}">
        <p14:creationId xmlns:p14="http://schemas.microsoft.com/office/powerpoint/2010/main" val="35943543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a:extLst>
              <a:ext uri="{FF2B5EF4-FFF2-40B4-BE49-F238E27FC236}">
                <a16:creationId xmlns:a16="http://schemas.microsoft.com/office/drawing/2014/main" id="{8F57E175-4CEA-4A95-A70F-1ED55C14C37E}"/>
              </a:ext>
            </a:extLst>
          </p:cNvPr>
          <p:cNvSpPr txBox="1">
            <a:spLocks/>
          </p:cNvSpPr>
          <p:nvPr/>
        </p:nvSpPr>
        <p:spPr>
          <a:xfrm>
            <a:off x="279918" y="6561540"/>
            <a:ext cx="2496962" cy="164592"/>
          </a:xfrm>
          <a:prstGeom prst="rect">
            <a:avLst/>
          </a:prstGeom>
        </p:spPr>
        <p:txBody>
          <a:bodyPr vert="horz" lIns="0" tIns="0" rIns="0" bIns="0" rtlCol="0" anchor="b">
            <a:noAutofit/>
          </a:bodyPr>
          <a:lstStyle>
            <a:lvl1pPr marL="0" indent="0" algn="l" defTabSz="914400" rtl="0" eaLnBrk="1" latinLnBrk="0" hangingPunct="1">
              <a:lnSpc>
                <a:spcPct val="90000"/>
              </a:lnSpc>
              <a:spcBef>
                <a:spcPts val="0"/>
              </a:spcBef>
              <a:buClr>
                <a:schemeClr val="bg2">
                  <a:lumMod val="75000"/>
                </a:schemeClr>
              </a:buClr>
              <a:buSzPct val="90000"/>
              <a:buFont typeface="Wingdings" panose="05000000000000000000" pitchFamily="2" charset="2"/>
              <a:buNone/>
              <a:defRPr sz="9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bg2">
                  <a:lumMod val="75000"/>
                </a:schemeClr>
              </a:buClr>
              <a:buSzPct val="90000"/>
              <a:buFont typeface="Arial" panose="020B0604020202020204"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2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2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9pPr>
          </a:lstStyle>
          <a:p>
            <a:pPr defTabSz="914354">
              <a:buClr>
                <a:srgbClr val="E2E2E2">
                  <a:lumMod val="75000"/>
                </a:srgbClr>
              </a:buClr>
              <a:defRPr/>
            </a:pPr>
            <a:r>
              <a:rPr lang="en-US" sz="800" kern="0" dirty="0">
                <a:solidFill>
                  <a:schemeClr val="tx1">
                    <a:lumMod val="65000"/>
                    <a:lumOff val="35000"/>
                  </a:schemeClr>
                </a:solidFill>
              </a:rPr>
              <a:t>Brar I, </a:t>
            </a:r>
            <a:r>
              <a:rPr lang="en-US" sz="800" i="1" kern="0" dirty="0">
                <a:solidFill>
                  <a:schemeClr val="tx1">
                    <a:lumMod val="65000"/>
                    <a:lumOff val="35000"/>
                  </a:schemeClr>
                </a:solidFill>
              </a:rPr>
              <a:t>et al</a:t>
            </a:r>
            <a:r>
              <a:rPr lang="en-US" sz="800" kern="0" dirty="0">
                <a:solidFill>
                  <a:schemeClr val="tx1">
                    <a:lumMod val="65000"/>
                    <a:lumOff val="35000"/>
                  </a:schemeClr>
                </a:solidFill>
              </a:rPr>
              <a:t>. </a:t>
            </a:r>
            <a:r>
              <a:rPr lang="en-US" sz="800" dirty="0" err="1">
                <a:solidFill>
                  <a:schemeClr val="tx1">
                    <a:lumMod val="65000"/>
                    <a:lumOff val="35000"/>
                  </a:schemeClr>
                </a:solidFill>
              </a:rPr>
              <a:t>IDWeek</a:t>
            </a:r>
            <a:r>
              <a:rPr lang="en-US" sz="800" dirty="0">
                <a:solidFill>
                  <a:schemeClr val="tx1">
                    <a:lumMod val="65000"/>
                    <a:lumOff val="35000"/>
                  </a:schemeClr>
                </a:solidFill>
              </a:rPr>
              <a:t> 2020. Poster #1028</a:t>
            </a:r>
          </a:p>
        </p:txBody>
      </p:sp>
      <p:sp>
        <p:nvSpPr>
          <p:cNvPr id="30" name="Rectangle 29">
            <a:extLst>
              <a:ext uri="{FF2B5EF4-FFF2-40B4-BE49-F238E27FC236}">
                <a16:creationId xmlns:a16="http://schemas.microsoft.com/office/drawing/2014/main" id="{5C41EB35-B570-46DD-9F63-BB9BBCB70FA3}"/>
              </a:ext>
            </a:extLst>
          </p:cNvPr>
          <p:cNvSpPr/>
          <p:nvPr/>
        </p:nvSpPr>
        <p:spPr>
          <a:xfrm>
            <a:off x="434043" y="834035"/>
            <a:ext cx="11358542"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dirty="0" err="1">
                <a:ln>
                  <a:noFill/>
                </a:ln>
                <a:solidFill>
                  <a:srgbClr val="5B595D"/>
                </a:solidFill>
                <a:effectLst/>
                <a:uLnTx/>
                <a:uFillTx/>
                <a:latin typeface="Calibri" panose="020F0502020204030204" pitchFamily="34" charset="0"/>
                <a:cs typeface="Calibri" panose="020F0502020204030204" pitchFamily="34" charset="0"/>
              </a:rPr>
              <a:t>Estudo</a:t>
            </a:r>
            <a:r>
              <a:rPr kumimoji="0" lang="en-US" altLang="en-US" sz="2000" b="1" i="0" u="none" strike="noStrike" kern="1200" cap="none" spc="0" normalizeH="0" baseline="0" noProof="0" dirty="0">
                <a:ln>
                  <a:noFill/>
                </a:ln>
                <a:solidFill>
                  <a:srgbClr val="5B595D"/>
                </a:solidFill>
                <a:effectLst/>
                <a:uLnTx/>
                <a:uFillTx/>
                <a:latin typeface="Calibri" panose="020F0502020204030204" pitchFamily="34" charset="0"/>
                <a:cs typeface="Calibri" panose="020F0502020204030204" pitchFamily="34" charset="0"/>
              </a:rPr>
              <a:t> de </a:t>
            </a:r>
            <a:r>
              <a:rPr kumimoji="0" lang="en-US" altLang="en-US" sz="2000" b="1" i="0" u="none" strike="noStrike" kern="1200" cap="none" spc="0" normalizeH="0" baseline="0" noProof="0" dirty="0" err="1">
                <a:ln>
                  <a:noFill/>
                </a:ln>
                <a:solidFill>
                  <a:srgbClr val="5B595D"/>
                </a:solidFill>
                <a:effectLst/>
                <a:uLnTx/>
                <a:uFillTx/>
                <a:latin typeface="Calibri" panose="020F0502020204030204" pitchFamily="34" charset="0"/>
                <a:cs typeface="Calibri" panose="020F0502020204030204" pitchFamily="34" charset="0"/>
              </a:rPr>
              <a:t>fase</a:t>
            </a:r>
            <a:r>
              <a:rPr kumimoji="0" lang="en-US" altLang="en-US" sz="2000" b="1" i="0" u="none" strike="noStrike" kern="1200" cap="none" spc="0" normalizeH="0" baseline="0" noProof="0" dirty="0">
                <a:ln>
                  <a:noFill/>
                </a:ln>
                <a:solidFill>
                  <a:srgbClr val="5B595D"/>
                </a:solidFill>
                <a:effectLst/>
                <a:uLnTx/>
                <a:uFillTx/>
                <a:latin typeface="Calibri" panose="020F0502020204030204" pitchFamily="34" charset="0"/>
                <a:cs typeface="Calibri" panose="020F0502020204030204" pitchFamily="34" charset="0"/>
              </a:rPr>
              <a:t> 3, </a:t>
            </a:r>
            <a:r>
              <a:rPr kumimoji="0" lang="en-US" altLang="en-US" sz="2000" b="1" i="0" u="none" strike="noStrike" kern="1200" cap="none" spc="0" normalizeH="0" baseline="0" noProof="0" dirty="0" err="1">
                <a:ln>
                  <a:noFill/>
                </a:ln>
                <a:solidFill>
                  <a:srgbClr val="5B595D"/>
                </a:solidFill>
                <a:effectLst/>
                <a:uLnTx/>
                <a:uFillTx/>
                <a:latin typeface="Calibri" panose="020F0502020204030204" pitchFamily="34" charset="0"/>
                <a:cs typeface="Calibri" panose="020F0502020204030204" pitchFamily="34" charset="0"/>
              </a:rPr>
              <a:t>aleatorizado</a:t>
            </a:r>
            <a:r>
              <a:rPr kumimoji="0" lang="en-US" altLang="en-US" sz="2000" b="1" i="0" u="none" strike="noStrike" kern="1200" cap="none" spc="0" normalizeH="0" baseline="0" noProof="0" dirty="0">
                <a:ln>
                  <a:noFill/>
                </a:ln>
                <a:solidFill>
                  <a:srgbClr val="5B595D"/>
                </a:solidFill>
                <a:effectLst/>
                <a:uLnTx/>
                <a:uFillTx/>
                <a:latin typeface="Calibri" panose="020F0502020204030204" pitchFamily="34" charset="0"/>
                <a:cs typeface="Calibri" panose="020F0502020204030204" pitchFamily="34" charset="0"/>
              </a:rPr>
              <a:t>, </a:t>
            </a:r>
            <a:r>
              <a:rPr kumimoji="0" lang="en-US" altLang="en-US" sz="2000" b="1" i="0" u="none" strike="noStrike" kern="1200" cap="none" spc="0" normalizeH="0" baseline="0" noProof="0" dirty="0" err="1">
                <a:ln>
                  <a:noFill/>
                </a:ln>
                <a:solidFill>
                  <a:srgbClr val="5B595D"/>
                </a:solidFill>
                <a:effectLst/>
                <a:uLnTx/>
                <a:uFillTx/>
                <a:latin typeface="Calibri" panose="020F0502020204030204" pitchFamily="34" charset="0"/>
                <a:cs typeface="Calibri" panose="020F0502020204030204" pitchFamily="34" charset="0"/>
              </a:rPr>
              <a:t>em</a:t>
            </a:r>
            <a:r>
              <a:rPr kumimoji="0" lang="en-US" altLang="en-US" sz="2000" b="1" i="0" u="none" strike="noStrike" kern="1200" cap="none" spc="0" normalizeH="0" baseline="0" noProof="0" dirty="0">
                <a:ln>
                  <a:noFill/>
                </a:ln>
                <a:solidFill>
                  <a:srgbClr val="5B595D"/>
                </a:solidFill>
                <a:effectLst/>
                <a:uLnTx/>
                <a:uFillTx/>
                <a:latin typeface="Calibri" panose="020F0502020204030204" pitchFamily="34" charset="0"/>
                <a:cs typeface="Calibri" panose="020F0502020204030204" pitchFamily="34" charset="0"/>
              </a:rPr>
              <a:t> </a:t>
            </a:r>
            <a:r>
              <a:rPr kumimoji="0" lang="en-US" altLang="en-US" sz="2000" b="1" i="0" u="none" strike="noStrike" kern="1200" cap="none" spc="0" normalizeH="0" baseline="0" noProof="0" dirty="0" err="1">
                <a:ln>
                  <a:noFill/>
                </a:ln>
                <a:solidFill>
                  <a:srgbClr val="5B595D"/>
                </a:solidFill>
                <a:effectLst/>
                <a:uLnTx/>
                <a:uFillTx/>
                <a:latin typeface="Calibri" panose="020F0502020204030204" pitchFamily="34" charset="0"/>
                <a:cs typeface="Calibri" panose="020F0502020204030204" pitchFamily="34" charset="0"/>
              </a:rPr>
              <a:t>dupla-ocultação</a:t>
            </a:r>
            <a:r>
              <a:rPr kumimoji="0" lang="en-US" altLang="en-US" sz="2000" b="1" i="0" u="none" strike="noStrike" kern="1200" cap="none" spc="0" normalizeH="0" baseline="0" noProof="0" dirty="0">
                <a:ln>
                  <a:noFill/>
                </a:ln>
                <a:solidFill>
                  <a:srgbClr val="5B595D"/>
                </a:solidFill>
                <a:effectLst/>
                <a:uLnTx/>
                <a:uFillTx/>
                <a:latin typeface="Calibri" panose="020F0502020204030204" pitchFamily="34" charset="0"/>
                <a:cs typeface="Calibri" panose="020F0502020204030204" pitchFamily="34" charset="0"/>
              </a:rPr>
              <a:t>, </a:t>
            </a:r>
            <a:r>
              <a:rPr kumimoji="0" lang="en-US" altLang="en-US" sz="2000" b="1" i="0" u="none" strike="noStrike" kern="1200" cap="none" spc="0" normalizeH="0" baseline="0" noProof="0" dirty="0" err="1">
                <a:ln>
                  <a:noFill/>
                </a:ln>
                <a:solidFill>
                  <a:srgbClr val="5B595D"/>
                </a:solidFill>
                <a:effectLst/>
                <a:uLnTx/>
                <a:uFillTx/>
                <a:latin typeface="Calibri" panose="020F0502020204030204" pitchFamily="34" charset="0"/>
                <a:cs typeface="Calibri" panose="020F0502020204030204" pitchFamily="34" charset="0"/>
              </a:rPr>
              <a:t>multicêntrico</a:t>
            </a:r>
            <a:r>
              <a:rPr kumimoji="0" lang="en-US" altLang="en-US" sz="2000" b="1" i="0" u="none" strike="noStrike" kern="1200" cap="none" spc="0" normalizeH="0" baseline="0" noProof="0" dirty="0">
                <a:ln>
                  <a:noFill/>
                </a:ln>
                <a:solidFill>
                  <a:srgbClr val="5B595D"/>
                </a:solidFill>
                <a:effectLst/>
                <a:uLnTx/>
                <a:uFillTx/>
                <a:latin typeface="Calibri" panose="020F0502020204030204" pitchFamily="34" charset="0"/>
                <a:cs typeface="Calibri" panose="020F0502020204030204" pitchFamily="34" charset="0"/>
              </a:rPr>
              <a:t> com </a:t>
            </a:r>
            <a:r>
              <a:rPr kumimoji="0" lang="en-US" altLang="en-US" sz="2000" b="1" i="0" u="none" strike="noStrike" kern="1200" cap="none" spc="0" normalizeH="0" baseline="0" noProof="0" dirty="0" err="1">
                <a:ln>
                  <a:noFill/>
                </a:ln>
                <a:solidFill>
                  <a:srgbClr val="5B595D"/>
                </a:solidFill>
                <a:effectLst/>
                <a:uLnTx/>
                <a:uFillTx/>
                <a:latin typeface="Calibri" panose="020F0502020204030204" pitchFamily="34" charset="0"/>
                <a:cs typeface="Calibri" panose="020F0502020204030204" pitchFamily="34" charset="0"/>
              </a:rPr>
              <a:t>controlo</a:t>
            </a:r>
            <a:r>
              <a:rPr kumimoji="0" lang="en-US" altLang="en-US" sz="2000" b="1" i="0" u="none" strike="noStrike" kern="1200" cap="none" spc="0" normalizeH="0" baseline="0" noProof="0" dirty="0">
                <a:ln>
                  <a:noFill/>
                </a:ln>
                <a:solidFill>
                  <a:srgbClr val="5B595D"/>
                </a:solidFill>
                <a:effectLst/>
                <a:uLnTx/>
                <a:uFillTx/>
                <a:latin typeface="Calibri" panose="020F0502020204030204" pitchFamily="34" charset="0"/>
                <a:cs typeface="Calibri" panose="020F0502020204030204" pitchFamily="34" charset="0"/>
              </a:rPr>
              <a:t> </a:t>
            </a:r>
            <a:r>
              <a:rPr kumimoji="0" lang="en-US" altLang="en-US" sz="2000" b="1" i="0" u="none" strike="noStrike" kern="1200" cap="none" spc="0" normalizeH="0" baseline="0" noProof="0" dirty="0" err="1">
                <a:ln>
                  <a:noFill/>
                </a:ln>
                <a:solidFill>
                  <a:srgbClr val="5B595D"/>
                </a:solidFill>
                <a:effectLst/>
                <a:uLnTx/>
                <a:uFillTx/>
                <a:latin typeface="Calibri" panose="020F0502020204030204" pitchFamily="34" charset="0"/>
                <a:cs typeface="Calibri" panose="020F0502020204030204" pitchFamily="34" charset="0"/>
              </a:rPr>
              <a:t>ativo</a:t>
            </a:r>
            <a:endParaRPr kumimoji="0" lang="en-US" altLang="en-US" sz="2000" b="1" i="0" u="none" strike="noStrike" kern="1200" cap="none" spc="0" normalizeH="0" baseline="0" noProof="0" dirty="0">
              <a:ln>
                <a:noFill/>
              </a:ln>
              <a:solidFill>
                <a:srgbClr val="5B595D"/>
              </a:solidFill>
              <a:effectLst/>
              <a:uLnTx/>
              <a:uFillTx/>
              <a:latin typeface="Calibri" panose="020F0502020204030204" pitchFamily="34" charset="0"/>
              <a:cs typeface="Calibri" panose="020F0502020204030204" pitchFamily="34" charset="0"/>
            </a:endParaRPr>
          </a:p>
        </p:txBody>
      </p:sp>
      <p:grpSp>
        <p:nvGrpSpPr>
          <p:cNvPr id="3" name="Group 2">
            <a:extLst>
              <a:ext uri="{FF2B5EF4-FFF2-40B4-BE49-F238E27FC236}">
                <a16:creationId xmlns:a16="http://schemas.microsoft.com/office/drawing/2014/main" id="{43A60535-7284-40D1-B0E7-EDEF55CFCD80}"/>
              </a:ext>
            </a:extLst>
          </p:cNvPr>
          <p:cNvGrpSpPr/>
          <p:nvPr/>
        </p:nvGrpSpPr>
        <p:grpSpPr>
          <a:xfrm>
            <a:off x="1189314" y="1467453"/>
            <a:ext cx="9503229" cy="1545242"/>
            <a:chOff x="609600" y="1587907"/>
            <a:chExt cx="9303089" cy="1737548"/>
          </a:xfrm>
        </p:grpSpPr>
        <p:sp>
          <p:nvSpPr>
            <p:cNvPr id="7" name="Rectangle 6">
              <a:extLst>
                <a:ext uri="{FF2B5EF4-FFF2-40B4-BE49-F238E27FC236}">
                  <a16:creationId xmlns:a16="http://schemas.microsoft.com/office/drawing/2014/main" id="{CB2068BA-90AF-45AB-94D8-D63BEB7A98F3}"/>
                </a:ext>
              </a:extLst>
            </p:cNvPr>
            <p:cNvSpPr/>
            <p:nvPr/>
          </p:nvSpPr>
          <p:spPr bwMode="auto">
            <a:xfrm>
              <a:off x="5187826" y="1888090"/>
              <a:ext cx="2613543" cy="299081"/>
            </a:xfrm>
            <a:prstGeom prst="rect">
              <a:avLst/>
            </a:prstGeom>
            <a:solidFill>
              <a:srgbClr val="E2E2E2"/>
            </a:solidFill>
            <a:ln w="9525" cap="flat" cmpd="sng" algn="ctr">
              <a:noFill/>
              <a:prstDash val="solid"/>
            </a:ln>
            <a:effectLst/>
          </p:spPr>
          <p:txBody>
            <a:bodyPr lIns="182880" anchor="ctr"/>
            <a:lstStyle/>
            <a:p>
              <a:pPr marL="0" marR="0" lvl="0" indent="0" algn="ctr" defTabSz="914400" rtl="0" eaLnBrk="1" fontAlgn="base" latinLnBrk="0" hangingPunct="1">
                <a:lnSpc>
                  <a:spcPct val="100000"/>
                </a:lnSpc>
                <a:spcBef>
                  <a:spcPct val="0"/>
                </a:spcBef>
                <a:spcAft>
                  <a:spcPct val="0"/>
                </a:spcAft>
                <a:buClrTx/>
                <a:buSzPct val="120000"/>
                <a:buFontTx/>
                <a:buNone/>
                <a:tabLst/>
                <a:defRPr/>
              </a:pPr>
              <a:r>
                <a:rPr kumimoji="0" lang="en-US" sz="1600" b="1" i="0" u="none" strike="noStrike" kern="0" cap="none" spc="0" normalizeH="0" baseline="0" noProof="0" dirty="0">
                  <a:ln>
                    <a:noFill/>
                  </a:ln>
                  <a:solidFill>
                    <a:prstClr val="black"/>
                  </a:solidFill>
                  <a:effectLst/>
                  <a:uLnTx/>
                  <a:uFillTx/>
                  <a:ea typeface="MS Mincho" pitchFamily="49" charset="-128"/>
                  <a:cs typeface="Arial" pitchFamily="34" charset="0"/>
                </a:rPr>
                <a:t>DTG/ABC/3TC Placebo QD</a:t>
              </a:r>
            </a:p>
          </p:txBody>
        </p:sp>
        <p:sp>
          <p:nvSpPr>
            <p:cNvPr id="10" name="TextBox 9">
              <a:extLst>
                <a:ext uri="{FF2B5EF4-FFF2-40B4-BE49-F238E27FC236}">
                  <a16:creationId xmlns:a16="http://schemas.microsoft.com/office/drawing/2014/main" id="{FB8FA9C8-F80A-4257-8A9D-29A6EA91020D}"/>
                </a:ext>
              </a:extLst>
            </p:cNvPr>
            <p:cNvSpPr txBox="1"/>
            <p:nvPr/>
          </p:nvSpPr>
          <p:spPr>
            <a:xfrm>
              <a:off x="4584998" y="1640379"/>
              <a:ext cx="568380" cy="311472"/>
            </a:xfrm>
            <a:prstGeom prst="rect">
              <a:avLst/>
            </a:prstGeom>
            <a:noFill/>
          </p:spPr>
          <p:txBody>
            <a:bodyPr wrap="none">
              <a:spAutoFit/>
            </a:bodyPr>
            <a:lstStyle/>
            <a:p>
              <a:pPr marL="0" marR="0" lvl="0" indent="0" algn="ctr" defTabSz="1217583" rtl="0" eaLnBrk="1" fontAlgn="base" latinLnBrk="0" hangingPunct="1">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prstClr val="black"/>
                  </a:solidFill>
                  <a:effectLst/>
                  <a:uLnTx/>
                  <a:uFillTx/>
                  <a:ea typeface="+mn-ea"/>
                  <a:cs typeface="Arial" panose="020B0604020202020204" pitchFamily="34" charset="0"/>
                </a:rPr>
                <a:t>n=282</a:t>
              </a:r>
            </a:p>
          </p:txBody>
        </p:sp>
        <p:sp>
          <p:nvSpPr>
            <p:cNvPr id="12" name="TextBox 11">
              <a:extLst>
                <a:ext uri="{FF2B5EF4-FFF2-40B4-BE49-F238E27FC236}">
                  <a16:creationId xmlns:a16="http://schemas.microsoft.com/office/drawing/2014/main" id="{3C60886C-B06E-4644-B5CF-4EA4E0E2DD04}"/>
                </a:ext>
              </a:extLst>
            </p:cNvPr>
            <p:cNvSpPr txBox="1"/>
            <p:nvPr/>
          </p:nvSpPr>
          <p:spPr>
            <a:xfrm>
              <a:off x="4584998" y="2555238"/>
              <a:ext cx="568380" cy="311472"/>
            </a:xfrm>
            <a:prstGeom prst="rect">
              <a:avLst/>
            </a:prstGeom>
            <a:noFill/>
          </p:spPr>
          <p:txBody>
            <a:bodyPr wrap="none">
              <a:spAutoFit/>
            </a:bodyPr>
            <a:lstStyle/>
            <a:p>
              <a:pPr marL="0" marR="0" lvl="0" indent="0" algn="ctr" defTabSz="1217583" rtl="0" eaLnBrk="1" fontAlgn="base" latinLnBrk="0" hangingPunct="1">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prstClr val="black"/>
                  </a:solidFill>
                  <a:effectLst/>
                  <a:uLnTx/>
                  <a:uFillTx/>
                  <a:ea typeface="+mn-ea"/>
                  <a:cs typeface="Arial" panose="020B0604020202020204" pitchFamily="34" charset="0"/>
                </a:rPr>
                <a:t>n=281</a:t>
              </a:r>
            </a:p>
          </p:txBody>
        </p:sp>
        <p:sp>
          <p:nvSpPr>
            <p:cNvPr id="13" name="TextBox 12">
              <a:extLst>
                <a:ext uri="{FF2B5EF4-FFF2-40B4-BE49-F238E27FC236}">
                  <a16:creationId xmlns:a16="http://schemas.microsoft.com/office/drawing/2014/main" id="{F3DEFCAD-7C77-44C5-8822-7BFB141D178C}"/>
                </a:ext>
              </a:extLst>
            </p:cNvPr>
            <p:cNvSpPr txBox="1"/>
            <p:nvPr/>
          </p:nvSpPr>
          <p:spPr>
            <a:xfrm>
              <a:off x="4143833" y="1943153"/>
              <a:ext cx="375363" cy="311472"/>
            </a:xfrm>
            <a:prstGeom prst="rect">
              <a:avLst/>
            </a:prstGeom>
            <a:noFill/>
          </p:spPr>
          <p:txBody>
            <a:bodyPr wrap="none">
              <a:spAutoFit/>
            </a:bodyPr>
            <a:lstStyle/>
            <a:p>
              <a:pPr marL="0" marR="0" lvl="0" indent="0" algn="ctr" defTabSz="1217583" rtl="0" eaLnBrk="1" fontAlgn="base" latinLnBrk="0" hangingPunct="1">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prstClr val="black"/>
                  </a:solidFill>
                  <a:effectLst/>
                  <a:uLnTx/>
                  <a:uFillTx/>
                  <a:ea typeface="+mn-ea"/>
                  <a:cs typeface="Arial" panose="020B0604020202020204" pitchFamily="34" charset="0"/>
                </a:rPr>
                <a:t>1:1</a:t>
              </a:r>
              <a:endParaRPr kumimoji="0" lang="en-US" sz="1100" b="1" i="0" u="none" strike="noStrike" kern="0" cap="none" spc="0" normalizeH="0" baseline="0" noProof="0" dirty="0">
                <a:ln>
                  <a:noFill/>
                </a:ln>
                <a:solidFill>
                  <a:prstClr val="black"/>
                </a:solidFill>
                <a:effectLst/>
                <a:uLnTx/>
                <a:uFillTx/>
                <a:ea typeface="+mn-ea"/>
                <a:cs typeface="Arial" panose="020B0604020202020204" pitchFamily="34" charset="0"/>
              </a:endParaRPr>
            </a:p>
          </p:txBody>
        </p:sp>
        <p:sp>
          <p:nvSpPr>
            <p:cNvPr id="14" name="Rectangle 13">
              <a:extLst>
                <a:ext uri="{FF2B5EF4-FFF2-40B4-BE49-F238E27FC236}">
                  <a16:creationId xmlns:a16="http://schemas.microsoft.com/office/drawing/2014/main" id="{F756D687-B9E3-4D00-86CA-A6300A5EEC7D}"/>
                </a:ext>
              </a:extLst>
            </p:cNvPr>
            <p:cNvSpPr/>
            <p:nvPr/>
          </p:nvSpPr>
          <p:spPr bwMode="auto">
            <a:xfrm>
              <a:off x="5187826" y="2279341"/>
              <a:ext cx="2618159" cy="311107"/>
            </a:xfrm>
            <a:prstGeom prst="rect">
              <a:avLst/>
            </a:prstGeom>
            <a:solidFill>
              <a:schemeClr val="tx1"/>
            </a:solidFill>
            <a:ln w="9525" cap="flat" cmpd="sng" algn="ctr">
              <a:noFill/>
              <a:prstDash val="solid"/>
            </a:ln>
            <a:effectLst/>
          </p:spPr>
          <p:txBody>
            <a:bodyPr lIns="182880" anchor="ctr"/>
            <a:lstStyle/>
            <a:p>
              <a:pPr marL="0" marR="0" lvl="0" indent="0" algn="ctr" defTabSz="1217583" rtl="0" eaLnBrk="1" fontAlgn="base" latinLnBrk="0" hangingPunct="1">
                <a:lnSpc>
                  <a:spcPct val="100000"/>
                </a:lnSpc>
                <a:spcBef>
                  <a:spcPct val="0"/>
                </a:spcBef>
                <a:spcAft>
                  <a:spcPct val="0"/>
                </a:spcAft>
                <a:buClrTx/>
                <a:buSzPct val="120000"/>
                <a:buFontTx/>
                <a:buNone/>
                <a:tabLst/>
                <a:defRPr/>
              </a:pPr>
              <a:r>
                <a:rPr kumimoji="0" lang="en-US" sz="1600" b="1" i="0" u="none" strike="noStrike" kern="0" cap="none" spc="0" normalizeH="0" baseline="0" noProof="0" dirty="0">
                  <a:ln>
                    <a:noFill/>
                  </a:ln>
                  <a:solidFill>
                    <a:prstClr val="white"/>
                  </a:solidFill>
                  <a:effectLst/>
                  <a:uLnTx/>
                  <a:uFillTx/>
                  <a:ea typeface="MS Mincho" pitchFamily="49" charset="-128"/>
                  <a:cs typeface="Arial" pitchFamily="34" charset="0"/>
                </a:rPr>
                <a:t>DTG/ABC/3TC QD</a:t>
              </a:r>
            </a:p>
          </p:txBody>
        </p:sp>
        <p:cxnSp>
          <p:nvCxnSpPr>
            <p:cNvPr id="15" name="Elbow Connector 80">
              <a:extLst>
                <a:ext uri="{FF2B5EF4-FFF2-40B4-BE49-F238E27FC236}">
                  <a16:creationId xmlns:a16="http://schemas.microsoft.com/office/drawing/2014/main" id="{B719EEF0-C736-485C-BCF9-3DE77435038A}"/>
                </a:ext>
              </a:extLst>
            </p:cNvPr>
            <p:cNvCxnSpPr>
              <a:cxnSpLocks/>
            </p:cNvCxnSpPr>
            <p:nvPr/>
          </p:nvCxnSpPr>
          <p:spPr>
            <a:xfrm flipV="1">
              <a:off x="4028113" y="1886988"/>
              <a:ext cx="1154659" cy="318746"/>
            </a:xfrm>
            <a:prstGeom prst="bentConnector3">
              <a:avLst/>
            </a:prstGeom>
            <a:ln w="19050">
              <a:solidFill>
                <a:schemeClr val="bg2">
                  <a:lumMod val="50000"/>
                </a:schemeClr>
              </a:solidFill>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Elbow Connector 81">
              <a:extLst>
                <a:ext uri="{FF2B5EF4-FFF2-40B4-BE49-F238E27FC236}">
                  <a16:creationId xmlns:a16="http://schemas.microsoft.com/office/drawing/2014/main" id="{B8BD1561-F679-4290-851F-224EA94A92E8}"/>
                </a:ext>
              </a:extLst>
            </p:cNvPr>
            <p:cNvCxnSpPr>
              <a:cxnSpLocks/>
            </p:cNvCxnSpPr>
            <p:nvPr/>
          </p:nvCxnSpPr>
          <p:spPr>
            <a:xfrm>
              <a:off x="4037349" y="2205734"/>
              <a:ext cx="1135387" cy="369332"/>
            </a:xfrm>
            <a:prstGeom prst="bentConnector3">
              <a:avLst/>
            </a:prstGeom>
            <a:ln w="19050">
              <a:solidFill>
                <a:schemeClr val="bg2">
                  <a:lumMod val="50000"/>
                </a:schemeClr>
              </a:solidFill>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4162E200-2679-48E4-8246-A4C034F1A9CC}"/>
                </a:ext>
              </a:extLst>
            </p:cNvPr>
            <p:cNvGrpSpPr/>
            <p:nvPr/>
          </p:nvGrpSpPr>
          <p:grpSpPr>
            <a:xfrm>
              <a:off x="609600" y="1624043"/>
              <a:ext cx="3536749" cy="1236243"/>
              <a:chOff x="1025892" y="981453"/>
              <a:chExt cx="3154377" cy="847340"/>
            </a:xfrm>
          </p:grpSpPr>
          <p:grpSp>
            <p:nvGrpSpPr>
              <p:cNvPr id="18" name="Group 17">
                <a:extLst>
                  <a:ext uri="{FF2B5EF4-FFF2-40B4-BE49-F238E27FC236}">
                    <a16:creationId xmlns:a16="http://schemas.microsoft.com/office/drawing/2014/main" id="{E344C1B6-26D8-4A61-96C8-DE436E72E886}"/>
                  </a:ext>
                </a:extLst>
              </p:cNvPr>
              <p:cNvGrpSpPr/>
              <p:nvPr/>
            </p:nvGrpSpPr>
            <p:grpSpPr>
              <a:xfrm>
                <a:off x="1025892" y="981453"/>
                <a:ext cx="3137188" cy="839545"/>
                <a:chOff x="1025892" y="981453"/>
                <a:chExt cx="3137188" cy="839545"/>
              </a:xfrm>
            </p:grpSpPr>
            <p:sp>
              <p:nvSpPr>
                <p:cNvPr id="20" name="Rectangle: Rounded Corners 19">
                  <a:extLst>
                    <a:ext uri="{FF2B5EF4-FFF2-40B4-BE49-F238E27FC236}">
                      <a16:creationId xmlns:a16="http://schemas.microsoft.com/office/drawing/2014/main" id="{7B15F865-F52C-431E-BA81-1AC0437F08D1}"/>
                    </a:ext>
                  </a:extLst>
                </p:cNvPr>
                <p:cNvSpPr/>
                <p:nvPr/>
              </p:nvSpPr>
              <p:spPr>
                <a:xfrm>
                  <a:off x="1025892" y="981453"/>
                  <a:ext cx="3137188" cy="839545"/>
                </a:xfrm>
                <a:prstGeom prst="roundRect">
                  <a:avLst>
                    <a:gd name="adj" fmla="val 11528"/>
                  </a:avLst>
                </a:prstGeom>
                <a:solidFill>
                  <a:schemeClr val="bg2"/>
                </a:solidFill>
                <a:ln w="63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9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a:ea typeface="+mn-ea"/>
                    <a:cs typeface="+mn-cs"/>
                  </a:endParaRPr>
                </a:p>
              </p:txBody>
            </p:sp>
            <p:sp>
              <p:nvSpPr>
                <p:cNvPr id="21" name="TextBox 20">
                  <a:extLst>
                    <a:ext uri="{FF2B5EF4-FFF2-40B4-BE49-F238E27FC236}">
                      <a16:creationId xmlns:a16="http://schemas.microsoft.com/office/drawing/2014/main" id="{D1F6FCD7-9815-4225-9E08-32BD5C7727FD}"/>
                    </a:ext>
                  </a:extLst>
                </p:cNvPr>
                <p:cNvSpPr txBox="1"/>
                <p:nvPr/>
              </p:nvSpPr>
              <p:spPr>
                <a:xfrm>
                  <a:off x="1101349" y="1001194"/>
                  <a:ext cx="2965225" cy="332092"/>
                </a:xfrm>
                <a:prstGeom prst="rect">
                  <a:avLst/>
                </a:prstGeom>
                <a:noFill/>
              </p:spPr>
              <p:txBody>
                <a:bodyPr wrap="square" lIns="0" tIns="0" rIns="0" bIns="0" rtlCol="0">
                  <a:spAutoFit/>
                </a:bodyPr>
                <a:lstStyle/>
                <a:p>
                  <a:pPr marL="0" marR="0" lvl="0" indent="0" algn="ctr" defTabSz="1219170" rtl="0" eaLnBrk="0" fontAlgn="auto" latinLnBrk="0" hangingPunct="0">
                    <a:lnSpc>
                      <a:spcPct val="100000"/>
                    </a:lnSpc>
                    <a:spcBef>
                      <a:spcPts val="0"/>
                    </a:spcBef>
                    <a:spcAft>
                      <a:spcPts val="0"/>
                    </a:spcAft>
                    <a:buClrTx/>
                    <a:buSzTx/>
                    <a:buFontTx/>
                    <a:buNone/>
                    <a:tabLst/>
                    <a:defRPr/>
                  </a:pPr>
                  <a:r>
                    <a:rPr kumimoji="0" lang="de-DE" altLang="en-US" sz="1400" b="1" i="0" u="none" strike="noStrike" kern="1200" cap="none" spc="0" normalizeH="0" baseline="0" noProof="0" dirty="0">
                      <a:ln>
                        <a:noFill/>
                      </a:ln>
                      <a:solidFill>
                        <a:prstClr val="black"/>
                      </a:solidFill>
                      <a:effectLst/>
                      <a:uLnTx/>
                      <a:uFillTx/>
                      <a:ea typeface="MS PGothic" pitchFamily="34" charset="-128"/>
                      <a:cs typeface="Arial" charset="0"/>
                    </a:rPr>
                    <a:t>Adultos virologicamente suprimidos em</a:t>
                  </a:r>
                  <a:endParaRPr kumimoji="0" lang="de-DE" altLang="en-US" sz="1400" b="1" i="0" u="sng" strike="noStrike" kern="1200" cap="none" spc="0" normalizeH="0" baseline="0" noProof="0" dirty="0">
                    <a:ln>
                      <a:noFill/>
                    </a:ln>
                    <a:solidFill>
                      <a:prstClr val="black"/>
                    </a:solidFill>
                    <a:effectLst/>
                    <a:uLnTx/>
                    <a:uFillTx/>
                    <a:ea typeface="MS PGothic" pitchFamily="34" charset="-128"/>
                    <a:cs typeface="Arial" charset="0"/>
                  </a:endParaRPr>
                </a:p>
                <a:p>
                  <a:pPr marL="0" marR="0" lvl="0" indent="0" algn="ctr" defTabSz="1219170" rtl="0" eaLnBrk="0" fontAlgn="auto" latinLnBrk="0" hangingPunct="0">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ea typeface="+mn-ea"/>
                      <a:cs typeface="+mn-cs"/>
                    </a:rPr>
                    <a:t>DTG, ABC &amp; 3TC</a:t>
                  </a:r>
                </a:p>
              </p:txBody>
            </p:sp>
          </p:grpSp>
          <p:sp>
            <p:nvSpPr>
              <p:cNvPr id="19" name="TextBox 18">
                <a:extLst>
                  <a:ext uri="{FF2B5EF4-FFF2-40B4-BE49-F238E27FC236}">
                    <a16:creationId xmlns:a16="http://schemas.microsoft.com/office/drawing/2014/main" id="{CF9A73C0-9085-4B8C-A4AD-89C44DAF819B}"/>
                  </a:ext>
                </a:extLst>
              </p:cNvPr>
              <p:cNvSpPr txBox="1"/>
              <p:nvPr/>
            </p:nvSpPr>
            <p:spPr>
              <a:xfrm>
                <a:off x="1363034" y="1306935"/>
                <a:ext cx="2817235" cy="521858"/>
              </a:xfrm>
              <a:prstGeom prst="rect">
                <a:avLst/>
              </a:prstGeom>
              <a:noFill/>
            </p:spPr>
            <p:txBody>
              <a:bodyPr wrap="square" lIns="0" tIns="0" rIns="0" bIns="0" rtlCol="0">
                <a:spAutoFit/>
              </a:bodyPr>
              <a:lstStyle/>
              <a:p>
                <a:pPr marL="148163" marR="0" lvl="1" indent="-148163" algn="l"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ea typeface="+mn-ea"/>
                    <a:cs typeface="+mn-cs"/>
                  </a:rPr>
                  <a:t>ARN VIH-1 &lt;50 c/ml por ≥3 m</a:t>
                </a:r>
              </a:p>
              <a:p>
                <a:pPr marL="148163" marR="0" lvl="1" indent="-148163" algn="l"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de-DE" sz="1100" b="0" i="0" u="none" strike="noStrike" kern="1200" cap="none" spc="0" normalizeH="0" baseline="0" noProof="0" dirty="0">
                    <a:ln>
                      <a:noFill/>
                    </a:ln>
                    <a:solidFill>
                      <a:prstClr val="black"/>
                    </a:solidFill>
                    <a:effectLst/>
                    <a:uLnTx/>
                    <a:uFillTx/>
                    <a:ea typeface="MS PGothic" pitchFamily="34" charset="-128"/>
                    <a:cs typeface="Arial" panose="020B0604020202020204" pitchFamily="34" charset="0"/>
                  </a:rPr>
                  <a:t>eTFG</a:t>
                </a:r>
                <a:r>
                  <a:rPr kumimoji="0" lang="de-DE" sz="1100" b="0" i="0" u="none" strike="noStrike" kern="1200" cap="none" spc="0" normalizeH="0" baseline="-25000" noProof="0" dirty="0">
                    <a:ln>
                      <a:noFill/>
                    </a:ln>
                    <a:solidFill>
                      <a:prstClr val="black"/>
                    </a:solidFill>
                    <a:effectLst/>
                    <a:uLnTx/>
                    <a:uFillTx/>
                    <a:ea typeface="MS PGothic" pitchFamily="34" charset="-128"/>
                    <a:cs typeface="Arial" panose="020B0604020202020204" pitchFamily="34" charset="0"/>
                  </a:rPr>
                  <a:t>CG</a:t>
                </a:r>
                <a:r>
                  <a:rPr kumimoji="0" lang="de-DE" sz="1100" b="0" i="0" u="none" strike="noStrike" kern="1200" cap="none" spc="0" normalizeH="0" baseline="0" noProof="0" dirty="0">
                    <a:ln>
                      <a:noFill/>
                    </a:ln>
                    <a:solidFill>
                      <a:prstClr val="black"/>
                    </a:solidFill>
                    <a:effectLst/>
                    <a:uLnTx/>
                    <a:uFillTx/>
                    <a:ea typeface="MS PGothic" pitchFamily="34" charset="-128"/>
                    <a:cs typeface="Arial" panose="020B0604020202020204" pitchFamily="34" charset="0"/>
                  </a:rPr>
                  <a:t> ≥50 ml/min</a:t>
                </a:r>
              </a:p>
              <a:p>
                <a:pPr marL="148163" marR="0" lvl="1" indent="-148163" algn="l"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altLang="en-US" sz="1100" b="0" i="0" u="none" strike="noStrike" kern="0" cap="none" spc="0" normalizeH="0" baseline="0" noProof="0" dirty="0">
                    <a:ln>
                      <a:noFill/>
                    </a:ln>
                    <a:solidFill>
                      <a:prstClr val="black"/>
                    </a:solidFill>
                    <a:effectLst/>
                    <a:uLnTx/>
                    <a:uFillTx/>
                    <a:ea typeface="+mn-ea"/>
                    <a:cs typeface="Arial" charset="0"/>
                  </a:rPr>
                  <a:t>VHB </a:t>
                </a:r>
                <a:r>
                  <a:rPr kumimoji="0" lang="en-US" altLang="en-US" sz="1100" b="0" i="0" u="none" strike="noStrike" kern="0" cap="none" spc="0" normalizeH="0" baseline="0" noProof="0" dirty="0" err="1">
                    <a:ln>
                      <a:noFill/>
                    </a:ln>
                    <a:solidFill>
                      <a:prstClr val="black"/>
                    </a:solidFill>
                    <a:effectLst/>
                    <a:uLnTx/>
                    <a:uFillTx/>
                    <a:ea typeface="+mn-ea"/>
                    <a:cs typeface="Arial" charset="0"/>
                  </a:rPr>
                  <a:t>negativo</a:t>
                </a:r>
                <a:endParaRPr kumimoji="0" lang="en-US" altLang="en-US" sz="1100" b="0" i="0" u="none" strike="noStrike" kern="0" cap="none" spc="0" normalizeH="0" baseline="0" noProof="0" dirty="0">
                  <a:ln>
                    <a:noFill/>
                  </a:ln>
                  <a:solidFill>
                    <a:prstClr val="black"/>
                  </a:solidFill>
                  <a:effectLst/>
                  <a:uLnTx/>
                  <a:uFillTx/>
                  <a:ea typeface="+mn-ea"/>
                  <a:cs typeface="Arial" charset="0"/>
                </a:endParaRPr>
              </a:p>
              <a:p>
                <a:pPr marL="148163" marR="0" lvl="1" indent="-148163" algn="l"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altLang="en-US" sz="1100" b="0" i="0" u="none" strike="noStrike" kern="0" cap="none" spc="0" normalizeH="0" baseline="0" noProof="0" dirty="0">
                    <a:ln>
                      <a:noFill/>
                    </a:ln>
                    <a:solidFill>
                      <a:prstClr val="black"/>
                    </a:solidFill>
                    <a:effectLst/>
                    <a:uLnTx/>
                    <a:uFillTx/>
                    <a:ea typeface="+mn-ea"/>
                    <a:cs typeface="Arial" charset="0"/>
                  </a:rPr>
                  <a:t>Sem </a:t>
                </a:r>
                <a:r>
                  <a:rPr kumimoji="0" lang="en-US" altLang="en-US" sz="1100" b="0" i="0" u="none" strike="noStrike" kern="0" cap="none" spc="0" normalizeH="0" baseline="0" noProof="0" dirty="0" err="1">
                    <a:ln>
                      <a:noFill/>
                    </a:ln>
                    <a:solidFill>
                      <a:prstClr val="black"/>
                    </a:solidFill>
                    <a:effectLst/>
                    <a:uLnTx/>
                    <a:uFillTx/>
                    <a:ea typeface="+mn-ea"/>
                    <a:cs typeface="Arial" charset="0"/>
                  </a:rPr>
                  <a:t>resistência</a:t>
                </a:r>
                <a:r>
                  <a:rPr kumimoji="0" lang="en-US" altLang="en-US" sz="1100" b="0" i="0" u="none" strike="noStrike" kern="0" cap="none" spc="0" normalizeH="0" baseline="0" noProof="0" dirty="0">
                    <a:ln>
                      <a:noFill/>
                    </a:ln>
                    <a:solidFill>
                      <a:prstClr val="black"/>
                    </a:solidFill>
                    <a:effectLst/>
                    <a:uLnTx/>
                    <a:uFillTx/>
                    <a:ea typeface="+mn-ea"/>
                    <a:cs typeface="Arial" charset="0"/>
                  </a:rPr>
                  <a:t> a FTC, TFV, ABC, 3TC, DTG</a:t>
                </a:r>
                <a:endParaRPr kumimoji="0" lang="en-US" altLang="en-US" sz="1100" b="0" i="0" u="none" strike="noStrike" kern="1200" cap="none" spc="0" normalizeH="0" baseline="0" noProof="0" dirty="0">
                  <a:ln>
                    <a:noFill/>
                  </a:ln>
                  <a:solidFill>
                    <a:prstClr val="black"/>
                  </a:solidFill>
                  <a:effectLst/>
                  <a:uLnTx/>
                  <a:uFillTx/>
                  <a:ea typeface="+mn-ea"/>
                  <a:cs typeface="+mn-cs"/>
                </a:endParaRPr>
              </a:p>
            </p:txBody>
          </p:sp>
        </p:grpSp>
        <p:sp>
          <p:nvSpPr>
            <p:cNvPr id="22" name="Rectangle 21">
              <a:extLst>
                <a:ext uri="{FF2B5EF4-FFF2-40B4-BE49-F238E27FC236}">
                  <a16:creationId xmlns:a16="http://schemas.microsoft.com/office/drawing/2014/main" id="{C84F727E-FD60-42E7-97EB-725124A9CCD8}"/>
                </a:ext>
              </a:extLst>
            </p:cNvPr>
            <p:cNvSpPr/>
            <p:nvPr/>
          </p:nvSpPr>
          <p:spPr bwMode="auto">
            <a:xfrm>
              <a:off x="8175329" y="1832709"/>
              <a:ext cx="1737360" cy="411163"/>
            </a:xfrm>
            <a:prstGeom prst="rect">
              <a:avLst/>
            </a:prstGeom>
            <a:solidFill>
              <a:srgbClr val="00C0A0"/>
            </a:solidFill>
            <a:ln w="9525" cap="flat" cmpd="sng" algn="ctr">
              <a:noFill/>
              <a:prstDash val="solid"/>
            </a:ln>
            <a:effectLst/>
          </p:spPr>
          <p:txBody>
            <a:bodyPr lIns="91440" anchor="ctr"/>
            <a:lstStyle/>
            <a:p>
              <a:pPr marL="0" marR="0" lvl="0" indent="0" algn="ctr" defTabSz="1217613" rtl="0" eaLnBrk="1" fontAlgn="base" latinLnBrk="0" hangingPunct="1">
                <a:lnSpc>
                  <a:spcPct val="100000"/>
                </a:lnSpc>
                <a:spcBef>
                  <a:spcPct val="20000"/>
                </a:spcBef>
                <a:spcAft>
                  <a:spcPct val="0"/>
                </a:spcAft>
                <a:buClr>
                  <a:srgbClr val="990000"/>
                </a:buClr>
                <a:buSzPct val="120000"/>
                <a:buFontTx/>
                <a:buNone/>
                <a:tabLst/>
                <a:defRPr/>
              </a:pPr>
              <a:r>
                <a:rPr kumimoji="0" lang="en-US" sz="2000" b="1" i="0" u="none" strike="noStrike" kern="0" cap="none" spc="0" normalizeH="0" baseline="0" noProof="0" dirty="0">
                  <a:ln>
                    <a:noFill/>
                  </a:ln>
                  <a:solidFill>
                    <a:prstClr val="white"/>
                  </a:solidFill>
                  <a:effectLst/>
                  <a:uLnTx/>
                  <a:uFillTx/>
                  <a:ea typeface="MS Mincho" pitchFamily="49" charset="-128"/>
                  <a:cs typeface="Arial" pitchFamily="34" charset="0"/>
                </a:rPr>
                <a:t>OLE B/F/TAF</a:t>
              </a:r>
            </a:p>
          </p:txBody>
        </p:sp>
        <p:sp>
          <p:nvSpPr>
            <p:cNvPr id="23" name="Freeform 66">
              <a:extLst>
                <a:ext uri="{FF2B5EF4-FFF2-40B4-BE49-F238E27FC236}">
                  <a16:creationId xmlns:a16="http://schemas.microsoft.com/office/drawing/2014/main" id="{3FA1B498-5AA3-4C16-B3F3-AD50FC20AE60}"/>
                </a:ext>
              </a:extLst>
            </p:cNvPr>
            <p:cNvSpPr>
              <a:spLocks/>
            </p:cNvSpPr>
            <p:nvPr/>
          </p:nvSpPr>
          <p:spPr bwMode="auto">
            <a:xfrm rot="16200000">
              <a:off x="7528491" y="2020185"/>
              <a:ext cx="667697" cy="117223"/>
            </a:xfrm>
            <a:custGeom>
              <a:avLst/>
              <a:gdLst>
                <a:gd name="T0" fmla="*/ 542765 w 2663825"/>
                <a:gd name="T1" fmla="*/ 0 h 127000"/>
                <a:gd name="T2" fmla="*/ 542765 w 2663825"/>
                <a:gd name="T3" fmla="*/ 118872 h 127000"/>
                <a:gd name="T4" fmla="*/ 0 w 2663825"/>
                <a:gd name="T5" fmla="*/ 118872 h 127000"/>
                <a:gd name="T6" fmla="*/ 0 w 2663825"/>
                <a:gd name="T7" fmla="*/ 2972 h 127000"/>
                <a:gd name="T8" fmla="*/ 0 60000 65536"/>
                <a:gd name="T9" fmla="*/ 0 60000 65536"/>
                <a:gd name="T10" fmla="*/ 0 60000 65536"/>
                <a:gd name="T11" fmla="*/ 0 60000 65536"/>
                <a:gd name="T12" fmla="*/ 0 w 2663825"/>
                <a:gd name="T13" fmla="*/ 0 h 127000"/>
                <a:gd name="T14" fmla="*/ 2663825 w 2663825"/>
                <a:gd name="T15" fmla="*/ 127000 h 127000"/>
              </a:gdLst>
              <a:ahLst/>
              <a:cxnLst>
                <a:cxn ang="T8">
                  <a:pos x="T0" y="T1"/>
                </a:cxn>
                <a:cxn ang="T9">
                  <a:pos x="T2" y="T3"/>
                </a:cxn>
                <a:cxn ang="T10">
                  <a:pos x="T4" y="T5"/>
                </a:cxn>
                <a:cxn ang="T11">
                  <a:pos x="T6" y="T7"/>
                </a:cxn>
              </a:cxnLst>
              <a:rect l="T12" t="T13" r="T14" b="T15"/>
              <a:pathLst>
                <a:path w="2663825" h="127000">
                  <a:moveTo>
                    <a:pt x="2663825" y="0"/>
                  </a:moveTo>
                  <a:lnTo>
                    <a:pt x="2663825" y="127000"/>
                  </a:lnTo>
                  <a:lnTo>
                    <a:pt x="0" y="127000"/>
                  </a:lnTo>
                  <a:lnTo>
                    <a:pt x="0" y="3175"/>
                  </a:lnTo>
                </a:path>
              </a:pathLst>
            </a:custGeom>
            <a:noFill/>
            <a:ln w="19050" cap="flat" cmpd="sng" algn="ctr">
              <a:solidFill>
                <a:sysClr val="windowText" lastClr="000000">
                  <a:lumMod val="50000"/>
                  <a:lumOff val="50000"/>
                </a:sys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1217613" rtl="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prstClr val="black"/>
                </a:solidFill>
                <a:effectLst/>
                <a:uLnTx/>
                <a:uFillTx/>
                <a:latin typeface="Arial" charset="0"/>
                <a:ea typeface="+mn-ea"/>
                <a:cs typeface="Arial" charset="0"/>
              </a:endParaRPr>
            </a:p>
          </p:txBody>
        </p:sp>
        <p:cxnSp>
          <p:nvCxnSpPr>
            <p:cNvPr id="24" name="Straight Connector 6">
              <a:extLst>
                <a:ext uri="{FF2B5EF4-FFF2-40B4-BE49-F238E27FC236}">
                  <a16:creationId xmlns:a16="http://schemas.microsoft.com/office/drawing/2014/main" id="{2BEB2A19-0498-4702-8922-86057F3F9D61}"/>
                </a:ext>
              </a:extLst>
            </p:cNvPr>
            <p:cNvCxnSpPr>
              <a:cxnSpLocks noChangeShapeType="1"/>
            </p:cNvCxnSpPr>
            <p:nvPr/>
          </p:nvCxnSpPr>
          <p:spPr bwMode="auto">
            <a:xfrm>
              <a:off x="7917135" y="2060326"/>
              <a:ext cx="269851" cy="0"/>
            </a:xfrm>
            <a:prstGeom prst="line">
              <a:avLst/>
            </a:prstGeom>
            <a:noFill/>
            <a:ln w="19050" algn="ctr">
              <a:solidFill>
                <a:srgbClr val="7F7F7F"/>
              </a:solidFill>
              <a:round/>
              <a:headEnd/>
              <a:tailEnd/>
            </a:ln>
            <a:extLst>
              <a:ext uri="{909E8E84-426E-40DD-AFC4-6F175D3DCCD1}">
                <a14:hiddenFill xmlns:a14="http://schemas.microsoft.com/office/drawing/2010/main">
                  <a:noFill/>
                </a14:hiddenFill>
              </a:ext>
            </a:extLst>
          </p:spPr>
        </p:cxnSp>
        <p:sp>
          <p:nvSpPr>
            <p:cNvPr id="25" name="Text Box 23">
              <a:extLst>
                <a:ext uri="{FF2B5EF4-FFF2-40B4-BE49-F238E27FC236}">
                  <a16:creationId xmlns:a16="http://schemas.microsoft.com/office/drawing/2014/main" id="{B2BAA906-30E8-4DA9-A51B-57B50C771AE2}"/>
                </a:ext>
              </a:extLst>
            </p:cNvPr>
            <p:cNvSpPr txBox="1">
              <a:spLocks noChangeArrowheads="1"/>
            </p:cNvSpPr>
            <p:nvPr/>
          </p:nvSpPr>
          <p:spPr bwMode="auto">
            <a:xfrm>
              <a:off x="4531784" y="3048456"/>
              <a:ext cx="134985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eaLnBrk="0" hangingPunct="0">
                <a:defRPr sz="3600" b="1" baseline="-25000">
                  <a:solidFill>
                    <a:schemeClr val="tx1"/>
                  </a:solidFill>
                  <a:latin typeface="Arial" charset="0"/>
                </a:defRPr>
              </a:lvl1pPr>
              <a:lvl2pPr marL="742950" indent="-285750" eaLnBrk="0" hangingPunct="0">
                <a:defRPr sz="3600" b="1" baseline="-25000">
                  <a:solidFill>
                    <a:schemeClr val="tx1"/>
                  </a:solidFill>
                  <a:latin typeface="Arial" charset="0"/>
                </a:defRPr>
              </a:lvl2pPr>
              <a:lvl3pPr marL="1143000" indent="-228600" eaLnBrk="0" hangingPunct="0">
                <a:defRPr sz="3600" b="1" baseline="-25000">
                  <a:solidFill>
                    <a:schemeClr val="tx1"/>
                  </a:solidFill>
                  <a:latin typeface="Arial" charset="0"/>
                </a:defRPr>
              </a:lvl3pPr>
              <a:lvl4pPr marL="1600200" indent="-228600" eaLnBrk="0" hangingPunct="0">
                <a:defRPr sz="3600" b="1" baseline="-25000">
                  <a:solidFill>
                    <a:schemeClr val="tx1"/>
                  </a:solidFill>
                  <a:latin typeface="Arial" charset="0"/>
                </a:defRPr>
              </a:lvl4pPr>
              <a:lvl5pPr marL="2057400" indent="-228600" eaLnBrk="0" hangingPunct="0">
                <a:defRPr sz="3600" b="1" baseline="-25000">
                  <a:solidFill>
                    <a:schemeClr val="tx1"/>
                  </a:solidFill>
                  <a:latin typeface="Arial" charset="0"/>
                </a:defRPr>
              </a:lvl5pPr>
              <a:lvl6pPr marL="2514600" indent="-228600" eaLnBrk="0" fontAlgn="base" hangingPunct="0">
                <a:spcBef>
                  <a:spcPct val="0"/>
                </a:spcBef>
                <a:spcAft>
                  <a:spcPct val="25000"/>
                </a:spcAft>
                <a:buChar char="•"/>
                <a:defRPr sz="3600" b="1" baseline="-25000">
                  <a:solidFill>
                    <a:schemeClr val="tx1"/>
                  </a:solidFill>
                  <a:latin typeface="Arial" charset="0"/>
                </a:defRPr>
              </a:lvl6pPr>
              <a:lvl7pPr marL="2971800" indent="-228600" eaLnBrk="0" fontAlgn="base" hangingPunct="0">
                <a:spcBef>
                  <a:spcPct val="0"/>
                </a:spcBef>
                <a:spcAft>
                  <a:spcPct val="25000"/>
                </a:spcAft>
                <a:buChar char="•"/>
                <a:defRPr sz="3600" b="1" baseline="-25000">
                  <a:solidFill>
                    <a:schemeClr val="tx1"/>
                  </a:solidFill>
                  <a:latin typeface="Arial" charset="0"/>
                </a:defRPr>
              </a:lvl7pPr>
              <a:lvl8pPr marL="3429000" indent="-228600" eaLnBrk="0" fontAlgn="base" hangingPunct="0">
                <a:spcBef>
                  <a:spcPct val="0"/>
                </a:spcBef>
                <a:spcAft>
                  <a:spcPct val="25000"/>
                </a:spcAft>
                <a:buChar char="•"/>
                <a:defRPr sz="3600" b="1" baseline="-25000">
                  <a:solidFill>
                    <a:schemeClr val="tx1"/>
                  </a:solidFill>
                  <a:latin typeface="Arial" charset="0"/>
                </a:defRPr>
              </a:lvl8pPr>
              <a:lvl9pPr marL="3886200" indent="-228600" eaLnBrk="0" fontAlgn="base" hangingPunct="0">
                <a:spcBef>
                  <a:spcPct val="0"/>
                </a:spcBef>
                <a:spcAft>
                  <a:spcPct val="25000"/>
                </a:spcAft>
                <a:buChar char="•"/>
                <a:defRPr sz="3600" b="1" baseline="-25000">
                  <a:solidFill>
                    <a:schemeClr val="tx1"/>
                  </a:solidFill>
                  <a:latin typeface="Arial" charset="0"/>
                </a:defRPr>
              </a:lvl9pPr>
            </a:lstStyle>
            <a:p>
              <a:pPr marL="0" marR="0" lvl="0" indent="0" algn="ctr" defTabSz="914378" rtl="0" eaLnBrk="1" fontAlgn="base" latinLnBrk="0" hangingPunct="1">
                <a:lnSpc>
                  <a:spcPct val="100000"/>
                </a:lnSpc>
                <a:spcBef>
                  <a:spcPct val="50000"/>
                </a:spcBef>
                <a:spcAft>
                  <a:spcPct val="0"/>
                </a:spcAft>
                <a:buClrTx/>
                <a:buSzTx/>
                <a:buFontTx/>
                <a:buNone/>
                <a:tabLst/>
                <a:defRPr/>
              </a:pPr>
              <a:r>
                <a:rPr lang="en-US" sz="1200" kern="0" baseline="0" dirty="0" err="1">
                  <a:solidFill>
                    <a:prstClr val="black">
                      <a:lumMod val="50000"/>
                      <a:lumOff val="50000"/>
                    </a:prstClr>
                  </a:solidFill>
                  <a:latin typeface="Arial" panose="020B0604020202020204"/>
                  <a:ea typeface="MS PGothic" pitchFamily="34" charset="-128"/>
                  <a:cs typeface="Arial" charset="0"/>
                </a:rPr>
                <a:t>Semana</a:t>
              </a:r>
              <a:r>
                <a:rPr kumimoji="0" lang="en-US" sz="1200" b="1" i="0" u="none" strike="noStrike" kern="0" cap="none" spc="0" normalizeH="0" baseline="0" noProof="0" dirty="0">
                  <a:ln>
                    <a:noFill/>
                  </a:ln>
                  <a:solidFill>
                    <a:prstClr val="black">
                      <a:lumMod val="50000"/>
                      <a:lumOff val="50000"/>
                    </a:prstClr>
                  </a:solidFill>
                  <a:effectLst/>
                  <a:uLnTx/>
                  <a:uFillTx/>
                  <a:latin typeface="Arial" panose="020B0604020202020204"/>
                  <a:ea typeface="MS PGothic" pitchFamily="34" charset="-128"/>
                  <a:cs typeface="Arial" charset="0"/>
                </a:rPr>
                <a:t> 0</a:t>
              </a:r>
            </a:p>
          </p:txBody>
        </p:sp>
        <p:sp>
          <p:nvSpPr>
            <p:cNvPr id="26" name="Freeform 66">
              <a:extLst>
                <a:ext uri="{FF2B5EF4-FFF2-40B4-BE49-F238E27FC236}">
                  <a16:creationId xmlns:a16="http://schemas.microsoft.com/office/drawing/2014/main" id="{7FD7F461-DEF6-417D-9E5D-1D473150EDF6}"/>
                </a:ext>
              </a:extLst>
            </p:cNvPr>
            <p:cNvSpPr>
              <a:spLocks/>
            </p:cNvSpPr>
            <p:nvPr/>
          </p:nvSpPr>
          <p:spPr bwMode="auto">
            <a:xfrm rot="10800000">
              <a:off x="5203569" y="2986962"/>
              <a:ext cx="2602415" cy="54942"/>
            </a:xfrm>
            <a:custGeom>
              <a:avLst/>
              <a:gdLst>
                <a:gd name="T0" fmla="*/ 542765 w 2663825"/>
                <a:gd name="T1" fmla="*/ 0 h 127000"/>
                <a:gd name="T2" fmla="*/ 542765 w 2663825"/>
                <a:gd name="T3" fmla="*/ 118872 h 127000"/>
                <a:gd name="T4" fmla="*/ 0 w 2663825"/>
                <a:gd name="T5" fmla="*/ 118872 h 127000"/>
                <a:gd name="T6" fmla="*/ 0 w 2663825"/>
                <a:gd name="T7" fmla="*/ 2972 h 127000"/>
                <a:gd name="T8" fmla="*/ 0 60000 65536"/>
                <a:gd name="T9" fmla="*/ 0 60000 65536"/>
                <a:gd name="T10" fmla="*/ 0 60000 65536"/>
                <a:gd name="T11" fmla="*/ 0 60000 65536"/>
                <a:gd name="T12" fmla="*/ 0 w 2663825"/>
                <a:gd name="T13" fmla="*/ 0 h 127000"/>
                <a:gd name="T14" fmla="*/ 2663825 w 2663825"/>
                <a:gd name="T15" fmla="*/ 127000 h 127000"/>
              </a:gdLst>
              <a:ahLst/>
              <a:cxnLst>
                <a:cxn ang="T8">
                  <a:pos x="T0" y="T1"/>
                </a:cxn>
                <a:cxn ang="T9">
                  <a:pos x="T2" y="T3"/>
                </a:cxn>
                <a:cxn ang="T10">
                  <a:pos x="T4" y="T5"/>
                </a:cxn>
                <a:cxn ang="T11">
                  <a:pos x="T6" y="T7"/>
                </a:cxn>
              </a:cxnLst>
              <a:rect l="T12" t="T13" r="T14" b="T15"/>
              <a:pathLst>
                <a:path w="2663825" h="127000">
                  <a:moveTo>
                    <a:pt x="2663825" y="0"/>
                  </a:moveTo>
                  <a:lnTo>
                    <a:pt x="2663825" y="127000"/>
                  </a:lnTo>
                  <a:lnTo>
                    <a:pt x="0" y="127000"/>
                  </a:lnTo>
                  <a:lnTo>
                    <a:pt x="0" y="3175"/>
                  </a:lnTo>
                </a:path>
              </a:pathLst>
            </a:custGeom>
            <a:noFill/>
            <a:ln w="19050" cap="flat" cmpd="sng" algn="ctr">
              <a:solidFill>
                <a:sysClr val="windowText" lastClr="000000">
                  <a:lumMod val="50000"/>
                  <a:lumOff val="50000"/>
                </a:sys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914378" rtl="0" eaLnBrk="1" fontAlgn="base" latinLnBrk="0" hangingPunct="1">
                <a:lnSpc>
                  <a:spcPct val="100000"/>
                </a:lnSpc>
                <a:spcBef>
                  <a:spcPct val="0"/>
                </a:spcBef>
                <a:spcAft>
                  <a:spcPct val="0"/>
                </a:spcAft>
                <a:buClrTx/>
                <a:buSzTx/>
                <a:buFontTx/>
                <a:buNone/>
                <a:tabLst/>
                <a:defRPr/>
              </a:pPr>
              <a:endParaRPr kumimoji="0" lang="en-US" sz="825" b="0" i="0" u="none" strike="noStrike" kern="0" cap="none" spc="0" normalizeH="0" baseline="0" noProof="0">
                <a:ln>
                  <a:noFill/>
                </a:ln>
                <a:solidFill>
                  <a:prstClr val="black"/>
                </a:solidFill>
                <a:effectLst/>
                <a:uLnTx/>
                <a:uFillTx/>
                <a:latin typeface="Arial"/>
                <a:ea typeface="+mn-ea"/>
                <a:cs typeface="Arial" charset="0"/>
              </a:endParaRPr>
            </a:p>
          </p:txBody>
        </p:sp>
        <p:sp>
          <p:nvSpPr>
            <p:cNvPr id="28" name="Rectangle 27">
              <a:extLst>
                <a:ext uri="{FF2B5EF4-FFF2-40B4-BE49-F238E27FC236}">
                  <a16:creationId xmlns:a16="http://schemas.microsoft.com/office/drawing/2014/main" id="{15882EC4-F544-4DAB-8561-C5BDB1594DA6}"/>
                </a:ext>
              </a:extLst>
            </p:cNvPr>
            <p:cNvSpPr/>
            <p:nvPr/>
          </p:nvSpPr>
          <p:spPr>
            <a:xfrm rot="2700000">
              <a:off x="7759107" y="2960073"/>
              <a:ext cx="64800" cy="76058"/>
            </a:xfrm>
            <a:prstGeom prst="rect">
              <a:avLst/>
            </a:prstGeom>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9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ea typeface="+mn-ea"/>
                <a:cs typeface="+mn-cs"/>
              </a:endParaRPr>
            </a:p>
          </p:txBody>
        </p:sp>
        <p:sp>
          <p:nvSpPr>
            <p:cNvPr id="29" name="TextBox 28">
              <a:extLst>
                <a:ext uri="{FF2B5EF4-FFF2-40B4-BE49-F238E27FC236}">
                  <a16:creationId xmlns:a16="http://schemas.microsoft.com/office/drawing/2014/main" id="{8AC7F2F7-3214-4EE0-B6CF-651AF47C1464}"/>
                </a:ext>
              </a:extLst>
            </p:cNvPr>
            <p:cNvSpPr txBox="1"/>
            <p:nvPr/>
          </p:nvSpPr>
          <p:spPr>
            <a:xfrm>
              <a:off x="7054350" y="3121309"/>
              <a:ext cx="1437173" cy="195423"/>
            </a:xfrm>
            <a:prstGeom prst="rect">
              <a:avLst/>
            </a:prstGeom>
            <a:noFill/>
          </p:spPr>
          <p:txBody>
            <a:bodyPr wrap="square" lIns="0" tIns="0" rIns="0" bIns="0" rtlCol="0">
              <a:noAutofit/>
            </a:bodyPr>
            <a:lstStyle/>
            <a:p>
              <a:pPr marL="0" marR="0" lvl="0" indent="0" algn="ctr" defTabSz="914378" rtl="0" eaLnBrk="1" fontAlgn="auto" latinLnBrk="0" hangingPunct="1">
                <a:lnSpc>
                  <a:spcPct val="90000"/>
                </a:lnSpc>
                <a:spcBef>
                  <a:spcPts val="0"/>
                </a:spcBef>
                <a:spcAft>
                  <a:spcPts val="0"/>
                </a:spcAft>
                <a:buClrTx/>
                <a:buSzTx/>
                <a:buFontTx/>
                <a:buNone/>
                <a:tabLst/>
                <a:defRPr/>
              </a:pPr>
              <a:r>
                <a:rPr lang="en-US" sz="1200" b="1" i="1" kern="0" dirty="0">
                  <a:solidFill>
                    <a:prstClr val="black">
                      <a:lumMod val="50000"/>
                      <a:lumOff val="50000"/>
                    </a:prstClr>
                  </a:solidFill>
                  <a:latin typeface="Arial" panose="020B0604020202020204"/>
                  <a:ea typeface="MS PGothic" pitchFamily="34" charset="-128"/>
                  <a:cs typeface="Arial" charset="0"/>
                </a:rPr>
                <a:t>Endpoint</a:t>
              </a:r>
              <a:r>
                <a:rPr lang="en-US" sz="1200" b="1" kern="0" dirty="0">
                  <a:solidFill>
                    <a:prstClr val="black">
                      <a:lumMod val="50000"/>
                      <a:lumOff val="50000"/>
                    </a:prstClr>
                  </a:solidFill>
                  <a:latin typeface="Arial" panose="020B0604020202020204"/>
                  <a:ea typeface="MS PGothic" pitchFamily="34" charset="-128"/>
                  <a:cs typeface="Arial" charset="0"/>
                </a:rPr>
                <a:t> </a:t>
              </a:r>
              <a:r>
                <a:rPr lang="en-US" sz="1200" b="1" kern="0" dirty="0" err="1">
                  <a:solidFill>
                    <a:prstClr val="black">
                      <a:lumMod val="50000"/>
                      <a:lumOff val="50000"/>
                    </a:prstClr>
                  </a:solidFill>
                  <a:latin typeface="Arial" panose="020B0604020202020204"/>
                  <a:ea typeface="MS PGothic" pitchFamily="34" charset="-128"/>
                  <a:cs typeface="Arial" charset="0"/>
                </a:rPr>
                <a:t>primário</a:t>
              </a:r>
              <a:endParaRPr lang="en-US" sz="1200" b="1" kern="0" dirty="0">
                <a:solidFill>
                  <a:prstClr val="black">
                    <a:lumMod val="50000"/>
                    <a:lumOff val="50000"/>
                  </a:prstClr>
                </a:solidFill>
                <a:latin typeface="Arial" panose="020B0604020202020204"/>
                <a:ea typeface="MS PGothic" pitchFamily="34" charset="-128"/>
                <a:cs typeface="Arial" charset="0"/>
              </a:endParaRPr>
            </a:p>
            <a:p>
              <a:pPr marL="0" marR="0" lvl="0" indent="0" algn="ctr" defTabSz="914378" rtl="0" eaLnBrk="1" fontAlgn="auto" latinLnBrk="0" hangingPunct="1">
                <a:lnSpc>
                  <a:spcPct val="90000"/>
                </a:lnSpc>
                <a:spcBef>
                  <a:spcPts val="0"/>
                </a:spcBef>
                <a:spcAft>
                  <a:spcPts val="0"/>
                </a:spcAft>
                <a:buClrTx/>
                <a:buSzTx/>
                <a:buFontTx/>
                <a:buNone/>
                <a:tabLst/>
                <a:defRPr/>
              </a:pPr>
              <a:r>
                <a:rPr lang="en-US" sz="1200" b="1" kern="0" dirty="0">
                  <a:solidFill>
                    <a:prstClr val="black">
                      <a:lumMod val="50000"/>
                      <a:lumOff val="50000"/>
                    </a:prstClr>
                  </a:solidFill>
                  <a:latin typeface="Arial" panose="020B0604020202020204"/>
                  <a:ea typeface="MS PGothic" pitchFamily="34" charset="-128"/>
                  <a:cs typeface="Arial" charset="0"/>
                </a:rPr>
                <a:t>48 </a:t>
              </a:r>
              <a:r>
                <a:rPr lang="en-US" sz="1200" b="1" kern="0" dirty="0" err="1">
                  <a:solidFill>
                    <a:prstClr val="black">
                      <a:lumMod val="50000"/>
                      <a:lumOff val="50000"/>
                    </a:prstClr>
                  </a:solidFill>
                  <a:latin typeface="Arial" panose="020B0604020202020204"/>
                  <a:ea typeface="MS PGothic" pitchFamily="34" charset="-128"/>
                  <a:cs typeface="Arial" charset="0"/>
                </a:rPr>
                <a:t>semanas</a:t>
              </a:r>
              <a:endParaRPr lang="en-US" sz="1200" b="1" kern="0" dirty="0">
                <a:solidFill>
                  <a:prstClr val="black">
                    <a:lumMod val="50000"/>
                    <a:lumOff val="50000"/>
                  </a:prstClr>
                </a:solidFill>
                <a:latin typeface="Arial" panose="020B0604020202020204"/>
                <a:ea typeface="MS PGothic" pitchFamily="34" charset="-128"/>
                <a:cs typeface="Arial" charset="0"/>
              </a:endParaRPr>
            </a:p>
          </p:txBody>
        </p:sp>
        <p:sp>
          <p:nvSpPr>
            <p:cNvPr id="32" name="Rectangle 31">
              <a:extLst>
                <a:ext uri="{FF2B5EF4-FFF2-40B4-BE49-F238E27FC236}">
                  <a16:creationId xmlns:a16="http://schemas.microsoft.com/office/drawing/2014/main" id="{429B173C-2279-4C88-BED3-9E26BD6BBAD1}"/>
                </a:ext>
              </a:extLst>
            </p:cNvPr>
            <p:cNvSpPr/>
            <p:nvPr/>
          </p:nvSpPr>
          <p:spPr bwMode="auto">
            <a:xfrm>
              <a:off x="5183210" y="1587907"/>
              <a:ext cx="2618159" cy="299081"/>
            </a:xfrm>
            <a:prstGeom prst="rect">
              <a:avLst/>
            </a:prstGeom>
            <a:solidFill>
              <a:srgbClr val="00C0A0"/>
            </a:solidFill>
            <a:ln w="9525" cap="flat" cmpd="sng" algn="ctr">
              <a:noFill/>
              <a:prstDash val="solid"/>
            </a:ln>
            <a:effectLst/>
          </p:spPr>
          <p:txBody>
            <a:bodyPr lIns="182880" anchor="ctr"/>
            <a:lstStyle/>
            <a:p>
              <a:pPr marL="0" marR="0" lvl="0" indent="0" algn="ctr" defTabSz="1217583" rtl="0" eaLnBrk="1" fontAlgn="base" latinLnBrk="0" hangingPunct="1">
                <a:lnSpc>
                  <a:spcPct val="100000"/>
                </a:lnSpc>
                <a:spcBef>
                  <a:spcPct val="20000"/>
                </a:spcBef>
                <a:spcAft>
                  <a:spcPct val="0"/>
                </a:spcAft>
                <a:buClr>
                  <a:srgbClr val="990000"/>
                </a:buClr>
                <a:buSzPct val="120000"/>
                <a:buFontTx/>
                <a:buNone/>
                <a:tabLst/>
                <a:defRPr/>
              </a:pPr>
              <a:r>
                <a:rPr kumimoji="0" lang="en-US" sz="1600" b="1" i="0" u="none" strike="noStrike" kern="0" cap="none" spc="0" normalizeH="0" baseline="0" noProof="0" dirty="0">
                  <a:ln>
                    <a:noFill/>
                  </a:ln>
                  <a:solidFill>
                    <a:prstClr val="white"/>
                  </a:solidFill>
                  <a:effectLst/>
                  <a:uLnTx/>
                  <a:uFillTx/>
                  <a:ea typeface="MS Mincho" pitchFamily="49" charset="-128"/>
                  <a:cs typeface="Arial" pitchFamily="34" charset="0"/>
                </a:rPr>
                <a:t>B/F/TAF QD</a:t>
              </a:r>
            </a:p>
          </p:txBody>
        </p:sp>
        <p:sp>
          <p:nvSpPr>
            <p:cNvPr id="33" name="Rectangle 32">
              <a:extLst>
                <a:ext uri="{FF2B5EF4-FFF2-40B4-BE49-F238E27FC236}">
                  <a16:creationId xmlns:a16="http://schemas.microsoft.com/office/drawing/2014/main" id="{86158500-C6F0-4F55-BB0B-947AFFB094E8}"/>
                </a:ext>
              </a:extLst>
            </p:cNvPr>
            <p:cNvSpPr/>
            <p:nvPr/>
          </p:nvSpPr>
          <p:spPr bwMode="auto">
            <a:xfrm>
              <a:off x="5182772" y="2585428"/>
              <a:ext cx="2623217" cy="299081"/>
            </a:xfrm>
            <a:prstGeom prst="rect">
              <a:avLst/>
            </a:prstGeom>
            <a:solidFill>
              <a:srgbClr val="E2E2E2"/>
            </a:solidFill>
            <a:ln w="9525" cap="flat" cmpd="sng" algn="ctr">
              <a:noFill/>
              <a:prstDash val="solid"/>
            </a:ln>
            <a:effectLst/>
          </p:spPr>
          <p:txBody>
            <a:bodyPr lIns="182880" anchor="ctr"/>
            <a:lstStyle/>
            <a:p>
              <a:pPr marL="0" marR="0" lvl="0" indent="0" algn="ctr" defTabSz="914400" rtl="0" eaLnBrk="1" fontAlgn="base" latinLnBrk="0" hangingPunct="1">
                <a:lnSpc>
                  <a:spcPct val="100000"/>
                </a:lnSpc>
                <a:spcBef>
                  <a:spcPct val="0"/>
                </a:spcBef>
                <a:spcAft>
                  <a:spcPct val="0"/>
                </a:spcAft>
                <a:buClrTx/>
                <a:buSzPct val="120000"/>
                <a:buFontTx/>
                <a:buNone/>
                <a:tabLst/>
                <a:defRPr/>
              </a:pPr>
              <a:r>
                <a:rPr kumimoji="0" lang="en-US" sz="1600" b="1" i="0" u="none" strike="noStrike" kern="0" cap="none" spc="0" normalizeH="0" baseline="0" noProof="0" dirty="0">
                  <a:ln>
                    <a:noFill/>
                  </a:ln>
                  <a:solidFill>
                    <a:prstClr val="black"/>
                  </a:solidFill>
                  <a:effectLst/>
                  <a:uLnTx/>
                  <a:uFillTx/>
                  <a:ea typeface="MS Mincho" pitchFamily="49" charset="-128"/>
                  <a:cs typeface="Arial" pitchFamily="34" charset="0"/>
                </a:rPr>
                <a:t>B/F/TAF Placebo QD</a:t>
              </a:r>
            </a:p>
          </p:txBody>
        </p:sp>
      </p:grpSp>
      <p:sp>
        <p:nvSpPr>
          <p:cNvPr id="34" name="Rectangle 33">
            <a:extLst>
              <a:ext uri="{FF2B5EF4-FFF2-40B4-BE49-F238E27FC236}">
                <a16:creationId xmlns:a16="http://schemas.microsoft.com/office/drawing/2014/main" id="{080ACF58-3107-4107-8629-476DBC26D254}"/>
              </a:ext>
            </a:extLst>
          </p:cNvPr>
          <p:cNvSpPr/>
          <p:nvPr/>
        </p:nvSpPr>
        <p:spPr>
          <a:xfrm>
            <a:off x="1132114" y="5954264"/>
            <a:ext cx="4221706" cy="461665"/>
          </a:xfrm>
          <a:prstGeom prst="rect">
            <a:avLst/>
          </a:prstGeom>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solidFill>
                  <a:prstClr val="black"/>
                </a:solidFill>
                <a:latin typeface="Calibri" panose="020F0502020204030204" pitchFamily="34" charset="0"/>
                <a:cs typeface="Calibri" panose="020F0502020204030204" pitchFamily="34" charset="0"/>
              </a:rPr>
              <a:t>Sem </a:t>
            </a:r>
            <a:r>
              <a:rPr lang="en-US" sz="1200" b="1" dirty="0" err="1">
                <a:solidFill>
                  <a:prstClr val="black"/>
                </a:solidFill>
                <a:latin typeface="Calibri" panose="020F0502020204030204" pitchFamily="34" charset="0"/>
                <a:cs typeface="Calibri" panose="020F0502020204030204" pitchFamily="34" charset="0"/>
              </a:rPr>
              <a:t>descontinuações</a:t>
            </a:r>
            <a:r>
              <a:rPr lang="en-US" sz="1200" b="1" dirty="0">
                <a:solidFill>
                  <a:prstClr val="black"/>
                </a:solidFill>
                <a:latin typeface="Calibri" panose="020F0502020204030204" pitchFamily="34" charset="0"/>
                <a:cs typeface="Calibri" panose="020F0502020204030204" pitchFamily="34" charset="0"/>
              </a:rPr>
              <a:t> por AAs do </a:t>
            </a:r>
            <a:r>
              <a:rPr lang="en-US" sz="1200" b="1" dirty="0" err="1">
                <a:solidFill>
                  <a:prstClr val="black"/>
                </a:solidFill>
                <a:latin typeface="Calibri" panose="020F0502020204030204" pitchFamily="34" charset="0"/>
                <a:cs typeface="Calibri" panose="020F0502020204030204" pitchFamily="34" charset="0"/>
              </a:rPr>
              <a:t>foro</a:t>
            </a:r>
            <a:r>
              <a:rPr lang="en-US" sz="1200" b="1" dirty="0">
                <a:solidFill>
                  <a:prstClr val="black"/>
                </a:solidFill>
                <a:latin typeface="Calibri" panose="020F0502020204030204" pitchFamily="34" charset="0"/>
                <a:cs typeface="Calibri" panose="020F0502020204030204" pitchFamily="34" charset="0"/>
              </a:rPr>
              <a:t> renal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0 </a:t>
            </a:r>
            <a:r>
              <a:rPr kumimoji="0" lang="en-US" sz="1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casos</a:t>
            </a:r>
            <a:r>
              <a:rPr kumimoji="0" lang="en-US" sz="1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de </a:t>
            </a:r>
            <a:r>
              <a:rPr kumimoji="0" lang="en-US" sz="1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tubulopatia</a:t>
            </a:r>
            <a:r>
              <a:rPr kumimoji="0" lang="en-US" sz="1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renal proximal</a:t>
            </a:r>
          </a:p>
        </p:txBody>
      </p:sp>
      <p:pic>
        <p:nvPicPr>
          <p:cNvPr id="35" name="Picture 34">
            <a:extLst>
              <a:ext uri="{FF2B5EF4-FFF2-40B4-BE49-F238E27FC236}">
                <a16:creationId xmlns:a16="http://schemas.microsoft.com/office/drawing/2014/main" id="{83235D40-7819-4287-B297-FF479ADC0B0C}"/>
              </a:ext>
            </a:extLst>
          </p:cNvPr>
          <p:cNvPicPr>
            <a:picLocks noChangeAspect="1"/>
          </p:cNvPicPr>
          <p:nvPr/>
        </p:nvPicPr>
        <p:blipFill>
          <a:blip r:embed="rId3" cstate="print"/>
          <a:stretch>
            <a:fillRect/>
          </a:stretch>
        </p:blipFill>
        <p:spPr>
          <a:xfrm>
            <a:off x="1189314" y="3413755"/>
            <a:ext cx="3994347" cy="2252339"/>
          </a:xfrm>
          <a:prstGeom prst="rect">
            <a:avLst/>
          </a:prstGeom>
        </p:spPr>
      </p:pic>
      <p:sp>
        <p:nvSpPr>
          <p:cNvPr id="36" name="Rectangle 35">
            <a:extLst>
              <a:ext uri="{FF2B5EF4-FFF2-40B4-BE49-F238E27FC236}">
                <a16:creationId xmlns:a16="http://schemas.microsoft.com/office/drawing/2014/main" id="{2B07EFCA-3874-4CB1-BA25-553E34E9465B}"/>
              </a:ext>
            </a:extLst>
          </p:cNvPr>
          <p:cNvSpPr>
            <a:spLocks noChangeArrowheads="1"/>
          </p:cNvSpPr>
          <p:nvPr/>
        </p:nvSpPr>
        <p:spPr bwMode="auto">
          <a:xfrm>
            <a:off x="2464393" y="3266982"/>
            <a:ext cx="1444188" cy="400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91440" bIns="91440" anchor="t">
            <a:spAutoFit/>
          </a:bodyPr>
          <a:lstStyle>
            <a:lvl1pPr eaLnBrk="0" hangingPunct="0">
              <a:lnSpc>
                <a:spcPct val="90000"/>
              </a:lnSpc>
              <a:spcBef>
                <a:spcPts val="1200"/>
              </a:spcBef>
              <a:buClr>
                <a:srgbClr val="A9A9A9"/>
              </a:buClr>
              <a:buSzPct val="90000"/>
              <a:buFont typeface="Wingdings" pitchFamily="2" charset="2"/>
              <a:buChar char="§"/>
              <a:defRPr sz="2000">
                <a:solidFill>
                  <a:schemeClr val="tx1"/>
                </a:solidFill>
                <a:latin typeface="Arial" charset="0"/>
              </a:defRPr>
            </a:lvl1pPr>
            <a:lvl2pPr marL="501650" indent="-228600" eaLnBrk="0" hangingPunct="0">
              <a:lnSpc>
                <a:spcPct val="90000"/>
              </a:lnSpc>
              <a:spcBef>
                <a:spcPts val="800"/>
              </a:spcBef>
              <a:buClr>
                <a:srgbClr val="A9A9A9"/>
              </a:buClr>
              <a:buSzPct val="90000"/>
              <a:buFont typeface="Arial" charset="0"/>
              <a:buChar char="–"/>
              <a:defRPr>
                <a:solidFill>
                  <a:schemeClr val="tx1"/>
                </a:solidFill>
                <a:latin typeface="Arial" charset="0"/>
              </a:defRPr>
            </a:lvl2pPr>
            <a:lvl3pPr marL="730250" indent="-182563" eaLnBrk="0" hangingPunct="0">
              <a:lnSpc>
                <a:spcPct val="90000"/>
              </a:lnSpc>
              <a:spcBef>
                <a:spcPts val="600"/>
              </a:spcBef>
              <a:buClr>
                <a:srgbClr val="A9A9A9"/>
              </a:buClr>
              <a:buSzPct val="90000"/>
              <a:buFont typeface="Wingdings" pitchFamily="2" charset="2"/>
              <a:buChar char="§"/>
              <a:defRPr sz="1600">
                <a:solidFill>
                  <a:schemeClr val="tx1"/>
                </a:solidFill>
                <a:latin typeface="Arial" charset="0"/>
              </a:defRPr>
            </a:lvl3pPr>
            <a:lvl4pPr marL="958850" indent="-182563" eaLnBrk="0" hangingPunct="0">
              <a:lnSpc>
                <a:spcPct val="90000"/>
              </a:lnSpc>
              <a:spcBef>
                <a:spcPts val="600"/>
              </a:spcBef>
              <a:buClr>
                <a:srgbClr val="A9A9A9"/>
              </a:buClr>
              <a:buSzPct val="90000"/>
              <a:buFont typeface="Arial" charset="0"/>
              <a:buChar char="–"/>
              <a:defRPr sz="1400">
                <a:solidFill>
                  <a:schemeClr val="tx1"/>
                </a:solidFill>
                <a:latin typeface="Arial" charset="0"/>
              </a:defRPr>
            </a:lvl4pPr>
            <a:lvl5pPr marL="1187450" indent="-182563" eaLnBrk="0" hangingPunct="0">
              <a:lnSpc>
                <a:spcPct val="90000"/>
              </a:lnSpc>
              <a:spcBef>
                <a:spcPts val="600"/>
              </a:spcBef>
              <a:buClr>
                <a:srgbClr val="A9A9A9"/>
              </a:buClr>
              <a:buSzPct val="90000"/>
              <a:buFont typeface="Wingdings" pitchFamily="2" charset="2"/>
              <a:buChar char="§"/>
              <a:defRPr sz="1400">
                <a:solidFill>
                  <a:schemeClr val="tx1"/>
                </a:solidFill>
                <a:latin typeface="Arial" charset="0"/>
              </a:defRPr>
            </a:lvl5pPr>
            <a:lvl6pPr marL="1644650" indent="-182563"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6pPr>
            <a:lvl7pPr marL="2101850" indent="-182563"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7pPr>
            <a:lvl8pPr marL="2559050" indent="-182563"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8pPr>
            <a:lvl9pPr marL="3016250" indent="-182563"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9pPr>
          </a:lstStyle>
          <a:p>
            <a:pPr marL="0" marR="0" lvl="0" indent="0" algn="ctr" defTabSz="914400" rtl="0" eaLnBrk="0" fontAlgn="auto" latinLnBrk="0" hangingPunct="0">
              <a:lnSpc>
                <a:spcPct val="100000"/>
              </a:lnSpc>
              <a:spcBef>
                <a:spcPct val="0"/>
              </a:spcBef>
              <a:spcAft>
                <a:spcPts val="0"/>
              </a:spcAft>
              <a:buClrTx/>
              <a:buSzTx/>
              <a:buFontTx/>
              <a:buNone/>
              <a:tabLst/>
              <a:defRPr/>
            </a:pPr>
            <a:r>
              <a:rPr kumimoji="0" lang="en-GB" altLang="en-US" sz="1400" b="1" i="0" u="none" strike="noStrike" kern="1200" cap="none" spc="0" normalizeH="0" baseline="0" noProof="0" dirty="0" err="1">
                <a:ln>
                  <a:noFill/>
                </a:ln>
                <a:solidFill>
                  <a:srgbClr val="000000"/>
                </a:solidFill>
                <a:effectLst/>
                <a:uLnTx/>
                <a:uFillTx/>
                <a:latin typeface="Arial" charset="0"/>
                <a:ea typeface="MS PGothic" pitchFamily="34" charset="-128"/>
                <a:cs typeface="+mn-cs"/>
              </a:rPr>
              <a:t>eTFG</a:t>
            </a:r>
            <a:r>
              <a:rPr kumimoji="0" lang="en-GB" altLang="en-US" sz="1400" b="1" i="0" u="none" strike="noStrike" kern="1200" cap="none" spc="0" normalizeH="0" baseline="-25000" noProof="0" dirty="0" err="1">
                <a:ln>
                  <a:noFill/>
                </a:ln>
                <a:solidFill>
                  <a:srgbClr val="000000"/>
                </a:solidFill>
                <a:effectLst/>
                <a:uLnTx/>
                <a:uFillTx/>
                <a:latin typeface="Arial" charset="0"/>
                <a:ea typeface="MS PGothic" pitchFamily="34" charset="-128"/>
                <a:cs typeface="+mn-cs"/>
              </a:rPr>
              <a:t>CG</a:t>
            </a:r>
            <a:endParaRPr kumimoji="0" lang="en-GB" altLang="en-US" sz="1400" b="1" i="0" u="none" strike="noStrike" kern="1200" cap="none" spc="0" normalizeH="0" baseline="-25000" noProof="0" dirty="0">
              <a:ln>
                <a:noFill/>
              </a:ln>
              <a:solidFill>
                <a:srgbClr val="000000"/>
              </a:solidFill>
              <a:effectLst/>
              <a:uLnTx/>
              <a:uFillTx/>
              <a:latin typeface="Arial" charset="0"/>
              <a:ea typeface="MS PGothic" pitchFamily="34" charset="-128"/>
              <a:cs typeface="+mn-cs"/>
            </a:endParaRPr>
          </a:p>
        </p:txBody>
      </p:sp>
      <p:sp>
        <p:nvSpPr>
          <p:cNvPr id="37" name="Rectangle 36">
            <a:extLst>
              <a:ext uri="{FF2B5EF4-FFF2-40B4-BE49-F238E27FC236}">
                <a16:creationId xmlns:a16="http://schemas.microsoft.com/office/drawing/2014/main" id="{5A27D7FC-ACD3-43F9-86E3-0F701E0A3449}"/>
              </a:ext>
            </a:extLst>
          </p:cNvPr>
          <p:cNvSpPr/>
          <p:nvPr/>
        </p:nvSpPr>
        <p:spPr>
          <a:xfrm>
            <a:off x="1195161" y="3240900"/>
            <a:ext cx="3953175" cy="2576438"/>
          </a:xfrm>
          <a:prstGeom prst="rect">
            <a:avLst/>
          </a:prstGeom>
          <a:noFill/>
          <a:ln w="3810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41" name="Rectangle 40">
            <a:extLst>
              <a:ext uri="{FF2B5EF4-FFF2-40B4-BE49-F238E27FC236}">
                <a16:creationId xmlns:a16="http://schemas.microsoft.com/office/drawing/2014/main" id="{1A4DD9B1-0B32-4C83-84AF-025DAFC5E6A3}"/>
              </a:ext>
            </a:extLst>
          </p:cNvPr>
          <p:cNvSpPr/>
          <p:nvPr/>
        </p:nvSpPr>
        <p:spPr>
          <a:xfrm>
            <a:off x="6123115" y="5889717"/>
            <a:ext cx="4900911" cy="461665"/>
          </a:xfrm>
          <a:prstGeom prst="rect">
            <a:avLst/>
          </a:prstGeom>
        </p:spPr>
        <p:txBody>
          <a:bodyPr wrap="square">
            <a:spAutoFit/>
          </a:bodyPr>
          <a:lstStyle/>
          <a:p>
            <a:pPr marL="176213" marR="0" lvl="0" indent="-176213"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altLang="en-US" sz="1200" b="1" dirty="0">
                <a:solidFill>
                  <a:prstClr val="black"/>
                </a:solidFill>
                <a:latin typeface="Calibri" panose="020F0502020204030204" pitchFamily="34" charset="0"/>
                <a:cs typeface="Calibri" panose="020F0502020204030204" pitchFamily="34" charset="0"/>
              </a:rPr>
              <a:t>Sem </a:t>
            </a:r>
            <a:r>
              <a:rPr lang="en-US" altLang="en-US" sz="1200" b="1" dirty="0" err="1">
                <a:solidFill>
                  <a:prstClr val="black"/>
                </a:solidFill>
                <a:latin typeface="Calibri" panose="020F0502020204030204" pitchFamily="34" charset="0"/>
                <a:cs typeface="Calibri" panose="020F0502020204030204" pitchFamily="34" charset="0"/>
              </a:rPr>
              <a:t>diferenças</a:t>
            </a:r>
            <a:r>
              <a:rPr lang="en-US" altLang="en-US" sz="1200" b="1" dirty="0">
                <a:solidFill>
                  <a:prstClr val="black"/>
                </a:solidFill>
                <a:latin typeface="Calibri" panose="020F0502020204030204" pitchFamily="34" charset="0"/>
                <a:cs typeface="Calibri" panose="020F0502020204030204" pitchFamily="34" charset="0"/>
              </a:rPr>
              <a:t> entre B/F/TAF e DTG/ABC/3TC </a:t>
            </a:r>
            <a:r>
              <a:rPr lang="en-US" altLang="en-US" sz="1200" b="1" dirty="0" err="1">
                <a:solidFill>
                  <a:prstClr val="black"/>
                </a:solidFill>
                <a:latin typeface="Calibri" panose="020F0502020204030204" pitchFamily="34" charset="0"/>
                <a:cs typeface="Calibri" panose="020F0502020204030204" pitchFamily="34" charset="0"/>
              </a:rPr>
              <a:t>nas</a:t>
            </a:r>
            <a:r>
              <a:rPr lang="en-US" altLang="en-US" sz="1200" b="1" dirty="0">
                <a:solidFill>
                  <a:prstClr val="black"/>
                </a:solidFill>
                <a:latin typeface="Calibri" panose="020F0502020204030204" pitchFamily="34" charset="0"/>
                <a:cs typeface="Calibri" panose="020F0502020204030204" pitchFamily="34" charset="0"/>
              </a:rPr>
              <a:t> </a:t>
            </a:r>
            <a:r>
              <a:rPr lang="en-US" altLang="en-US" sz="1200" b="1" dirty="0" err="1">
                <a:solidFill>
                  <a:prstClr val="black"/>
                </a:solidFill>
                <a:latin typeface="Calibri" panose="020F0502020204030204" pitchFamily="34" charset="0"/>
                <a:cs typeface="Calibri" panose="020F0502020204030204" pitchFamily="34" charset="0"/>
              </a:rPr>
              <a:t>avaliações</a:t>
            </a:r>
            <a:r>
              <a:rPr lang="en-US" altLang="en-US" sz="1200" b="1" dirty="0">
                <a:solidFill>
                  <a:prstClr val="black"/>
                </a:solidFill>
                <a:latin typeface="Calibri" panose="020F0502020204030204" pitchFamily="34" charset="0"/>
                <a:cs typeface="Calibri" panose="020F0502020204030204" pitchFamily="34" charset="0"/>
              </a:rPr>
              <a:t> </a:t>
            </a:r>
            <a:r>
              <a:rPr lang="en-US" altLang="en-US" sz="1200" b="1" dirty="0" err="1">
                <a:solidFill>
                  <a:prstClr val="black"/>
                </a:solidFill>
                <a:latin typeface="Calibri" panose="020F0502020204030204" pitchFamily="34" charset="0"/>
                <a:cs typeface="Calibri" panose="020F0502020204030204" pitchFamily="34" charset="0"/>
              </a:rPr>
              <a:t>quantitativas</a:t>
            </a:r>
            <a:r>
              <a:rPr lang="en-US" altLang="en-US" sz="1200" b="1" dirty="0">
                <a:solidFill>
                  <a:prstClr val="black"/>
                </a:solidFill>
                <a:latin typeface="Calibri" panose="020F0502020204030204" pitchFamily="34" charset="0"/>
                <a:cs typeface="Calibri" panose="020F0502020204030204" pitchFamily="34" charset="0"/>
              </a:rPr>
              <a:t> de albuminuria e </a:t>
            </a:r>
            <a:r>
              <a:rPr lang="en-US" altLang="en-US" sz="1200" b="1" dirty="0" err="1">
                <a:solidFill>
                  <a:prstClr val="black"/>
                </a:solidFill>
                <a:latin typeface="Calibri" panose="020F0502020204030204" pitchFamily="34" charset="0"/>
                <a:cs typeface="Calibri" panose="020F0502020204030204" pitchFamily="34" charset="0"/>
              </a:rPr>
              <a:t>biomarcadores</a:t>
            </a:r>
            <a:r>
              <a:rPr lang="en-US" altLang="en-US" sz="1200" b="1" dirty="0">
                <a:solidFill>
                  <a:prstClr val="black"/>
                </a:solidFill>
                <a:latin typeface="Calibri" panose="020F0502020204030204" pitchFamily="34" charset="0"/>
                <a:cs typeface="Calibri" panose="020F0502020204030204" pitchFamily="34" charset="0"/>
              </a:rPr>
              <a:t> da </a:t>
            </a:r>
            <a:r>
              <a:rPr lang="en-US" altLang="en-US" sz="1200" b="1" dirty="0" err="1">
                <a:solidFill>
                  <a:prstClr val="black"/>
                </a:solidFill>
                <a:latin typeface="Calibri" panose="020F0502020204030204" pitchFamily="34" charset="0"/>
                <a:cs typeface="Calibri" panose="020F0502020204030204" pitchFamily="34" charset="0"/>
              </a:rPr>
              <a:t>função</a:t>
            </a:r>
            <a:r>
              <a:rPr lang="en-US" altLang="en-US" sz="1200" b="1" dirty="0">
                <a:solidFill>
                  <a:prstClr val="black"/>
                </a:solidFill>
                <a:latin typeface="Calibri" panose="020F0502020204030204" pitchFamily="34" charset="0"/>
                <a:cs typeface="Calibri" panose="020F0502020204030204" pitchFamily="34" charset="0"/>
              </a:rPr>
              <a:t> renal tubular</a:t>
            </a:r>
          </a:p>
        </p:txBody>
      </p:sp>
      <p:grpSp>
        <p:nvGrpSpPr>
          <p:cNvPr id="2" name="Group 1">
            <a:extLst>
              <a:ext uri="{FF2B5EF4-FFF2-40B4-BE49-F238E27FC236}">
                <a16:creationId xmlns:a16="http://schemas.microsoft.com/office/drawing/2014/main" id="{C72C4F57-0B57-4583-865C-FF92D8B7EE80}"/>
              </a:ext>
            </a:extLst>
          </p:cNvPr>
          <p:cNvGrpSpPr/>
          <p:nvPr/>
        </p:nvGrpSpPr>
        <p:grpSpPr>
          <a:xfrm>
            <a:off x="6188127" y="3207988"/>
            <a:ext cx="3801133" cy="2609349"/>
            <a:chOff x="7019266" y="4385450"/>
            <a:chExt cx="4813715" cy="3881064"/>
          </a:xfrm>
        </p:grpSpPr>
        <p:sp>
          <p:nvSpPr>
            <p:cNvPr id="38" name="Rectangle 37">
              <a:extLst>
                <a:ext uri="{FF2B5EF4-FFF2-40B4-BE49-F238E27FC236}">
                  <a16:creationId xmlns:a16="http://schemas.microsoft.com/office/drawing/2014/main" id="{F60F5AC4-AADF-466E-90C0-9AF6D0EC3AB2}"/>
                </a:ext>
              </a:extLst>
            </p:cNvPr>
            <p:cNvSpPr>
              <a:spLocks noChangeArrowheads="1"/>
            </p:cNvSpPr>
            <p:nvPr/>
          </p:nvSpPr>
          <p:spPr bwMode="auto">
            <a:xfrm>
              <a:off x="10191480" y="4385450"/>
              <a:ext cx="164150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91440" bIns="91440" anchor="t">
              <a:spAutoFit/>
            </a:bodyPr>
            <a:lstStyle>
              <a:lvl1pPr eaLnBrk="0" hangingPunct="0">
                <a:lnSpc>
                  <a:spcPct val="90000"/>
                </a:lnSpc>
                <a:spcBef>
                  <a:spcPts val="1200"/>
                </a:spcBef>
                <a:buClr>
                  <a:srgbClr val="A9A9A9"/>
                </a:buClr>
                <a:buSzPct val="90000"/>
                <a:buFont typeface="Wingdings" pitchFamily="2" charset="2"/>
                <a:buChar char="§"/>
                <a:defRPr sz="2000">
                  <a:solidFill>
                    <a:schemeClr val="tx1"/>
                  </a:solidFill>
                  <a:latin typeface="Arial" charset="0"/>
                </a:defRPr>
              </a:lvl1pPr>
              <a:lvl2pPr marL="501650" indent="-228600" eaLnBrk="0" hangingPunct="0">
                <a:lnSpc>
                  <a:spcPct val="90000"/>
                </a:lnSpc>
                <a:spcBef>
                  <a:spcPts val="800"/>
                </a:spcBef>
                <a:buClr>
                  <a:srgbClr val="A9A9A9"/>
                </a:buClr>
                <a:buSzPct val="90000"/>
                <a:buFont typeface="Arial" charset="0"/>
                <a:buChar char="–"/>
                <a:defRPr>
                  <a:solidFill>
                    <a:schemeClr val="tx1"/>
                  </a:solidFill>
                  <a:latin typeface="Arial" charset="0"/>
                </a:defRPr>
              </a:lvl2pPr>
              <a:lvl3pPr marL="730250" indent="-182563" eaLnBrk="0" hangingPunct="0">
                <a:lnSpc>
                  <a:spcPct val="90000"/>
                </a:lnSpc>
                <a:spcBef>
                  <a:spcPts val="600"/>
                </a:spcBef>
                <a:buClr>
                  <a:srgbClr val="A9A9A9"/>
                </a:buClr>
                <a:buSzPct val="90000"/>
                <a:buFont typeface="Wingdings" pitchFamily="2" charset="2"/>
                <a:buChar char="§"/>
                <a:defRPr sz="1600">
                  <a:solidFill>
                    <a:schemeClr val="tx1"/>
                  </a:solidFill>
                  <a:latin typeface="Arial" charset="0"/>
                </a:defRPr>
              </a:lvl3pPr>
              <a:lvl4pPr marL="958850" indent="-182563" eaLnBrk="0" hangingPunct="0">
                <a:lnSpc>
                  <a:spcPct val="90000"/>
                </a:lnSpc>
                <a:spcBef>
                  <a:spcPts val="600"/>
                </a:spcBef>
                <a:buClr>
                  <a:srgbClr val="A9A9A9"/>
                </a:buClr>
                <a:buSzPct val="90000"/>
                <a:buFont typeface="Arial" charset="0"/>
                <a:buChar char="–"/>
                <a:defRPr sz="1400">
                  <a:solidFill>
                    <a:schemeClr val="tx1"/>
                  </a:solidFill>
                  <a:latin typeface="Arial" charset="0"/>
                </a:defRPr>
              </a:lvl4pPr>
              <a:lvl5pPr marL="1187450" indent="-182563" eaLnBrk="0" hangingPunct="0">
                <a:lnSpc>
                  <a:spcPct val="90000"/>
                </a:lnSpc>
                <a:spcBef>
                  <a:spcPts val="600"/>
                </a:spcBef>
                <a:buClr>
                  <a:srgbClr val="A9A9A9"/>
                </a:buClr>
                <a:buSzPct val="90000"/>
                <a:buFont typeface="Wingdings" pitchFamily="2" charset="2"/>
                <a:buChar char="§"/>
                <a:defRPr sz="1400">
                  <a:solidFill>
                    <a:schemeClr val="tx1"/>
                  </a:solidFill>
                  <a:latin typeface="Arial" charset="0"/>
                </a:defRPr>
              </a:lvl5pPr>
              <a:lvl6pPr marL="1644650" indent="-182563"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6pPr>
              <a:lvl7pPr marL="2101850" indent="-182563"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7pPr>
              <a:lvl8pPr marL="2559050" indent="-182563"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8pPr>
              <a:lvl9pPr marL="3016250" indent="-182563"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9pPr>
            </a:lstStyle>
            <a:p>
              <a:pPr marL="0" marR="0" lvl="0" indent="0" algn="ctr" defTabSz="914400" rtl="0" eaLnBrk="0" fontAlgn="auto" latinLnBrk="0" hangingPunct="0">
                <a:lnSpc>
                  <a:spcPct val="100000"/>
                </a:lnSpc>
                <a:spcBef>
                  <a:spcPct val="0"/>
                </a:spcBef>
                <a:spcAft>
                  <a:spcPts val="0"/>
                </a:spcAft>
                <a:buClrTx/>
                <a:buSzTx/>
                <a:buFontTx/>
                <a:buNone/>
                <a:tabLst/>
                <a:defRPr/>
              </a:pPr>
              <a:r>
                <a:rPr kumimoji="0" lang="en-GB" altLang="en-US" sz="1400" b="1" i="0" u="none" strike="noStrike" kern="1200" cap="none" spc="0" normalizeH="0" baseline="0" noProof="0" dirty="0">
                  <a:ln>
                    <a:noFill/>
                  </a:ln>
                  <a:solidFill>
                    <a:srgbClr val="000000"/>
                  </a:solidFill>
                  <a:effectLst/>
                  <a:uLnTx/>
                  <a:uFillTx/>
                  <a:latin typeface="Arial" charset="0"/>
                  <a:ea typeface="MS PGothic" pitchFamily="34" charset="-128"/>
                  <a:cs typeface="+mn-cs"/>
                </a:rPr>
                <a:t>β2M:Cr</a:t>
              </a:r>
            </a:p>
          </p:txBody>
        </p:sp>
        <p:sp>
          <p:nvSpPr>
            <p:cNvPr id="39" name="Rectangle 6">
              <a:extLst>
                <a:ext uri="{FF2B5EF4-FFF2-40B4-BE49-F238E27FC236}">
                  <a16:creationId xmlns:a16="http://schemas.microsoft.com/office/drawing/2014/main" id="{D9DA46C8-CFD4-4F94-A450-479B8BEB99B2}"/>
                </a:ext>
              </a:extLst>
            </p:cNvPr>
            <p:cNvSpPr>
              <a:spLocks noChangeArrowheads="1"/>
            </p:cNvSpPr>
            <p:nvPr/>
          </p:nvSpPr>
          <p:spPr bwMode="auto">
            <a:xfrm>
              <a:off x="7586230" y="4385450"/>
              <a:ext cx="1620125" cy="595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91440" bIns="91440" anchor="t">
              <a:spAutoFit/>
            </a:bodyPr>
            <a:lstStyle>
              <a:lvl1pPr eaLnBrk="0" hangingPunct="0">
                <a:lnSpc>
                  <a:spcPct val="90000"/>
                </a:lnSpc>
                <a:spcBef>
                  <a:spcPts val="1200"/>
                </a:spcBef>
                <a:buClr>
                  <a:srgbClr val="A9A9A9"/>
                </a:buClr>
                <a:buSzPct val="90000"/>
                <a:buFont typeface="Wingdings" pitchFamily="2" charset="2"/>
                <a:buChar char="§"/>
                <a:defRPr sz="2000">
                  <a:solidFill>
                    <a:schemeClr val="tx1"/>
                  </a:solidFill>
                  <a:latin typeface="Arial" charset="0"/>
                </a:defRPr>
              </a:lvl1pPr>
              <a:lvl2pPr marL="501650" indent="-228600" eaLnBrk="0" hangingPunct="0">
                <a:lnSpc>
                  <a:spcPct val="90000"/>
                </a:lnSpc>
                <a:spcBef>
                  <a:spcPts val="800"/>
                </a:spcBef>
                <a:buClr>
                  <a:srgbClr val="A9A9A9"/>
                </a:buClr>
                <a:buSzPct val="90000"/>
                <a:buFont typeface="Arial" charset="0"/>
                <a:buChar char="–"/>
                <a:defRPr>
                  <a:solidFill>
                    <a:schemeClr val="tx1"/>
                  </a:solidFill>
                  <a:latin typeface="Arial" charset="0"/>
                </a:defRPr>
              </a:lvl2pPr>
              <a:lvl3pPr marL="730250" indent="-182563" eaLnBrk="0" hangingPunct="0">
                <a:lnSpc>
                  <a:spcPct val="90000"/>
                </a:lnSpc>
                <a:spcBef>
                  <a:spcPts val="600"/>
                </a:spcBef>
                <a:buClr>
                  <a:srgbClr val="A9A9A9"/>
                </a:buClr>
                <a:buSzPct val="90000"/>
                <a:buFont typeface="Wingdings" pitchFamily="2" charset="2"/>
                <a:buChar char="§"/>
                <a:defRPr sz="1600">
                  <a:solidFill>
                    <a:schemeClr val="tx1"/>
                  </a:solidFill>
                  <a:latin typeface="Arial" charset="0"/>
                </a:defRPr>
              </a:lvl3pPr>
              <a:lvl4pPr marL="958850" indent="-182563" eaLnBrk="0" hangingPunct="0">
                <a:lnSpc>
                  <a:spcPct val="90000"/>
                </a:lnSpc>
                <a:spcBef>
                  <a:spcPts val="600"/>
                </a:spcBef>
                <a:buClr>
                  <a:srgbClr val="A9A9A9"/>
                </a:buClr>
                <a:buSzPct val="90000"/>
                <a:buFont typeface="Arial" charset="0"/>
                <a:buChar char="–"/>
                <a:defRPr sz="1400">
                  <a:solidFill>
                    <a:schemeClr val="tx1"/>
                  </a:solidFill>
                  <a:latin typeface="Arial" charset="0"/>
                </a:defRPr>
              </a:lvl4pPr>
              <a:lvl5pPr marL="1187450" indent="-182563" eaLnBrk="0" hangingPunct="0">
                <a:lnSpc>
                  <a:spcPct val="90000"/>
                </a:lnSpc>
                <a:spcBef>
                  <a:spcPts val="600"/>
                </a:spcBef>
                <a:buClr>
                  <a:srgbClr val="A9A9A9"/>
                </a:buClr>
                <a:buSzPct val="90000"/>
                <a:buFont typeface="Wingdings" pitchFamily="2" charset="2"/>
                <a:buChar char="§"/>
                <a:defRPr sz="1400">
                  <a:solidFill>
                    <a:schemeClr val="tx1"/>
                  </a:solidFill>
                  <a:latin typeface="Arial" charset="0"/>
                </a:defRPr>
              </a:lvl5pPr>
              <a:lvl6pPr marL="1644650" indent="-182563"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6pPr>
              <a:lvl7pPr marL="2101850" indent="-182563"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7pPr>
              <a:lvl8pPr marL="2559050" indent="-182563"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8pPr>
              <a:lvl9pPr marL="3016250" indent="-182563"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9pPr>
            </a:lstStyle>
            <a:p>
              <a:pPr marL="0" marR="0" lvl="0" indent="0" algn="ctr" defTabSz="914400" rtl="0" eaLnBrk="0" fontAlgn="auto" latinLnBrk="0" hangingPunct="0">
                <a:lnSpc>
                  <a:spcPct val="100000"/>
                </a:lnSpc>
                <a:spcBef>
                  <a:spcPct val="0"/>
                </a:spcBef>
                <a:spcAft>
                  <a:spcPts val="0"/>
                </a:spcAft>
                <a:buClrTx/>
                <a:buSzTx/>
                <a:buFontTx/>
                <a:buNone/>
                <a:tabLst/>
                <a:defRPr/>
              </a:pPr>
              <a:r>
                <a:rPr kumimoji="0" lang="en-GB" altLang="en-US" sz="1400" b="1" i="0" u="none" strike="noStrike" kern="1200" cap="none" spc="0" normalizeH="0" baseline="0" noProof="0" dirty="0" err="1">
                  <a:ln>
                    <a:noFill/>
                  </a:ln>
                  <a:solidFill>
                    <a:srgbClr val="000000"/>
                  </a:solidFill>
                  <a:effectLst/>
                  <a:uLnTx/>
                  <a:uFillTx/>
                  <a:latin typeface="Arial" charset="0"/>
                  <a:ea typeface="MS PGothic" pitchFamily="34" charset="-128"/>
                  <a:cs typeface="+mn-cs"/>
                </a:rPr>
                <a:t>Albumin:Cr</a:t>
              </a:r>
              <a:endParaRPr kumimoji="0" lang="en-GB" altLang="en-US" sz="1400" b="1" i="0" u="none" strike="noStrike" kern="1200" cap="none" spc="0" normalizeH="0" baseline="0" noProof="0" dirty="0">
                <a:ln>
                  <a:noFill/>
                </a:ln>
                <a:solidFill>
                  <a:srgbClr val="000000"/>
                </a:solidFill>
                <a:effectLst/>
                <a:uLnTx/>
                <a:uFillTx/>
                <a:latin typeface="Arial" charset="0"/>
                <a:ea typeface="MS PGothic" pitchFamily="34" charset="-128"/>
                <a:cs typeface="+mn-cs"/>
              </a:endParaRPr>
            </a:p>
          </p:txBody>
        </p:sp>
        <p:sp>
          <p:nvSpPr>
            <p:cNvPr id="40" name="Rectangle 6">
              <a:extLst>
                <a:ext uri="{FF2B5EF4-FFF2-40B4-BE49-F238E27FC236}">
                  <a16:creationId xmlns:a16="http://schemas.microsoft.com/office/drawing/2014/main" id="{2F590A26-6774-46A9-90F7-E2123147C295}"/>
                </a:ext>
              </a:extLst>
            </p:cNvPr>
            <p:cNvSpPr>
              <a:spLocks noChangeArrowheads="1"/>
            </p:cNvSpPr>
            <p:nvPr/>
          </p:nvSpPr>
          <p:spPr bwMode="auto">
            <a:xfrm>
              <a:off x="8913504" y="4394686"/>
              <a:ext cx="164150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91440" bIns="91440" anchor="t">
              <a:spAutoFit/>
            </a:bodyPr>
            <a:lstStyle>
              <a:lvl1pPr eaLnBrk="0" hangingPunct="0">
                <a:lnSpc>
                  <a:spcPct val="90000"/>
                </a:lnSpc>
                <a:spcBef>
                  <a:spcPts val="1200"/>
                </a:spcBef>
                <a:buClr>
                  <a:srgbClr val="A9A9A9"/>
                </a:buClr>
                <a:buSzPct val="90000"/>
                <a:buFont typeface="Wingdings" pitchFamily="2" charset="2"/>
                <a:buChar char="§"/>
                <a:defRPr sz="2000">
                  <a:solidFill>
                    <a:schemeClr val="tx1"/>
                  </a:solidFill>
                  <a:latin typeface="Arial" charset="0"/>
                </a:defRPr>
              </a:lvl1pPr>
              <a:lvl2pPr marL="501650" indent="-228600" eaLnBrk="0" hangingPunct="0">
                <a:lnSpc>
                  <a:spcPct val="90000"/>
                </a:lnSpc>
                <a:spcBef>
                  <a:spcPts val="800"/>
                </a:spcBef>
                <a:buClr>
                  <a:srgbClr val="A9A9A9"/>
                </a:buClr>
                <a:buSzPct val="90000"/>
                <a:buFont typeface="Arial" charset="0"/>
                <a:buChar char="–"/>
                <a:defRPr>
                  <a:solidFill>
                    <a:schemeClr val="tx1"/>
                  </a:solidFill>
                  <a:latin typeface="Arial" charset="0"/>
                </a:defRPr>
              </a:lvl2pPr>
              <a:lvl3pPr marL="730250" indent="-182563" eaLnBrk="0" hangingPunct="0">
                <a:lnSpc>
                  <a:spcPct val="90000"/>
                </a:lnSpc>
                <a:spcBef>
                  <a:spcPts val="600"/>
                </a:spcBef>
                <a:buClr>
                  <a:srgbClr val="A9A9A9"/>
                </a:buClr>
                <a:buSzPct val="90000"/>
                <a:buFont typeface="Wingdings" pitchFamily="2" charset="2"/>
                <a:buChar char="§"/>
                <a:defRPr sz="1600">
                  <a:solidFill>
                    <a:schemeClr val="tx1"/>
                  </a:solidFill>
                  <a:latin typeface="Arial" charset="0"/>
                </a:defRPr>
              </a:lvl3pPr>
              <a:lvl4pPr marL="958850" indent="-182563" eaLnBrk="0" hangingPunct="0">
                <a:lnSpc>
                  <a:spcPct val="90000"/>
                </a:lnSpc>
                <a:spcBef>
                  <a:spcPts val="600"/>
                </a:spcBef>
                <a:buClr>
                  <a:srgbClr val="A9A9A9"/>
                </a:buClr>
                <a:buSzPct val="90000"/>
                <a:buFont typeface="Arial" charset="0"/>
                <a:buChar char="–"/>
                <a:defRPr sz="1400">
                  <a:solidFill>
                    <a:schemeClr val="tx1"/>
                  </a:solidFill>
                  <a:latin typeface="Arial" charset="0"/>
                </a:defRPr>
              </a:lvl4pPr>
              <a:lvl5pPr marL="1187450" indent="-182563" eaLnBrk="0" hangingPunct="0">
                <a:lnSpc>
                  <a:spcPct val="90000"/>
                </a:lnSpc>
                <a:spcBef>
                  <a:spcPts val="600"/>
                </a:spcBef>
                <a:buClr>
                  <a:srgbClr val="A9A9A9"/>
                </a:buClr>
                <a:buSzPct val="90000"/>
                <a:buFont typeface="Wingdings" pitchFamily="2" charset="2"/>
                <a:buChar char="§"/>
                <a:defRPr sz="1400">
                  <a:solidFill>
                    <a:schemeClr val="tx1"/>
                  </a:solidFill>
                  <a:latin typeface="Arial" charset="0"/>
                </a:defRPr>
              </a:lvl5pPr>
              <a:lvl6pPr marL="1644650" indent="-182563"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6pPr>
              <a:lvl7pPr marL="2101850" indent="-182563"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7pPr>
              <a:lvl8pPr marL="2559050" indent="-182563"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8pPr>
              <a:lvl9pPr marL="3016250" indent="-182563"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9pPr>
            </a:lstStyle>
            <a:p>
              <a:pPr marL="0" marR="0" lvl="0" indent="0" algn="ctr" defTabSz="914400" rtl="0" eaLnBrk="0" fontAlgn="auto" latinLnBrk="0" hangingPunct="0">
                <a:lnSpc>
                  <a:spcPct val="100000"/>
                </a:lnSpc>
                <a:spcBef>
                  <a:spcPct val="0"/>
                </a:spcBef>
                <a:spcAft>
                  <a:spcPts val="0"/>
                </a:spcAft>
                <a:buClrTx/>
                <a:buSzTx/>
                <a:buFontTx/>
                <a:buNone/>
                <a:tabLst/>
                <a:defRPr/>
              </a:pPr>
              <a:r>
                <a:rPr kumimoji="0" lang="en-GB" altLang="en-US" sz="1400" b="1" i="0" u="none" strike="noStrike" kern="1200" cap="none" spc="0" normalizeH="0" baseline="0" noProof="0" dirty="0" err="1">
                  <a:ln>
                    <a:noFill/>
                  </a:ln>
                  <a:solidFill>
                    <a:srgbClr val="000000"/>
                  </a:solidFill>
                  <a:effectLst/>
                  <a:uLnTx/>
                  <a:uFillTx/>
                  <a:latin typeface="Arial" charset="0"/>
                  <a:ea typeface="MS PGothic" pitchFamily="34" charset="-128"/>
                  <a:cs typeface="+mn-cs"/>
                </a:rPr>
                <a:t>RBP:Cr</a:t>
              </a:r>
              <a:endParaRPr kumimoji="0" lang="en-GB" altLang="en-US" sz="1400" b="1" i="0" u="none" strike="noStrike" kern="1200" cap="none" spc="0" normalizeH="0" baseline="0" noProof="0" dirty="0">
                <a:ln>
                  <a:noFill/>
                </a:ln>
                <a:solidFill>
                  <a:srgbClr val="000000"/>
                </a:solidFill>
                <a:effectLst/>
                <a:uLnTx/>
                <a:uFillTx/>
                <a:latin typeface="Arial" charset="0"/>
                <a:ea typeface="MS PGothic" pitchFamily="34" charset="-128"/>
                <a:cs typeface="+mn-cs"/>
              </a:endParaRPr>
            </a:p>
          </p:txBody>
        </p:sp>
        <p:grpSp>
          <p:nvGrpSpPr>
            <p:cNvPr id="42" name="Group 41">
              <a:extLst>
                <a:ext uri="{FF2B5EF4-FFF2-40B4-BE49-F238E27FC236}">
                  <a16:creationId xmlns:a16="http://schemas.microsoft.com/office/drawing/2014/main" id="{345F3D13-C520-4F48-9F8C-996A545B0DDB}"/>
                </a:ext>
              </a:extLst>
            </p:cNvPr>
            <p:cNvGrpSpPr/>
            <p:nvPr/>
          </p:nvGrpSpPr>
          <p:grpSpPr>
            <a:xfrm>
              <a:off x="7019266" y="5091390"/>
              <a:ext cx="4658332" cy="2784202"/>
              <a:chOff x="1101055" y="1999642"/>
              <a:chExt cx="4658332" cy="2784202"/>
            </a:xfrm>
          </p:grpSpPr>
          <p:grpSp>
            <p:nvGrpSpPr>
              <p:cNvPr id="43" name="Group 42">
                <a:extLst>
                  <a:ext uri="{FF2B5EF4-FFF2-40B4-BE49-F238E27FC236}">
                    <a16:creationId xmlns:a16="http://schemas.microsoft.com/office/drawing/2014/main" id="{6D320D73-BE34-415F-A34A-0EA8662DF491}"/>
                  </a:ext>
                </a:extLst>
              </p:cNvPr>
              <p:cNvGrpSpPr/>
              <p:nvPr/>
            </p:nvGrpSpPr>
            <p:grpSpPr>
              <a:xfrm>
                <a:off x="1101055" y="1999642"/>
                <a:ext cx="4658332" cy="2784202"/>
                <a:chOff x="1101055" y="1999642"/>
                <a:chExt cx="4658332" cy="2784202"/>
              </a:xfrm>
            </p:grpSpPr>
            <p:pic>
              <p:nvPicPr>
                <p:cNvPr id="45" name="Picture 44">
                  <a:extLst>
                    <a:ext uri="{FF2B5EF4-FFF2-40B4-BE49-F238E27FC236}">
                      <a16:creationId xmlns:a16="http://schemas.microsoft.com/office/drawing/2014/main" id="{E725C36E-3C26-469A-B5B3-84C36C5AC8CD}"/>
                    </a:ext>
                  </a:extLst>
                </p:cNvPr>
                <p:cNvPicPr>
                  <a:picLocks noChangeAspect="1"/>
                </p:cNvPicPr>
                <p:nvPr/>
              </p:nvPicPr>
              <p:blipFill>
                <a:blip r:embed="rId4" cstate="print"/>
                <a:stretch>
                  <a:fillRect/>
                </a:stretch>
              </p:blipFill>
              <p:spPr>
                <a:xfrm>
                  <a:off x="1101055" y="1999642"/>
                  <a:ext cx="4658332" cy="2784202"/>
                </a:xfrm>
                <a:prstGeom prst="rect">
                  <a:avLst/>
                </a:prstGeom>
              </p:spPr>
            </p:pic>
            <p:sp>
              <p:nvSpPr>
                <p:cNvPr id="46" name="TextBox 45">
                  <a:extLst>
                    <a:ext uri="{FF2B5EF4-FFF2-40B4-BE49-F238E27FC236}">
                      <a16:creationId xmlns:a16="http://schemas.microsoft.com/office/drawing/2014/main" id="{28E487A8-6536-47FC-99F3-5633B945A9A3}"/>
                    </a:ext>
                  </a:extLst>
                </p:cNvPr>
                <p:cNvSpPr txBox="1"/>
                <p:nvPr/>
              </p:nvSpPr>
              <p:spPr>
                <a:xfrm>
                  <a:off x="3288145" y="3401292"/>
                  <a:ext cx="257482" cy="144200"/>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solidFill>
                      <a:effectLst/>
                      <a:uLnTx/>
                      <a:uFillTx/>
                      <a:latin typeface="Arial"/>
                      <a:ea typeface="+mn-ea"/>
                      <a:cs typeface="+mn-cs"/>
                    </a:rPr>
                    <a:t>18</a:t>
                  </a:r>
                  <a:endParaRPr kumimoji="0" lang="en-US" sz="1050" b="1" i="0" u="none" strike="noStrike" kern="1200" cap="none" spc="0" normalizeH="0" baseline="0" noProof="0" dirty="0">
                    <a:ln>
                      <a:noFill/>
                    </a:ln>
                    <a:solidFill>
                      <a:prstClr val="black"/>
                    </a:solidFill>
                    <a:effectLst/>
                    <a:uLnTx/>
                    <a:uFillTx/>
                    <a:latin typeface="Arial"/>
                    <a:ea typeface="+mn-ea"/>
                    <a:cs typeface="+mn-cs"/>
                  </a:endParaRPr>
                </a:p>
              </p:txBody>
            </p:sp>
          </p:grpSp>
          <p:sp>
            <p:nvSpPr>
              <p:cNvPr id="44" name="TextBox 43">
                <a:extLst>
                  <a:ext uri="{FF2B5EF4-FFF2-40B4-BE49-F238E27FC236}">
                    <a16:creationId xmlns:a16="http://schemas.microsoft.com/office/drawing/2014/main" id="{73370E9B-C6AB-4D99-A0CD-54FB44D7DA71}"/>
                  </a:ext>
                </a:extLst>
              </p:cNvPr>
              <p:cNvSpPr txBox="1"/>
              <p:nvPr/>
            </p:nvSpPr>
            <p:spPr>
              <a:xfrm>
                <a:off x="4655267" y="3375824"/>
                <a:ext cx="257482" cy="144200"/>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solidFill>
                    <a:effectLst/>
                    <a:uLnTx/>
                    <a:uFillTx/>
                    <a:latin typeface="Arial"/>
                    <a:ea typeface="+mn-ea"/>
                    <a:cs typeface="+mn-cs"/>
                  </a:rPr>
                  <a:t>20</a:t>
                </a:r>
              </a:p>
            </p:txBody>
          </p:sp>
        </p:grpSp>
        <p:sp>
          <p:nvSpPr>
            <p:cNvPr id="47" name="Rectangle 46">
              <a:extLst>
                <a:ext uri="{FF2B5EF4-FFF2-40B4-BE49-F238E27FC236}">
                  <a16:creationId xmlns:a16="http://schemas.microsoft.com/office/drawing/2014/main" id="{0B641D76-410D-47B0-B661-2987D48473B2}"/>
                </a:ext>
              </a:extLst>
            </p:cNvPr>
            <p:cNvSpPr/>
            <p:nvPr/>
          </p:nvSpPr>
          <p:spPr>
            <a:xfrm>
              <a:off x="7019266" y="4434401"/>
              <a:ext cx="4813715" cy="3832113"/>
            </a:xfrm>
            <a:prstGeom prst="rect">
              <a:avLst/>
            </a:prstGeom>
            <a:noFill/>
            <a:ln w="3810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grpSp>
      <p:sp>
        <p:nvSpPr>
          <p:cNvPr id="48" name="Rectangle 4">
            <a:extLst>
              <a:ext uri="{FF2B5EF4-FFF2-40B4-BE49-F238E27FC236}">
                <a16:creationId xmlns:a16="http://schemas.microsoft.com/office/drawing/2014/main" id="{B0A6AD52-8243-D645-99DE-5A0B7D2C4CF4}"/>
              </a:ext>
            </a:extLst>
          </p:cNvPr>
          <p:cNvSpPr/>
          <p:nvPr/>
        </p:nvSpPr>
        <p:spPr>
          <a:xfrm>
            <a:off x="161513" y="237151"/>
            <a:ext cx="8164020" cy="461665"/>
          </a:xfrm>
          <a:prstGeom prst="rect">
            <a:avLst/>
          </a:prstGeom>
        </p:spPr>
        <p:txBody>
          <a:bodyPr wrap="square">
            <a:spAutoFit/>
          </a:bodyPr>
          <a:lstStyle/>
          <a:p>
            <a:r>
              <a:rPr lang="pt-PT" sz="2400" b="1" cap="small" dirty="0">
                <a:solidFill>
                  <a:srgbClr val="C00000"/>
                </a:solidFill>
              </a:rPr>
              <a:t>DOENÇA RENAL</a:t>
            </a:r>
            <a:endParaRPr lang="pt-PT" sz="2400" b="1" dirty="0">
              <a:solidFill>
                <a:srgbClr val="C00000"/>
              </a:solidFill>
            </a:endParaRPr>
          </a:p>
        </p:txBody>
      </p:sp>
    </p:spTree>
    <p:extLst>
      <p:ext uri="{BB962C8B-B14F-4D97-AF65-F5344CB8AC3E}">
        <p14:creationId xmlns:p14="http://schemas.microsoft.com/office/powerpoint/2010/main" val="17560621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dertitel 1">
            <a:extLst>
              <a:ext uri="{FF2B5EF4-FFF2-40B4-BE49-F238E27FC236}">
                <a16:creationId xmlns:a16="http://schemas.microsoft.com/office/drawing/2014/main" id="{40D27F59-AD31-4F1F-9DD3-9F48FA979F8C}"/>
              </a:ext>
            </a:extLst>
          </p:cNvPr>
          <p:cNvSpPr txBox="1">
            <a:spLocks/>
          </p:cNvSpPr>
          <p:nvPr/>
        </p:nvSpPr>
        <p:spPr>
          <a:xfrm>
            <a:off x="253001" y="6556983"/>
            <a:ext cx="4493170" cy="22906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6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pPr>
            <a:r>
              <a:rPr lang="en-US" sz="800" dirty="0">
                <a:solidFill>
                  <a:schemeClr val="tx1">
                    <a:lumMod val="65000"/>
                    <a:lumOff val="35000"/>
                  </a:schemeClr>
                </a:solidFill>
              </a:rPr>
              <a:t>Wohl D, </a:t>
            </a:r>
            <a:r>
              <a:rPr lang="en-US" sz="800" i="1" dirty="0">
                <a:solidFill>
                  <a:schemeClr val="tx1">
                    <a:lumMod val="65000"/>
                    <a:lumOff val="35000"/>
                  </a:schemeClr>
                </a:solidFill>
              </a:rPr>
              <a:t>et al. </a:t>
            </a:r>
            <a:r>
              <a:rPr lang="en-US" sz="800" dirty="0" err="1">
                <a:solidFill>
                  <a:schemeClr val="tx1">
                    <a:lumMod val="65000"/>
                    <a:lumOff val="35000"/>
                  </a:schemeClr>
                </a:solidFill>
              </a:rPr>
              <a:t>Abstr</a:t>
            </a:r>
            <a:r>
              <a:rPr lang="en-US" sz="800" dirty="0">
                <a:solidFill>
                  <a:schemeClr val="tx1">
                    <a:lumMod val="65000"/>
                    <a:lumOff val="35000"/>
                  </a:schemeClr>
                </a:solidFill>
              </a:rPr>
              <a:t> 494. 29</a:t>
            </a:r>
            <a:r>
              <a:rPr lang="en-US" sz="800" baseline="30000" dirty="0">
                <a:solidFill>
                  <a:schemeClr val="tx1">
                    <a:lumMod val="65000"/>
                    <a:lumOff val="35000"/>
                  </a:schemeClr>
                </a:solidFill>
              </a:rPr>
              <a:t>th</a:t>
            </a:r>
            <a:r>
              <a:rPr lang="en-US" sz="800" dirty="0">
                <a:solidFill>
                  <a:schemeClr val="tx1">
                    <a:lumMod val="65000"/>
                    <a:lumOff val="35000"/>
                  </a:schemeClr>
                </a:solidFill>
              </a:rPr>
              <a:t> CROI. February 2022 </a:t>
            </a:r>
          </a:p>
        </p:txBody>
      </p:sp>
      <p:grpSp>
        <p:nvGrpSpPr>
          <p:cNvPr id="71" name="Group 70"/>
          <p:cNvGrpSpPr/>
          <p:nvPr/>
        </p:nvGrpSpPr>
        <p:grpSpPr>
          <a:xfrm>
            <a:off x="819738" y="1734922"/>
            <a:ext cx="10686290" cy="4501410"/>
            <a:chOff x="818150" y="1283786"/>
            <a:chExt cx="10686290" cy="4501410"/>
          </a:xfrm>
        </p:grpSpPr>
        <p:grpSp>
          <p:nvGrpSpPr>
            <p:cNvPr id="8" name="Group 7">
              <a:extLst>
                <a:ext uri="{FF2B5EF4-FFF2-40B4-BE49-F238E27FC236}">
                  <a16:creationId xmlns:a16="http://schemas.microsoft.com/office/drawing/2014/main" id="{233560A7-676F-4B40-910A-1899E19CEC54}"/>
                </a:ext>
              </a:extLst>
            </p:cNvPr>
            <p:cNvGrpSpPr/>
            <p:nvPr/>
          </p:nvGrpSpPr>
          <p:grpSpPr>
            <a:xfrm>
              <a:off x="4614739" y="4549723"/>
              <a:ext cx="972950" cy="869479"/>
              <a:chOff x="4455163" y="2561575"/>
              <a:chExt cx="548640" cy="869479"/>
            </a:xfrm>
          </p:grpSpPr>
          <p:sp>
            <p:nvSpPr>
              <p:cNvPr id="9" name="Line 125">
                <a:extLst>
                  <a:ext uri="{FF2B5EF4-FFF2-40B4-BE49-F238E27FC236}">
                    <a16:creationId xmlns:a16="http://schemas.microsoft.com/office/drawing/2014/main" id="{D59564D2-4A45-4A98-8BCC-3D3466EE2AA1}"/>
                  </a:ext>
                </a:extLst>
              </p:cNvPr>
              <p:cNvSpPr>
                <a:spLocks noChangeShapeType="1"/>
              </p:cNvSpPr>
              <p:nvPr/>
            </p:nvSpPr>
            <p:spPr bwMode="auto">
              <a:xfrm>
                <a:off x="4455163" y="2561575"/>
                <a:ext cx="548640" cy="0"/>
              </a:xfrm>
              <a:prstGeom prst="line">
                <a:avLst/>
              </a:prstGeom>
              <a:noFill/>
              <a:ln w="19050" cap="sq">
                <a:solidFill>
                  <a:schemeClr val="bg1">
                    <a:lumMod val="65000"/>
                  </a:schemeClr>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latin typeface="Calibri" panose="020F0502020204030204" pitchFamily="34" charset="0"/>
                  <a:cs typeface="Calibri" panose="020F0502020204030204" pitchFamily="34" charset="0"/>
                </a:endParaRPr>
              </a:p>
            </p:txBody>
          </p:sp>
          <p:sp>
            <p:nvSpPr>
              <p:cNvPr id="10" name="Line 127">
                <a:extLst>
                  <a:ext uri="{FF2B5EF4-FFF2-40B4-BE49-F238E27FC236}">
                    <a16:creationId xmlns:a16="http://schemas.microsoft.com/office/drawing/2014/main" id="{5D741D9F-74B1-4354-A986-8FA616924DED}"/>
                  </a:ext>
                </a:extLst>
              </p:cNvPr>
              <p:cNvSpPr>
                <a:spLocks noChangeShapeType="1"/>
              </p:cNvSpPr>
              <p:nvPr/>
            </p:nvSpPr>
            <p:spPr bwMode="auto">
              <a:xfrm flipH="1">
                <a:off x="4455163" y="2561575"/>
                <a:ext cx="0" cy="869479"/>
              </a:xfrm>
              <a:prstGeom prst="line">
                <a:avLst/>
              </a:prstGeom>
              <a:noFill/>
              <a:ln w="19050" cap="sq">
                <a:solidFill>
                  <a:schemeClr val="bg1">
                    <a:lumMod val="65000"/>
                  </a:schemeClr>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latin typeface="Calibri" panose="020F0502020204030204" pitchFamily="34" charset="0"/>
                  <a:cs typeface="Calibri" panose="020F0502020204030204" pitchFamily="34" charset="0"/>
                </a:endParaRPr>
              </a:p>
            </p:txBody>
          </p:sp>
          <p:sp>
            <p:nvSpPr>
              <p:cNvPr id="11" name="Line 132">
                <a:extLst>
                  <a:ext uri="{FF2B5EF4-FFF2-40B4-BE49-F238E27FC236}">
                    <a16:creationId xmlns:a16="http://schemas.microsoft.com/office/drawing/2014/main" id="{80BA52D7-BADE-4230-B83A-90D70BB145A1}"/>
                  </a:ext>
                </a:extLst>
              </p:cNvPr>
              <p:cNvSpPr>
                <a:spLocks noChangeShapeType="1"/>
              </p:cNvSpPr>
              <p:nvPr/>
            </p:nvSpPr>
            <p:spPr bwMode="auto">
              <a:xfrm flipV="1">
                <a:off x="4455163" y="3431054"/>
                <a:ext cx="548640" cy="0"/>
              </a:xfrm>
              <a:prstGeom prst="line">
                <a:avLst/>
              </a:prstGeom>
              <a:noFill/>
              <a:ln w="19050" cap="sq">
                <a:solidFill>
                  <a:schemeClr val="bg1">
                    <a:lumMod val="65000"/>
                  </a:schemeClr>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latin typeface="Calibri" panose="020F0502020204030204" pitchFamily="34" charset="0"/>
                  <a:cs typeface="Calibri" panose="020F0502020204030204" pitchFamily="34" charset="0"/>
                </a:endParaRPr>
              </a:p>
            </p:txBody>
          </p:sp>
        </p:grpSp>
        <p:sp>
          <p:nvSpPr>
            <p:cNvPr id="12" name="Rectangle 6"/>
            <p:cNvSpPr>
              <a:spLocks noChangeArrowheads="1"/>
            </p:cNvSpPr>
            <p:nvPr/>
          </p:nvSpPr>
          <p:spPr bwMode="auto">
            <a:xfrm>
              <a:off x="4346159" y="2679017"/>
              <a:ext cx="198772"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lnSpc>
                  <a:spcPct val="90000"/>
                </a:lnSpc>
                <a:spcBef>
                  <a:spcPts val="1200"/>
                </a:spcBef>
                <a:buClr>
                  <a:srgbClr val="A9A9A9"/>
                </a:buClr>
                <a:buSzPct val="90000"/>
                <a:buFont typeface="Wingdings" charset="2"/>
                <a:buChar char="§"/>
                <a:defRPr sz="2000">
                  <a:solidFill>
                    <a:schemeClr val="tx1"/>
                  </a:solidFill>
                  <a:latin typeface="Arial" charset="0"/>
                </a:defRPr>
              </a:lvl1pPr>
              <a:lvl2pPr marL="742950" indent="-285750">
                <a:lnSpc>
                  <a:spcPct val="90000"/>
                </a:lnSpc>
                <a:spcBef>
                  <a:spcPts val="800"/>
                </a:spcBef>
                <a:buClr>
                  <a:srgbClr val="A9A9A9"/>
                </a:buClr>
                <a:buSzPct val="90000"/>
                <a:buFont typeface="Arial" charset="0"/>
                <a:buChar char="–"/>
                <a:defRPr>
                  <a:solidFill>
                    <a:schemeClr val="tx1"/>
                  </a:solidFill>
                  <a:latin typeface="Arial" charset="0"/>
                </a:defRPr>
              </a:lvl2pPr>
              <a:lvl3pPr marL="1143000" indent="-228600">
                <a:lnSpc>
                  <a:spcPct val="90000"/>
                </a:lnSpc>
                <a:spcBef>
                  <a:spcPts val="600"/>
                </a:spcBef>
                <a:buClr>
                  <a:srgbClr val="A9A9A9"/>
                </a:buClr>
                <a:buSzPct val="90000"/>
                <a:buFont typeface="Wingdings" charset="2"/>
                <a:buChar char="§"/>
                <a:defRPr sz="1600">
                  <a:solidFill>
                    <a:schemeClr val="tx1"/>
                  </a:solidFill>
                  <a:latin typeface="Arial" charset="0"/>
                </a:defRPr>
              </a:lvl3pPr>
              <a:lvl4pPr marL="1600200" indent="-228600">
                <a:lnSpc>
                  <a:spcPct val="90000"/>
                </a:lnSpc>
                <a:spcBef>
                  <a:spcPts val="600"/>
                </a:spcBef>
                <a:buClr>
                  <a:srgbClr val="A9A9A9"/>
                </a:buClr>
                <a:buSzPct val="90000"/>
                <a:buFont typeface="Arial" charset="0"/>
                <a:buChar char="–"/>
                <a:defRPr sz="1400">
                  <a:solidFill>
                    <a:schemeClr val="tx1"/>
                  </a:solidFill>
                  <a:latin typeface="Arial" charset="0"/>
                </a:defRPr>
              </a:lvl4pPr>
              <a:lvl5pPr marL="2057400" indent="-228600">
                <a:lnSpc>
                  <a:spcPct val="90000"/>
                </a:lnSpc>
                <a:spcBef>
                  <a:spcPts val="600"/>
                </a:spcBef>
                <a:buClr>
                  <a:srgbClr val="A9A9A9"/>
                </a:buClr>
                <a:buSzPct val="90000"/>
                <a:buFont typeface="Wingdings" charset="2"/>
                <a:buChar char="§"/>
                <a:defRPr sz="1400">
                  <a:solidFill>
                    <a:schemeClr val="tx1"/>
                  </a:solidFill>
                  <a:latin typeface="Arial" charset="0"/>
                </a:defRPr>
              </a:lvl5pPr>
              <a:lvl6pPr marL="2514600" indent="-228600" eaLnBrk="0" fontAlgn="base" hangingPunct="0">
                <a:lnSpc>
                  <a:spcPct val="90000"/>
                </a:lnSpc>
                <a:spcBef>
                  <a:spcPts val="600"/>
                </a:spcBef>
                <a:spcAft>
                  <a:spcPct val="0"/>
                </a:spcAft>
                <a:buClr>
                  <a:srgbClr val="A9A9A9"/>
                </a:buClr>
                <a:buSzPct val="90000"/>
                <a:buFont typeface="Wingdings" charset="2"/>
                <a:buChar char="§"/>
                <a:defRPr sz="1400">
                  <a:solidFill>
                    <a:schemeClr val="tx1"/>
                  </a:solidFill>
                  <a:latin typeface="Arial" charset="0"/>
                </a:defRPr>
              </a:lvl6pPr>
              <a:lvl7pPr marL="2971800" indent="-228600" eaLnBrk="0" fontAlgn="base" hangingPunct="0">
                <a:lnSpc>
                  <a:spcPct val="90000"/>
                </a:lnSpc>
                <a:spcBef>
                  <a:spcPts val="600"/>
                </a:spcBef>
                <a:spcAft>
                  <a:spcPct val="0"/>
                </a:spcAft>
                <a:buClr>
                  <a:srgbClr val="A9A9A9"/>
                </a:buClr>
                <a:buSzPct val="90000"/>
                <a:buFont typeface="Wingdings" charset="2"/>
                <a:buChar char="§"/>
                <a:defRPr sz="1400">
                  <a:solidFill>
                    <a:schemeClr val="tx1"/>
                  </a:solidFill>
                  <a:latin typeface="Arial" charset="0"/>
                </a:defRPr>
              </a:lvl7pPr>
              <a:lvl8pPr marL="3429000" indent="-228600" eaLnBrk="0" fontAlgn="base" hangingPunct="0">
                <a:lnSpc>
                  <a:spcPct val="90000"/>
                </a:lnSpc>
                <a:spcBef>
                  <a:spcPts val="600"/>
                </a:spcBef>
                <a:spcAft>
                  <a:spcPct val="0"/>
                </a:spcAft>
                <a:buClr>
                  <a:srgbClr val="A9A9A9"/>
                </a:buClr>
                <a:buSzPct val="90000"/>
                <a:buFont typeface="Wingdings" charset="2"/>
                <a:buChar char="§"/>
                <a:defRPr sz="1400">
                  <a:solidFill>
                    <a:schemeClr val="tx1"/>
                  </a:solidFill>
                  <a:latin typeface="Arial" charset="0"/>
                </a:defRPr>
              </a:lvl8pPr>
              <a:lvl9pPr marL="3886200" indent="-228600" eaLnBrk="0" fontAlgn="base" hangingPunct="0">
                <a:lnSpc>
                  <a:spcPct val="90000"/>
                </a:lnSpc>
                <a:spcBef>
                  <a:spcPts val="600"/>
                </a:spcBef>
                <a:spcAft>
                  <a:spcPct val="0"/>
                </a:spcAft>
                <a:buClr>
                  <a:srgbClr val="A9A9A9"/>
                </a:buClr>
                <a:buSzPct val="90000"/>
                <a:buFont typeface="Wingdings" charset="2"/>
                <a:buChar char="§"/>
                <a:defRPr sz="1400">
                  <a:solidFill>
                    <a:schemeClr val="tx1"/>
                  </a:solidFill>
                  <a:latin typeface="Arial" charset="0"/>
                </a:defRPr>
              </a:lvl9pPr>
            </a:lstStyle>
            <a:p>
              <a:pPr algn="ctr">
                <a:lnSpc>
                  <a:spcPct val="100000"/>
                </a:lnSpc>
                <a:spcBef>
                  <a:spcPts val="600"/>
                </a:spcBef>
                <a:buClrTx/>
                <a:buSzTx/>
                <a:buNone/>
              </a:pPr>
              <a:r>
                <a:rPr lang="en-US" altLang="en-US" sz="1200">
                  <a:solidFill>
                    <a:srgbClr val="000000"/>
                  </a:solidFill>
                  <a:latin typeface="Calibri" panose="020F0502020204030204" pitchFamily="34" charset="0"/>
                  <a:cs typeface="Calibri" panose="020F0502020204030204" pitchFamily="34" charset="0"/>
                </a:rPr>
                <a:t>1:1</a:t>
              </a:r>
              <a:endParaRPr lang="en-US" altLang="en-US" sz="1200">
                <a:latin typeface="Calibri" panose="020F0502020204030204" pitchFamily="34" charset="0"/>
                <a:cs typeface="Calibri" panose="020F0502020204030204" pitchFamily="34" charset="0"/>
              </a:endParaRPr>
            </a:p>
          </p:txBody>
        </p:sp>
        <p:sp>
          <p:nvSpPr>
            <p:cNvPr id="13" name="Rectangle 6"/>
            <p:cNvSpPr>
              <a:spLocks noChangeArrowheads="1"/>
            </p:cNvSpPr>
            <p:nvPr/>
          </p:nvSpPr>
          <p:spPr bwMode="auto">
            <a:xfrm>
              <a:off x="4346159" y="4770237"/>
              <a:ext cx="198772"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lnSpc>
                  <a:spcPct val="90000"/>
                </a:lnSpc>
                <a:spcBef>
                  <a:spcPts val="1200"/>
                </a:spcBef>
                <a:buClr>
                  <a:srgbClr val="A9A9A9"/>
                </a:buClr>
                <a:buSzPct val="90000"/>
                <a:buFont typeface="Wingdings" charset="2"/>
                <a:buChar char="§"/>
                <a:defRPr sz="2000">
                  <a:solidFill>
                    <a:schemeClr val="tx1"/>
                  </a:solidFill>
                  <a:latin typeface="Arial" charset="0"/>
                </a:defRPr>
              </a:lvl1pPr>
              <a:lvl2pPr marL="742950" indent="-285750">
                <a:lnSpc>
                  <a:spcPct val="90000"/>
                </a:lnSpc>
                <a:spcBef>
                  <a:spcPts val="800"/>
                </a:spcBef>
                <a:buClr>
                  <a:srgbClr val="A9A9A9"/>
                </a:buClr>
                <a:buSzPct val="90000"/>
                <a:buFont typeface="Arial" charset="0"/>
                <a:buChar char="–"/>
                <a:defRPr>
                  <a:solidFill>
                    <a:schemeClr val="tx1"/>
                  </a:solidFill>
                  <a:latin typeface="Arial" charset="0"/>
                </a:defRPr>
              </a:lvl2pPr>
              <a:lvl3pPr marL="1143000" indent="-228600">
                <a:lnSpc>
                  <a:spcPct val="90000"/>
                </a:lnSpc>
                <a:spcBef>
                  <a:spcPts val="600"/>
                </a:spcBef>
                <a:buClr>
                  <a:srgbClr val="A9A9A9"/>
                </a:buClr>
                <a:buSzPct val="90000"/>
                <a:buFont typeface="Wingdings" charset="2"/>
                <a:buChar char="§"/>
                <a:defRPr sz="1600">
                  <a:solidFill>
                    <a:schemeClr val="tx1"/>
                  </a:solidFill>
                  <a:latin typeface="Arial" charset="0"/>
                </a:defRPr>
              </a:lvl3pPr>
              <a:lvl4pPr marL="1600200" indent="-228600">
                <a:lnSpc>
                  <a:spcPct val="90000"/>
                </a:lnSpc>
                <a:spcBef>
                  <a:spcPts val="600"/>
                </a:spcBef>
                <a:buClr>
                  <a:srgbClr val="A9A9A9"/>
                </a:buClr>
                <a:buSzPct val="90000"/>
                <a:buFont typeface="Arial" charset="0"/>
                <a:buChar char="–"/>
                <a:defRPr sz="1400">
                  <a:solidFill>
                    <a:schemeClr val="tx1"/>
                  </a:solidFill>
                  <a:latin typeface="Arial" charset="0"/>
                </a:defRPr>
              </a:lvl4pPr>
              <a:lvl5pPr marL="2057400" indent="-228600">
                <a:lnSpc>
                  <a:spcPct val="90000"/>
                </a:lnSpc>
                <a:spcBef>
                  <a:spcPts val="600"/>
                </a:spcBef>
                <a:buClr>
                  <a:srgbClr val="A9A9A9"/>
                </a:buClr>
                <a:buSzPct val="90000"/>
                <a:buFont typeface="Wingdings" charset="2"/>
                <a:buChar char="§"/>
                <a:defRPr sz="1400">
                  <a:solidFill>
                    <a:schemeClr val="tx1"/>
                  </a:solidFill>
                  <a:latin typeface="Arial" charset="0"/>
                </a:defRPr>
              </a:lvl5pPr>
              <a:lvl6pPr marL="2514600" indent="-228600" eaLnBrk="0" fontAlgn="base" hangingPunct="0">
                <a:lnSpc>
                  <a:spcPct val="90000"/>
                </a:lnSpc>
                <a:spcBef>
                  <a:spcPts val="600"/>
                </a:spcBef>
                <a:spcAft>
                  <a:spcPct val="0"/>
                </a:spcAft>
                <a:buClr>
                  <a:srgbClr val="A9A9A9"/>
                </a:buClr>
                <a:buSzPct val="90000"/>
                <a:buFont typeface="Wingdings" charset="2"/>
                <a:buChar char="§"/>
                <a:defRPr sz="1400">
                  <a:solidFill>
                    <a:schemeClr val="tx1"/>
                  </a:solidFill>
                  <a:latin typeface="Arial" charset="0"/>
                </a:defRPr>
              </a:lvl6pPr>
              <a:lvl7pPr marL="2971800" indent="-228600" eaLnBrk="0" fontAlgn="base" hangingPunct="0">
                <a:lnSpc>
                  <a:spcPct val="90000"/>
                </a:lnSpc>
                <a:spcBef>
                  <a:spcPts val="600"/>
                </a:spcBef>
                <a:spcAft>
                  <a:spcPct val="0"/>
                </a:spcAft>
                <a:buClr>
                  <a:srgbClr val="A9A9A9"/>
                </a:buClr>
                <a:buSzPct val="90000"/>
                <a:buFont typeface="Wingdings" charset="2"/>
                <a:buChar char="§"/>
                <a:defRPr sz="1400">
                  <a:solidFill>
                    <a:schemeClr val="tx1"/>
                  </a:solidFill>
                  <a:latin typeface="Arial" charset="0"/>
                </a:defRPr>
              </a:lvl7pPr>
              <a:lvl8pPr marL="3429000" indent="-228600" eaLnBrk="0" fontAlgn="base" hangingPunct="0">
                <a:lnSpc>
                  <a:spcPct val="90000"/>
                </a:lnSpc>
                <a:spcBef>
                  <a:spcPts val="600"/>
                </a:spcBef>
                <a:spcAft>
                  <a:spcPct val="0"/>
                </a:spcAft>
                <a:buClr>
                  <a:srgbClr val="A9A9A9"/>
                </a:buClr>
                <a:buSzPct val="90000"/>
                <a:buFont typeface="Wingdings" charset="2"/>
                <a:buChar char="§"/>
                <a:defRPr sz="1400">
                  <a:solidFill>
                    <a:schemeClr val="tx1"/>
                  </a:solidFill>
                  <a:latin typeface="Arial" charset="0"/>
                </a:defRPr>
              </a:lvl8pPr>
              <a:lvl9pPr marL="3886200" indent="-228600" eaLnBrk="0" fontAlgn="base" hangingPunct="0">
                <a:lnSpc>
                  <a:spcPct val="90000"/>
                </a:lnSpc>
                <a:spcBef>
                  <a:spcPts val="600"/>
                </a:spcBef>
                <a:spcAft>
                  <a:spcPct val="0"/>
                </a:spcAft>
                <a:buClr>
                  <a:srgbClr val="A9A9A9"/>
                </a:buClr>
                <a:buSzPct val="90000"/>
                <a:buFont typeface="Wingdings" charset="2"/>
                <a:buChar char="§"/>
                <a:defRPr sz="1400">
                  <a:solidFill>
                    <a:schemeClr val="tx1"/>
                  </a:solidFill>
                  <a:latin typeface="Arial" charset="0"/>
                </a:defRPr>
              </a:lvl9pPr>
            </a:lstStyle>
            <a:p>
              <a:pPr algn="ctr">
                <a:lnSpc>
                  <a:spcPct val="100000"/>
                </a:lnSpc>
                <a:spcBef>
                  <a:spcPts val="600"/>
                </a:spcBef>
                <a:buClrTx/>
                <a:buSzTx/>
                <a:buNone/>
              </a:pPr>
              <a:r>
                <a:rPr lang="en-US" altLang="en-US" sz="1200">
                  <a:solidFill>
                    <a:srgbClr val="000000"/>
                  </a:solidFill>
                  <a:latin typeface="Calibri" panose="020F0502020204030204" pitchFamily="34" charset="0"/>
                  <a:cs typeface="Calibri" panose="020F0502020204030204" pitchFamily="34" charset="0"/>
                </a:rPr>
                <a:t>1:1</a:t>
              </a:r>
              <a:endParaRPr lang="en-US" altLang="en-US" sz="1200">
                <a:latin typeface="Calibri" panose="020F0502020204030204" pitchFamily="34" charset="0"/>
                <a:cs typeface="Calibri" panose="020F0502020204030204" pitchFamily="34" charset="0"/>
              </a:endParaRPr>
            </a:p>
          </p:txBody>
        </p:sp>
        <p:sp>
          <p:nvSpPr>
            <p:cNvPr id="15" name="Line 126"/>
            <p:cNvSpPr>
              <a:spLocks noChangeShapeType="1"/>
            </p:cNvSpPr>
            <p:nvPr/>
          </p:nvSpPr>
          <p:spPr bwMode="auto">
            <a:xfrm>
              <a:off x="4163622" y="2900276"/>
              <a:ext cx="457200" cy="0"/>
            </a:xfrm>
            <a:prstGeom prst="line">
              <a:avLst/>
            </a:prstGeom>
            <a:noFill/>
            <a:ln w="19050">
              <a:solidFill>
                <a:schemeClr val="bg1">
                  <a:lumMod val="65000"/>
                </a:schemeClr>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latin typeface="Calibri" panose="020F0502020204030204" pitchFamily="34" charset="0"/>
                <a:cs typeface="Calibri" panose="020F0502020204030204" pitchFamily="34" charset="0"/>
              </a:endParaRPr>
            </a:p>
          </p:txBody>
        </p:sp>
        <p:grpSp>
          <p:nvGrpSpPr>
            <p:cNvPr id="16" name="Group 15">
              <a:extLst>
                <a:ext uri="{FF2B5EF4-FFF2-40B4-BE49-F238E27FC236}">
                  <a16:creationId xmlns:a16="http://schemas.microsoft.com/office/drawing/2014/main" id="{6D3D80C4-9CB7-9E45-BB5E-0A3B41858772}"/>
                </a:ext>
              </a:extLst>
            </p:cNvPr>
            <p:cNvGrpSpPr/>
            <p:nvPr/>
          </p:nvGrpSpPr>
          <p:grpSpPr>
            <a:xfrm>
              <a:off x="4614739" y="2465537"/>
              <a:ext cx="972950" cy="869479"/>
              <a:chOff x="4455163" y="2561575"/>
              <a:chExt cx="548640" cy="869479"/>
            </a:xfrm>
          </p:grpSpPr>
          <p:sp>
            <p:nvSpPr>
              <p:cNvPr id="17" name="Line 125"/>
              <p:cNvSpPr>
                <a:spLocks noChangeShapeType="1"/>
              </p:cNvSpPr>
              <p:nvPr/>
            </p:nvSpPr>
            <p:spPr bwMode="auto">
              <a:xfrm>
                <a:off x="4455163" y="2561575"/>
                <a:ext cx="548640" cy="0"/>
              </a:xfrm>
              <a:prstGeom prst="line">
                <a:avLst/>
              </a:prstGeom>
              <a:noFill/>
              <a:ln w="19050" cap="sq">
                <a:solidFill>
                  <a:schemeClr val="bg1">
                    <a:lumMod val="65000"/>
                  </a:schemeClr>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latin typeface="Calibri" panose="020F0502020204030204" pitchFamily="34" charset="0"/>
                  <a:cs typeface="Calibri" panose="020F0502020204030204" pitchFamily="34" charset="0"/>
                </a:endParaRPr>
              </a:p>
            </p:txBody>
          </p:sp>
          <p:sp>
            <p:nvSpPr>
              <p:cNvPr id="18" name="Line 127"/>
              <p:cNvSpPr>
                <a:spLocks noChangeShapeType="1"/>
              </p:cNvSpPr>
              <p:nvPr/>
            </p:nvSpPr>
            <p:spPr bwMode="auto">
              <a:xfrm flipH="1">
                <a:off x="4455163" y="2561575"/>
                <a:ext cx="0" cy="869479"/>
              </a:xfrm>
              <a:prstGeom prst="line">
                <a:avLst/>
              </a:prstGeom>
              <a:noFill/>
              <a:ln w="19050" cap="sq">
                <a:solidFill>
                  <a:schemeClr val="bg1">
                    <a:lumMod val="65000"/>
                  </a:schemeClr>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latin typeface="Calibri" panose="020F0502020204030204" pitchFamily="34" charset="0"/>
                  <a:cs typeface="Calibri" panose="020F0502020204030204" pitchFamily="34" charset="0"/>
                </a:endParaRPr>
              </a:p>
            </p:txBody>
          </p:sp>
          <p:sp>
            <p:nvSpPr>
              <p:cNvPr id="19" name="Line 132"/>
              <p:cNvSpPr>
                <a:spLocks noChangeShapeType="1"/>
              </p:cNvSpPr>
              <p:nvPr/>
            </p:nvSpPr>
            <p:spPr bwMode="auto">
              <a:xfrm flipV="1">
                <a:off x="4455163" y="3431054"/>
                <a:ext cx="548640" cy="0"/>
              </a:xfrm>
              <a:prstGeom prst="line">
                <a:avLst/>
              </a:prstGeom>
              <a:noFill/>
              <a:ln w="19050" cap="sq">
                <a:solidFill>
                  <a:schemeClr val="bg1">
                    <a:lumMod val="65000"/>
                  </a:schemeClr>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latin typeface="Calibri" panose="020F0502020204030204" pitchFamily="34" charset="0"/>
                  <a:cs typeface="Calibri" panose="020F0502020204030204" pitchFamily="34" charset="0"/>
                </a:endParaRPr>
              </a:p>
            </p:txBody>
          </p:sp>
        </p:grpSp>
        <p:sp>
          <p:nvSpPr>
            <p:cNvPr id="20" name="AutoShape 6"/>
            <p:cNvSpPr>
              <a:spLocks noChangeArrowheads="1"/>
            </p:cNvSpPr>
            <p:nvPr/>
          </p:nvSpPr>
          <p:spPr bwMode="auto">
            <a:xfrm>
              <a:off x="818152" y="2305916"/>
              <a:ext cx="3473666" cy="1188720"/>
            </a:xfrm>
            <a:prstGeom prst="rect">
              <a:avLst/>
            </a:prstGeom>
            <a:solidFill>
              <a:schemeClr val="bg1">
                <a:lumMod val="85000"/>
              </a:schemeClr>
            </a:solidFill>
            <a:ln>
              <a:noFill/>
            </a:ln>
            <a:effec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6350">
                <a:spcBef>
                  <a:spcPts val="200"/>
                </a:spcBef>
              </a:pPr>
              <a:r>
                <a:rPr lang="en-US" sz="1400" b="1" dirty="0" err="1">
                  <a:latin typeface="Calibri" panose="020F0502020204030204" pitchFamily="34" charset="0"/>
                  <a:cs typeface="Calibri" panose="020F0502020204030204" pitchFamily="34" charset="0"/>
                </a:rPr>
                <a:t>Estudo</a:t>
              </a:r>
              <a:r>
                <a:rPr lang="en-US" sz="1400" b="1" dirty="0">
                  <a:latin typeface="Calibri" panose="020F0502020204030204" pitchFamily="34" charset="0"/>
                  <a:cs typeface="Calibri" panose="020F0502020204030204" pitchFamily="34" charset="0"/>
                </a:rPr>
                <a:t> 1489</a:t>
              </a:r>
              <a:r>
                <a:rPr lang="en-US" sz="1400" dirty="0">
                  <a:latin typeface="Calibri" panose="020F0502020204030204" pitchFamily="34" charset="0"/>
                  <a:cs typeface="Calibri" panose="020F0502020204030204" pitchFamily="34" charset="0"/>
                </a:rPr>
                <a:t> </a:t>
              </a:r>
            </a:p>
            <a:p>
              <a:pPr marL="230188" indent="-223838">
                <a:spcBef>
                  <a:spcPts val="200"/>
                </a:spcBef>
                <a:buSzPct val="90000"/>
                <a:buFont typeface="Wingdings" panose="05000000000000000000" pitchFamily="2" charset="2"/>
                <a:buChar char="§"/>
              </a:pPr>
              <a:r>
                <a:rPr lang="de-DE" altLang="en-US" sz="1400" dirty="0">
                  <a:latin typeface="Calibri" panose="020F0502020204030204" pitchFamily="34" charset="0"/>
                  <a:cs typeface="Calibri" panose="020F0502020204030204" pitchFamily="34" charset="0"/>
                </a:rPr>
                <a:t>HLA B*5701 negativo</a:t>
              </a:r>
            </a:p>
            <a:p>
              <a:pPr marL="230188" indent="-223838">
                <a:spcBef>
                  <a:spcPts val="200"/>
                </a:spcBef>
                <a:buSzPct val="90000"/>
                <a:buFont typeface="Wingdings" panose="05000000000000000000" pitchFamily="2" charset="2"/>
                <a:buChar char="§"/>
              </a:pPr>
              <a:r>
                <a:rPr lang="de-DE" altLang="en-US" sz="1400" dirty="0">
                  <a:latin typeface="Calibri" panose="020F0502020204030204" pitchFamily="34" charset="0"/>
                  <a:cs typeface="Calibri" panose="020F0502020204030204" pitchFamily="34" charset="0"/>
                </a:rPr>
                <a:t>Negativo para VHB crónica</a:t>
              </a:r>
            </a:p>
            <a:p>
              <a:pPr marL="230188" indent="-223838">
                <a:spcBef>
                  <a:spcPts val="200"/>
                </a:spcBef>
                <a:buSzPct val="90000"/>
                <a:buFont typeface="Wingdings" panose="05000000000000000000" pitchFamily="2" charset="2"/>
                <a:buChar char="§"/>
              </a:pPr>
              <a:r>
                <a:rPr lang="de-DE" altLang="en-US" sz="1400" dirty="0">
                  <a:latin typeface="Calibri" panose="020F0502020204030204" pitchFamily="34" charset="0"/>
                  <a:cs typeface="Calibri" panose="020F0502020204030204" pitchFamily="34" charset="0"/>
                </a:rPr>
                <a:t>eTFG</a:t>
              </a:r>
              <a:r>
                <a:rPr lang="de-DE" altLang="en-US" sz="1400" baseline="-25000" dirty="0">
                  <a:latin typeface="Calibri" panose="020F0502020204030204" pitchFamily="34" charset="0"/>
                  <a:cs typeface="Calibri" panose="020F0502020204030204" pitchFamily="34" charset="0"/>
                </a:rPr>
                <a:t>CG</a:t>
              </a:r>
              <a:r>
                <a:rPr lang="de-DE" altLang="en-US" sz="1400" dirty="0">
                  <a:latin typeface="Calibri" panose="020F0502020204030204" pitchFamily="34" charset="0"/>
                  <a:cs typeface="Calibri" panose="020F0502020204030204" pitchFamily="34" charset="0"/>
                </a:rPr>
                <a:t> ≥50 ml/min</a:t>
              </a:r>
            </a:p>
          </p:txBody>
        </p:sp>
        <p:sp>
          <p:nvSpPr>
            <p:cNvPr id="21" name="TextBox 11"/>
            <p:cNvSpPr txBox="1">
              <a:spLocks noChangeArrowheads="1"/>
            </p:cNvSpPr>
            <p:nvPr/>
          </p:nvSpPr>
          <p:spPr bwMode="auto">
            <a:xfrm>
              <a:off x="6174228" y="1658943"/>
              <a:ext cx="354584"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200" b="1">
                  <a:solidFill>
                    <a:schemeClr val="tx1">
                      <a:lumMod val="50000"/>
                      <a:lumOff val="50000"/>
                    </a:schemeClr>
                  </a:solidFill>
                  <a:latin typeface="Calibri" panose="020F0502020204030204" pitchFamily="34" charset="0"/>
                  <a:ea typeface="ＭＳ Ｐゴシック" pitchFamily="34" charset="-128"/>
                  <a:cs typeface="Calibri" panose="020F0502020204030204" pitchFamily="34" charset="0"/>
                </a:rPr>
                <a:t>48</a:t>
              </a:r>
            </a:p>
          </p:txBody>
        </p:sp>
        <p:sp>
          <p:nvSpPr>
            <p:cNvPr id="22" name="Text Box 23"/>
            <p:cNvSpPr txBox="1">
              <a:spLocks noChangeArrowheads="1"/>
            </p:cNvSpPr>
            <p:nvPr/>
          </p:nvSpPr>
          <p:spPr bwMode="auto">
            <a:xfrm>
              <a:off x="4492708" y="1658943"/>
              <a:ext cx="806632"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altLang="en-US" sz="1200" b="1" dirty="0" err="1">
                  <a:solidFill>
                    <a:schemeClr val="tx1">
                      <a:lumMod val="50000"/>
                      <a:lumOff val="50000"/>
                    </a:schemeClr>
                  </a:solidFill>
                  <a:latin typeface="Calibri" panose="020F0502020204030204" pitchFamily="34" charset="0"/>
                  <a:ea typeface="ＭＳ Ｐゴシック" pitchFamily="34" charset="-128"/>
                  <a:cs typeface="Calibri" panose="020F0502020204030204" pitchFamily="34" charset="0"/>
                </a:rPr>
                <a:t>Semana</a:t>
              </a:r>
              <a:r>
                <a:rPr lang="en-US" altLang="en-US" sz="1200" b="1" dirty="0">
                  <a:solidFill>
                    <a:schemeClr val="tx1">
                      <a:lumMod val="50000"/>
                      <a:lumOff val="50000"/>
                    </a:schemeClr>
                  </a:solidFill>
                  <a:latin typeface="Calibri" panose="020F0502020204030204" pitchFamily="34" charset="0"/>
                  <a:ea typeface="ＭＳ Ｐゴシック" pitchFamily="34" charset="-128"/>
                  <a:cs typeface="Calibri" panose="020F0502020204030204" pitchFamily="34" charset="0"/>
                </a:rPr>
                <a:t> 0</a:t>
              </a:r>
            </a:p>
          </p:txBody>
        </p:sp>
        <p:sp>
          <p:nvSpPr>
            <p:cNvPr id="23" name="Rectangle 6"/>
            <p:cNvSpPr>
              <a:spLocks noChangeArrowheads="1"/>
            </p:cNvSpPr>
            <p:nvPr/>
          </p:nvSpPr>
          <p:spPr bwMode="auto">
            <a:xfrm>
              <a:off x="4641416" y="2277768"/>
              <a:ext cx="392736"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lnSpc>
                  <a:spcPct val="90000"/>
                </a:lnSpc>
                <a:spcBef>
                  <a:spcPts val="1200"/>
                </a:spcBef>
                <a:buClr>
                  <a:srgbClr val="A9A9A9"/>
                </a:buClr>
                <a:buSzPct val="90000"/>
                <a:buFont typeface="Wingdings" charset="2"/>
                <a:buChar char="§"/>
                <a:defRPr sz="2000">
                  <a:solidFill>
                    <a:schemeClr val="tx1"/>
                  </a:solidFill>
                  <a:latin typeface="Arial" charset="0"/>
                </a:defRPr>
              </a:lvl1pPr>
              <a:lvl2pPr marL="742950" indent="-285750">
                <a:lnSpc>
                  <a:spcPct val="90000"/>
                </a:lnSpc>
                <a:spcBef>
                  <a:spcPts val="800"/>
                </a:spcBef>
                <a:buClr>
                  <a:srgbClr val="A9A9A9"/>
                </a:buClr>
                <a:buSzPct val="90000"/>
                <a:buFont typeface="Arial" charset="0"/>
                <a:buChar char="–"/>
                <a:defRPr>
                  <a:solidFill>
                    <a:schemeClr val="tx1"/>
                  </a:solidFill>
                  <a:latin typeface="Arial" charset="0"/>
                </a:defRPr>
              </a:lvl2pPr>
              <a:lvl3pPr marL="1143000" indent="-228600">
                <a:lnSpc>
                  <a:spcPct val="90000"/>
                </a:lnSpc>
                <a:spcBef>
                  <a:spcPts val="600"/>
                </a:spcBef>
                <a:buClr>
                  <a:srgbClr val="A9A9A9"/>
                </a:buClr>
                <a:buSzPct val="90000"/>
                <a:buFont typeface="Wingdings" charset="2"/>
                <a:buChar char="§"/>
                <a:defRPr sz="1600">
                  <a:solidFill>
                    <a:schemeClr val="tx1"/>
                  </a:solidFill>
                  <a:latin typeface="Arial" charset="0"/>
                </a:defRPr>
              </a:lvl3pPr>
              <a:lvl4pPr marL="1600200" indent="-228600">
                <a:lnSpc>
                  <a:spcPct val="90000"/>
                </a:lnSpc>
                <a:spcBef>
                  <a:spcPts val="600"/>
                </a:spcBef>
                <a:buClr>
                  <a:srgbClr val="A9A9A9"/>
                </a:buClr>
                <a:buSzPct val="90000"/>
                <a:buFont typeface="Arial" charset="0"/>
                <a:buChar char="–"/>
                <a:defRPr sz="1400">
                  <a:solidFill>
                    <a:schemeClr val="tx1"/>
                  </a:solidFill>
                  <a:latin typeface="Arial" charset="0"/>
                </a:defRPr>
              </a:lvl4pPr>
              <a:lvl5pPr marL="2057400" indent="-228600">
                <a:lnSpc>
                  <a:spcPct val="90000"/>
                </a:lnSpc>
                <a:spcBef>
                  <a:spcPts val="600"/>
                </a:spcBef>
                <a:buClr>
                  <a:srgbClr val="A9A9A9"/>
                </a:buClr>
                <a:buSzPct val="90000"/>
                <a:buFont typeface="Wingdings" charset="2"/>
                <a:buChar char="§"/>
                <a:defRPr sz="1400">
                  <a:solidFill>
                    <a:schemeClr val="tx1"/>
                  </a:solidFill>
                  <a:latin typeface="Arial" charset="0"/>
                </a:defRPr>
              </a:lvl5pPr>
              <a:lvl6pPr marL="2514600" indent="-228600" eaLnBrk="0" fontAlgn="base" hangingPunct="0">
                <a:lnSpc>
                  <a:spcPct val="90000"/>
                </a:lnSpc>
                <a:spcBef>
                  <a:spcPts val="600"/>
                </a:spcBef>
                <a:spcAft>
                  <a:spcPct val="0"/>
                </a:spcAft>
                <a:buClr>
                  <a:srgbClr val="A9A9A9"/>
                </a:buClr>
                <a:buSzPct val="90000"/>
                <a:buFont typeface="Wingdings" charset="2"/>
                <a:buChar char="§"/>
                <a:defRPr sz="1400">
                  <a:solidFill>
                    <a:schemeClr val="tx1"/>
                  </a:solidFill>
                  <a:latin typeface="Arial" charset="0"/>
                </a:defRPr>
              </a:lvl6pPr>
              <a:lvl7pPr marL="2971800" indent="-228600" eaLnBrk="0" fontAlgn="base" hangingPunct="0">
                <a:lnSpc>
                  <a:spcPct val="90000"/>
                </a:lnSpc>
                <a:spcBef>
                  <a:spcPts val="600"/>
                </a:spcBef>
                <a:spcAft>
                  <a:spcPct val="0"/>
                </a:spcAft>
                <a:buClr>
                  <a:srgbClr val="A9A9A9"/>
                </a:buClr>
                <a:buSzPct val="90000"/>
                <a:buFont typeface="Wingdings" charset="2"/>
                <a:buChar char="§"/>
                <a:defRPr sz="1400">
                  <a:solidFill>
                    <a:schemeClr val="tx1"/>
                  </a:solidFill>
                  <a:latin typeface="Arial" charset="0"/>
                </a:defRPr>
              </a:lvl7pPr>
              <a:lvl8pPr marL="3429000" indent="-228600" eaLnBrk="0" fontAlgn="base" hangingPunct="0">
                <a:lnSpc>
                  <a:spcPct val="90000"/>
                </a:lnSpc>
                <a:spcBef>
                  <a:spcPts val="600"/>
                </a:spcBef>
                <a:spcAft>
                  <a:spcPct val="0"/>
                </a:spcAft>
                <a:buClr>
                  <a:srgbClr val="A9A9A9"/>
                </a:buClr>
                <a:buSzPct val="90000"/>
                <a:buFont typeface="Wingdings" charset="2"/>
                <a:buChar char="§"/>
                <a:defRPr sz="1400">
                  <a:solidFill>
                    <a:schemeClr val="tx1"/>
                  </a:solidFill>
                  <a:latin typeface="Arial" charset="0"/>
                </a:defRPr>
              </a:lvl8pPr>
              <a:lvl9pPr marL="3886200" indent="-228600" eaLnBrk="0" fontAlgn="base" hangingPunct="0">
                <a:lnSpc>
                  <a:spcPct val="90000"/>
                </a:lnSpc>
                <a:spcBef>
                  <a:spcPts val="600"/>
                </a:spcBef>
                <a:spcAft>
                  <a:spcPct val="0"/>
                </a:spcAft>
                <a:buClr>
                  <a:srgbClr val="A9A9A9"/>
                </a:buClr>
                <a:buSzPct val="90000"/>
                <a:buFont typeface="Wingdings" charset="2"/>
                <a:buChar char="§"/>
                <a:defRPr sz="1400">
                  <a:solidFill>
                    <a:schemeClr val="tx1"/>
                  </a:solidFill>
                  <a:latin typeface="Arial" charset="0"/>
                </a:defRPr>
              </a:lvl9pPr>
            </a:lstStyle>
            <a:p>
              <a:pPr algn="ctr">
                <a:lnSpc>
                  <a:spcPct val="100000"/>
                </a:lnSpc>
                <a:spcBef>
                  <a:spcPts val="600"/>
                </a:spcBef>
                <a:buClrTx/>
                <a:buSzTx/>
                <a:buNone/>
              </a:pPr>
              <a:r>
                <a:rPr lang="en-US" altLang="en-US" sz="1200" dirty="0">
                  <a:solidFill>
                    <a:srgbClr val="000000"/>
                  </a:solidFill>
                  <a:latin typeface="Calibri" panose="020F0502020204030204" pitchFamily="34" charset="0"/>
                  <a:cs typeface="Calibri" panose="020F0502020204030204" pitchFamily="34" charset="0"/>
                </a:rPr>
                <a:t>n=314</a:t>
              </a:r>
              <a:endParaRPr lang="en-US" altLang="en-US" sz="1200" dirty="0">
                <a:latin typeface="Calibri" panose="020F0502020204030204" pitchFamily="34" charset="0"/>
                <a:cs typeface="Calibri" panose="020F0502020204030204" pitchFamily="34" charset="0"/>
              </a:endParaRPr>
            </a:p>
          </p:txBody>
        </p:sp>
        <p:sp>
          <p:nvSpPr>
            <p:cNvPr id="24" name="Rectangle 6"/>
            <p:cNvSpPr>
              <a:spLocks noChangeArrowheads="1"/>
            </p:cNvSpPr>
            <p:nvPr/>
          </p:nvSpPr>
          <p:spPr bwMode="auto">
            <a:xfrm>
              <a:off x="4641416" y="3342707"/>
              <a:ext cx="392736"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lnSpc>
                  <a:spcPct val="90000"/>
                </a:lnSpc>
                <a:spcBef>
                  <a:spcPts val="1200"/>
                </a:spcBef>
                <a:buClr>
                  <a:srgbClr val="A9A9A9"/>
                </a:buClr>
                <a:buSzPct val="90000"/>
                <a:buFont typeface="Wingdings" charset="2"/>
                <a:buChar char="§"/>
                <a:defRPr sz="2000">
                  <a:solidFill>
                    <a:schemeClr val="tx1"/>
                  </a:solidFill>
                  <a:latin typeface="Arial" charset="0"/>
                </a:defRPr>
              </a:lvl1pPr>
              <a:lvl2pPr marL="742950" indent="-285750">
                <a:lnSpc>
                  <a:spcPct val="90000"/>
                </a:lnSpc>
                <a:spcBef>
                  <a:spcPts val="800"/>
                </a:spcBef>
                <a:buClr>
                  <a:srgbClr val="A9A9A9"/>
                </a:buClr>
                <a:buSzPct val="90000"/>
                <a:buFont typeface="Arial" charset="0"/>
                <a:buChar char="–"/>
                <a:defRPr>
                  <a:solidFill>
                    <a:schemeClr val="tx1"/>
                  </a:solidFill>
                  <a:latin typeface="Arial" charset="0"/>
                </a:defRPr>
              </a:lvl2pPr>
              <a:lvl3pPr marL="1143000" indent="-228600">
                <a:lnSpc>
                  <a:spcPct val="90000"/>
                </a:lnSpc>
                <a:spcBef>
                  <a:spcPts val="600"/>
                </a:spcBef>
                <a:buClr>
                  <a:srgbClr val="A9A9A9"/>
                </a:buClr>
                <a:buSzPct val="90000"/>
                <a:buFont typeface="Wingdings" charset="2"/>
                <a:buChar char="§"/>
                <a:defRPr sz="1600">
                  <a:solidFill>
                    <a:schemeClr val="tx1"/>
                  </a:solidFill>
                  <a:latin typeface="Arial" charset="0"/>
                </a:defRPr>
              </a:lvl3pPr>
              <a:lvl4pPr marL="1600200" indent="-228600">
                <a:lnSpc>
                  <a:spcPct val="90000"/>
                </a:lnSpc>
                <a:spcBef>
                  <a:spcPts val="600"/>
                </a:spcBef>
                <a:buClr>
                  <a:srgbClr val="A9A9A9"/>
                </a:buClr>
                <a:buSzPct val="90000"/>
                <a:buFont typeface="Arial" charset="0"/>
                <a:buChar char="–"/>
                <a:defRPr sz="1400">
                  <a:solidFill>
                    <a:schemeClr val="tx1"/>
                  </a:solidFill>
                  <a:latin typeface="Arial" charset="0"/>
                </a:defRPr>
              </a:lvl4pPr>
              <a:lvl5pPr marL="2057400" indent="-228600">
                <a:lnSpc>
                  <a:spcPct val="90000"/>
                </a:lnSpc>
                <a:spcBef>
                  <a:spcPts val="600"/>
                </a:spcBef>
                <a:buClr>
                  <a:srgbClr val="A9A9A9"/>
                </a:buClr>
                <a:buSzPct val="90000"/>
                <a:buFont typeface="Wingdings" charset="2"/>
                <a:buChar char="§"/>
                <a:defRPr sz="1400">
                  <a:solidFill>
                    <a:schemeClr val="tx1"/>
                  </a:solidFill>
                  <a:latin typeface="Arial" charset="0"/>
                </a:defRPr>
              </a:lvl5pPr>
              <a:lvl6pPr marL="2514600" indent="-228600" eaLnBrk="0" fontAlgn="base" hangingPunct="0">
                <a:lnSpc>
                  <a:spcPct val="90000"/>
                </a:lnSpc>
                <a:spcBef>
                  <a:spcPts val="600"/>
                </a:spcBef>
                <a:spcAft>
                  <a:spcPct val="0"/>
                </a:spcAft>
                <a:buClr>
                  <a:srgbClr val="A9A9A9"/>
                </a:buClr>
                <a:buSzPct val="90000"/>
                <a:buFont typeface="Wingdings" charset="2"/>
                <a:buChar char="§"/>
                <a:defRPr sz="1400">
                  <a:solidFill>
                    <a:schemeClr val="tx1"/>
                  </a:solidFill>
                  <a:latin typeface="Arial" charset="0"/>
                </a:defRPr>
              </a:lvl6pPr>
              <a:lvl7pPr marL="2971800" indent="-228600" eaLnBrk="0" fontAlgn="base" hangingPunct="0">
                <a:lnSpc>
                  <a:spcPct val="90000"/>
                </a:lnSpc>
                <a:spcBef>
                  <a:spcPts val="600"/>
                </a:spcBef>
                <a:spcAft>
                  <a:spcPct val="0"/>
                </a:spcAft>
                <a:buClr>
                  <a:srgbClr val="A9A9A9"/>
                </a:buClr>
                <a:buSzPct val="90000"/>
                <a:buFont typeface="Wingdings" charset="2"/>
                <a:buChar char="§"/>
                <a:defRPr sz="1400">
                  <a:solidFill>
                    <a:schemeClr val="tx1"/>
                  </a:solidFill>
                  <a:latin typeface="Arial" charset="0"/>
                </a:defRPr>
              </a:lvl7pPr>
              <a:lvl8pPr marL="3429000" indent="-228600" eaLnBrk="0" fontAlgn="base" hangingPunct="0">
                <a:lnSpc>
                  <a:spcPct val="90000"/>
                </a:lnSpc>
                <a:spcBef>
                  <a:spcPts val="600"/>
                </a:spcBef>
                <a:spcAft>
                  <a:spcPct val="0"/>
                </a:spcAft>
                <a:buClr>
                  <a:srgbClr val="A9A9A9"/>
                </a:buClr>
                <a:buSzPct val="90000"/>
                <a:buFont typeface="Wingdings" charset="2"/>
                <a:buChar char="§"/>
                <a:defRPr sz="1400">
                  <a:solidFill>
                    <a:schemeClr val="tx1"/>
                  </a:solidFill>
                  <a:latin typeface="Arial" charset="0"/>
                </a:defRPr>
              </a:lvl8pPr>
              <a:lvl9pPr marL="3886200" indent="-228600" eaLnBrk="0" fontAlgn="base" hangingPunct="0">
                <a:lnSpc>
                  <a:spcPct val="90000"/>
                </a:lnSpc>
                <a:spcBef>
                  <a:spcPts val="600"/>
                </a:spcBef>
                <a:spcAft>
                  <a:spcPct val="0"/>
                </a:spcAft>
                <a:buClr>
                  <a:srgbClr val="A9A9A9"/>
                </a:buClr>
                <a:buSzPct val="90000"/>
                <a:buFont typeface="Wingdings" charset="2"/>
                <a:buChar char="§"/>
                <a:defRPr sz="1400">
                  <a:solidFill>
                    <a:schemeClr val="tx1"/>
                  </a:solidFill>
                  <a:latin typeface="Arial" charset="0"/>
                </a:defRPr>
              </a:lvl9pPr>
            </a:lstStyle>
            <a:p>
              <a:pPr algn="ctr">
                <a:lnSpc>
                  <a:spcPct val="100000"/>
                </a:lnSpc>
                <a:spcBef>
                  <a:spcPts val="600"/>
                </a:spcBef>
                <a:buClrTx/>
                <a:buSzTx/>
                <a:buNone/>
              </a:pPr>
              <a:r>
                <a:rPr lang="en-US" altLang="en-US" sz="1200">
                  <a:solidFill>
                    <a:srgbClr val="000000"/>
                  </a:solidFill>
                  <a:latin typeface="Calibri" panose="020F0502020204030204" pitchFamily="34" charset="0"/>
                  <a:cs typeface="Calibri" panose="020F0502020204030204" pitchFamily="34" charset="0"/>
                </a:rPr>
                <a:t>n=315</a:t>
              </a:r>
              <a:endParaRPr lang="en-US" altLang="en-US" sz="1200">
                <a:latin typeface="Calibri" panose="020F0502020204030204" pitchFamily="34" charset="0"/>
                <a:cs typeface="Calibri" panose="020F0502020204030204" pitchFamily="34" charset="0"/>
              </a:endParaRPr>
            </a:p>
          </p:txBody>
        </p:sp>
        <p:sp>
          <p:nvSpPr>
            <p:cNvPr id="25" name="Line 126"/>
            <p:cNvSpPr>
              <a:spLocks noChangeShapeType="1"/>
            </p:cNvSpPr>
            <p:nvPr/>
          </p:nvSpPr>
          <p:spPr bwMode="auto">
            <a:xfrm>
              <a:off x="4163622" y="4984462"/>
              <a:ext cx="457200" cy="0"/>
            </a:xfrm>
            <a:prstGeom prst="line">
              <a:avLst/>
            </a:prstGeom>
            <a:noFill/>
            <a:ln w="19050">
              <a:solidFill>
                <a:schemeClr val="bg1">
                  <a:lumMod val="65000"/>
                </a:schemeClr>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latin typeface="Calibri" panose="020F0502020204030204" pitchFamily="34" charset="0"/>
                <a:cs typeface="Calibri" panose="020F0502020204030204" pitchFamily="34" charset="0"/>
              </a:endParaRPr>
            </a:p>
          </p:txBody>
        </p:sp>
        <p:sp>
          <p:nvSpPr>
            <p:cNvPr id="26" name="AutoShape 6"/>
            <p:cNvSpPr>
              <a:spLocks noChangeArrowheads="1"/>
            </p:cNvSpPr>
            <p:nvPr/>
          </p:nvSpPr>
          <p:spPr bwMode="auto">
            <a:xfrm>
              <a:off x="818150" y="4390102"/>
              <a:ext cx="3473667" cy="1188720"/>
            </a:xfrm>
            <a:prstGeom prst="rect">
              <a:avLst/>
            </a:prstGeom>
            <a:solidFill>
              <a:schemeClr val="bg1">
                <a:lumMod val="85000"/>
              </a:schemeClr>
            </a:solidFill>
            <a:ln>
              <a:noFill/>
            </a:ln>
            <a:effec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6350">
                <a:spcBef>
                  <a:spcPts val="200"/>
                </a:spcBef>
              </a:pPr>
              <a:r>
                <a:rPr lang="en-US" sz="1400" b="1" dirty="0" err="1">
                  <a:latin typeface="Calibri" panose="020F0502020204030204" pitchFamily="34" charset="0"/>
                  <a:cs typeface="Calibri" panose="020F0502020204030204" pitchFamily="34" charset="0"/>
                </a:rPr>
                <a:t>Estudo</a:t>
              </a:r>
              <a:r>
                <a:rPr lang="en-US" sz="1400" b="1" dirty="0">
                  <a:latin typeface="Calibri" panose="020F0502020204030204" pitchFamily="34" charset="0"/>
                  <a:cs typeface="Calibri" panose="020F0502020204030204" pitchFamily="34" charset="0"/>
                </a:rPr>
                <a:t> 1490 </a:t>
              </a:r>
              <a:r>
                <a:rPr lang="en-US" sz="1400" dirty="0">
                  <a:latin typeface="Calibri" panose="020F0502020204030204" pitchFamily="34" charset="0"/>
                  <a:cs typeface="Calibri" panose="020F0502020204030204" pitchFamily="34" charset="0"/>
                </a:rPr>
                <a:t> </a:t>
              </a:r>
            </a:p>
            <a:p>
              <a:pPr marL="230188" indent="-223838">
                <a:spcBef>
                  <a:spcPts val="200"/>
                </a:spcBef>
                <a:buSzPct val="90000"/>
                <a:buFont typeface="Wingdings" panose="05000000000000000000" pitchFamily="2" charset="2"/>
                <a:buChar char="§"/>
              </a:pPr>
              <a:r>
                <a:rPr lang="en-US" altLang="en-US" sz="1400" dirty="0" err="1">
                  <a:latin typeface="Calibri" panose="020F0502020204030204" pitchFamily="34" charset="0"/>
                  <a:cs typeface="Calibri" panose="020F0502020204030204" pitchFamily="34" charset="0"/>
                </a:rPr>
                <a:t>Permitida</a:t>
              </a:r>
              <a:r>
                <a:rPr lang="en-US" altLang="en-US" sz="1400" dirty="0">
                  <a:latin typeface="Calibri" panose="020F0502020204030204" pitchFamily="34" charset="0"/>
                  <a:cs typeface="Calibri" panose="020F0502020204030204" pitchFamily="34" charset="0"/>
                </a:rPr>
                <a:t> VHB </a:t>
              </a:r>
              <a:r>
                <a:rPr lang="en-US" altLang="en-US" sz="1400" dirty="0" err="1">
                  <a:latin typeface="Calibri" panose="020F0502020204030204" pitchFamily="34" charset="0"/>
                  <a:cs typeface="Calibri" panose="020F0502020204030204" pitchFamily="34" charset="0"/>
                </a:rPr>
                <a:t>ou</a:t>
              </a:r>
              <a:r>
                <a:rPr lang="en-US" altLang="en-US" sz="1400" dirty="0">
                  <a:latin typeface="Calibri" panose="020F0502020204030204" pitchFamily="34" charset="0"/>
                  <a:cs typeface="Calibri" panose="020F0502020204030204" pitchFamily="34" charset="0"/>
                </a:rPr>
                <a:t> VHC </a:t>
              </a:r>
              <a:r>
                <a:rPr lang="en-US" altLang="en-US" sz="1400" dirty="0" err="1">
                  <a:latin typeface="Calibri" panose="020F0502020204030204" pitchFamily="34" charset="0"/>
                  <a:cs typeface="Calibri" panose="020F0502020204030204" pitchFamily="34" charset="0"/>
                </a:rPr>
                <a:t>crónicas</a:t>
              </a:r>
              <a:endParaRPr lang="en-US" altLang="en-US" sz="1400" dirty="0">
                <a:latin typeface="Calibri" panose="020F0502020204030204" pitchFamily="34" charset="0"/>
                <a:cs typeface="Calibri" panose="020F0502020204030204" pitchFamily="34" charset="0"/>
              </a:endParaRPr>
            </a:p>
            <a:p>
              <a:pPr marL="230188" indent="-223838">
                <a:spcBef>
                  <a:spcPts val="200"/>
                </a:spcBef>
                <a:buSzPct val="90000"/>
                <a:buFont typeface="Wingdings" panose="05000000000000000000" pitchFamily="2" charset="2"/>
                <a:buChar char="§"/>
              </a:pPr>
              <a:r>
                <a:rPr lang="de-DE" altLang="en-US" sz="1400" dirty="0">
                  <a:latin typeface="Calibri" panose="020F0502020204030204" pitchFamily="34" charset="0"/>
                  <a:cs typeface="Calibri" panose="020F0502020204030204" pitchFamily="34" charset="0"/>
                </a:rPr>
                <a:t>eTFG</a:t>
              </a:r>
              <a:r>
                <a:rPr lang="de-DE" altLang="en-US" sz="1400" baseline="-25000" dirty="0">
                  <a:latin typeface="Calibri" panose="020F0502020204030204" pitchFamily="34" charset="0"/>
                  <a:cs typeface="Calibri" panose="020F0502020204030204" pitchFamily="34" charset="0"/>
                </a:rPr>
                <a:t>CG</a:t>
              </a:r>
              <a:r>
                <a:rPr lang="de-DE" altLang="en-US" sz="1400" dirty="0">
                  <a:latin typeface="Calibri" panose="020F0502020204030204" pitchFamily="34" charset="0"/>
                  <a:cs typeface="Calibri" panose="020F0502020204030204" pitchFamily="34" charset="0"/>
                </a:rPr>
                <a:t> ≥30 ml/min</a:t>
              </a:r>
              <a:endParaRPr lang="en-US" altLang="en-US" sz="1400" dirty="0">
                <a:latin typeface="Calibri" panose="020F0502020204030204" pitchFamily="34" charset="0"/>
                <a:cs typeface="Calibri" panose="020F0502020204030204" pitchFamily="34" charset="0"/>
              </a:endParaRPr>
            </a:p>
          </p:txBody>
        </p:sp>
        <p:sp>
          <p:nvSpPr>
            <p:cNvPr id="27" name="Rectangle 6"/>
            <p:cNvSpPr>
              <a:spLocks noChangeArrowheads="1"/>
            </p:cNvSpPr>
            <p:nvPr/>
          </p:nvSpPr>
          <p:spPr bwMode="auto">
            <a:xfrm>
              <a:off x="4641416" y="4366678"/>
              <a:ext cx="392736"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lnSpc>
                  <a:spcPct val="90000"/>
                </a:lnSpc>
                <a:spcBef>
                  <a:spcPts val="1200"/>
                </a:spcBef>
                <a:buClr>
                  <a:srgbClr val="A9A9A9"/>
                </a:buClr>
                <a:buSzPct val="90000"/>
                <a:buFont typeface="Wingdings" charset="2"/>
                <a:buChar char="§"/>
                <a:defRPr sz="2000">
                  <a:solidFill>
                    <a:schemeClr val="tx1"/>
                  </a:solidFill>
                  <a:latin typeface="Arial" charset="0"/>
                </a:defRPr>
              </a:lvl1pPr>
              <a:lvl2pPr marL="742950" indent="-285750">
                <a:lnSpc>
                  <a:spcPct val="90000"/>
                </a:lnSpc>
                <a:spcBef>
                  <a:spcPts val="800"/>
                </a:spcBef>
                <a:buClr>
                  <a:srgbClr val="A9A9A9"/>
                </a:buClr>
                <a:buSzPct val="90000"/>
                <a:buFont typeface="Arial" charset="0"/>
                <a:buChar char="–"/>
                <a:defRPr>
                  <a:solidFill>
                    <a:schemeClr val="tx1"/>
                  </a:solidFill>
                  <a:latin typeface="Arial" charset="0"/>
                </a:defRPr>
              </a:lvl2pPr>
              <a:lvl3pPr marL="1143000" indent="-228600">
                <a:lnSpc>
                  <a:spcPct val="90000"/>
                </a:lnSpc>
                <a:spcBef>
                  <a:spcPts val="600"/>
                </a:spcBef>
                <a:buClr>
                  <a:srgbClr val="A9A9A9"/>
                </a:buClr>
                <a:buSzPct val="90000"/>
                <a:buFont typeface="Wingdings" charset="2"/>
                <a:buChar char="§"/>
                <a:defRPr sz="1600">
                  <a:solidFill>
                    <a:schemeClr val="tx1"/>
                  </a:solidFill>
                  <a:latin typeface="Arial" charset="0"/>
                </a:defRPr>
              </a:lvl3pPr>
              <a:lvl4pPr marL="1600200" indent="-228600">
                <a:lnSpc>
                  <a:spcPct val="90000"/>
                </a:lnSpc>
                <a:spcBef>
                  <a:spcPts val="600"/>
                </a:spcBef>
                <a:buClr>
                  <a:srgbClr val="A9A9A9"/>
                </a:buClr>
                <a:buSzPct val="90000"/>
                <a:buFont typeface="Arial" charset="0"/>
                <a:buChar char="–"/>
                <a:defRPr sz="1400">
                  <a:solidFill>
                    <a:schemeClr val="tx1"/>
                  </a:solidFill>
                  <a:latin typeface="Arial" charset="0"/>
                </a:defRPr>
              </a:lvl4pPr>
              <a:lvl5pPr marL="2057400" indent="-228600">
                <a:lnSpc>
                  <a:spcPct val="90000"/>
                </a:lnSpc>
                <a:spcBef>
                  <a:spcPts val="600"/>
                </a:spcBef>
                <a:buClr>
                  <a:srgbClr val="A9A9A9"/>
                </a:buClr>
                <a:buSzPct val="90000"/>
                <a:buFont typeface="Wingdings" charset="2"/>
                <a:buChar char="§"/>
                <a:defRPr sz="1400">
                  <a:solidFill>
                    <a:schemeClr val="tx1"/>
                  </a:solidFill>
                  <a:latin typeface="Arial" charset="0"/>
                </a:defRPr>
              </a:lvl5pPr>
              <a:lvl6pPr marL="2514600" indent="-228600" eaLnBrk="0" fontAlgn="base" hangingPunct="0">
                <a:lnSpc>
                  <a:spcPct val="90000"/>
                </a:lnSpc>
                <a:spcBef>
                  <a:spcPts val="600"/>
                </a:spcBef>
                <a:spcAft>
                  <a:spcPct val="0"/>
                </a:spcAft>
                <a:buClr>
                  <a:srgbClr val="A9A9A9"/>
                </a:buClr>
                <a:buSzPct val="90000"/>
                <a:buFont typeface="Wingdings" charset="2"/>
                <a:buChar char="§"/>
                <a:defRPr sz="1400">
                  <a:solidFill>
                    <a:schemeClr val="tx1"/>
                  </a:solidFill>
                  <a:latin typeface="Arial" charset="0"/>
                </a:defRPr>
              </a:lvl6pPr>
              <a:lvl7pPr marL="2971800" indent="-228600" eaLnBrk="0" fontAlgn="base" hangingPunct="0">
                <a:lnSpc>
                  <a:spcPct val="90000"/>
                </a:lnSpc>
                <a:spcBef>
                  <a:spcPts val="600"/>
                </a:spcBef>
                <a:spcAft>
                  <a:spcPct val="0"/>
                </a:spcAft>
                <a:buClr>
                  <a:srgbClr val="A9A9A9"/>
                </a:buClr>
                <a:buSzPct val="90000"/>
                <a:buFont typeface="Wingdings" charset="2"/>
                <a:buChar char="§"/>
                <a:defRPr sz="1400">
                  <a:solidFill>
                    <a:schemeClr val="tx1"/>
                  </a:solidFill>
                  <a:latin typeface="Arial" charset="0"/>
                </a:defRPr>
              </a:lvl7pPr>
              <a:lvl8pPr marL="3429000" indent="-228600" eaLnBrk="0" fontAlgn="base" hangingPunct="0">
                <a:lnSpc>
                  <a:spcPct val="90000"/>
                </a:lnSpc>
                <a:spcBef>
                  <a:spcPts val="600"/>
                </a:spcBef>
                <a:spcAft>
                  <a:spcPct val="0"/>
                </a:spcAft>
                <a:buClr>
                  <a:srgbClr val="A9A9A9"/>
                </a:buClr>
                <a:buSzPct val="90000"/>
                <a:buFont typeface="Wingdings" charset="2"/>
                <a:buChar char="§"/>
                <a:defRPr sz="1400">
                  <a:solidFill>
                    <a:schemeClr val="tx1"/>
                  </a:solidFill>
                  <a:latin typeface="Arial" charset="0"/>
                </a:defRPr>
              </a:lvl8pPr>
              <a:lvl9pPr marL="3886200" indent="-228600" eaLnBrk="0" fontAlgn="base" hangingPunct="0">
                <a:lnSpc>
                  <a:spcPct val="90000"/>
                </a:lnSpc>
                <a:spcBef>
                  <a:spcPts val="600"/>
                </a:spcBef>
                <a:spcAft>
                  <a:spcPct val="0"/>
                </a:spcAft>
                <a:buClr>
                  <a:srgbClr val="A9A9A9"/>
                </a:buClr>
                <a:buSzPct val="90000"/>
                <a:buFont typeface="Wingdings" charset="2"/>
                <a:buChar char="§"/>
                <a:defRPr sz="1400">
                  <a:solidFill>
                    <a:schemeClr val="tx1"/>
                  </a:solidFill>
                  <a:latin typeface="Arial" charset="0"/>
                </a:defRPr>
              </a:lvl9pPr>
            </a:lstStyle>
            <a:p>
              <a:pPr algn="ctr">
                <a:lnSpc>
                  <a:spcPct val="100000"/>
                </a:lnSpc>
                <a:spcBef>
                  <a:spcPts val="600"/>
                </a:spcBef>
                <a:buClrTx/>
                <a:buSzTx/>
                <a:buNone/>
              </a:pPr>
              <a:r>
                <a:rPr lang="en-US" altLang="en-US" sz="1200">
                  <a:solidFill>
                    <a:srgbClr val="000000"/>
                  </a:solidFill>
                  <a:latin typeface="Calibri" panose="020F0502020204030204" pitchFamily="34" charset="0"/>
                  <a:cs typeface="Calibri" panose="020F0502020204030204" pitchFamily="34" charset="0"/>
                </a:rPr>
                <a:t>n=320</a:t>
              </a:r>
              <a:endParaRPr lang="en-US" altLang="en-US" sz="1200">
                <a:latin typeface="Calibri" panose="020F0502020204030204" pitchFamily="34" charset="0"/>
                <a:cs typeface="Calibri" panose="020F0502020204030204" pitchFamily="34" charset="0"/>
              </a:endParaRPr>
            </a:p>
          </p:txBody>
        </p:sp>
        <p:sp>
          <p:nvSpPr>
            <p:cNvPr id="28" name="Rectangle 6"/>
            <p:cNvSpPr>
              <a:spLocks noChangeArrowheads="1"/>
            </p:cNvSpPr>
            <p:nvPr/>
          </p:nvSpPr>
          <p:spPr bwMode="auto">
            <a:xfrm>
              <a:off x="4641416" y="5433243"/>
              <a:ext cx="392736"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lnSpc>
                  <a:spcPct val="90000"/>
                </a:lnSpc>
                <a:spcBef>
                  <a:spcPts val="1200"/>
                </a:spcBef>
                <a:buClr>
                  <a:srgbClr val="A9A9A9"/>
                </a:buClr>
                <a:buSzPct val="90000"/>
                <a:buFont typeface="Wingdings" charset="2"/>
                <a:buChar char="§"/>
                <a:defRPr sz="2000">
                  <a:solidFill>
                    <a:schemeClr val="tx1"/>
                  </a:solidFill>
                  <a:latin typeface="Arial" charset="0"/>
                </a:defRPr>
              </a:lvl1pPr>
              <a:lvl2pPr marL="742950" indent="-285750">
                <a:lnSpc>
                  <a:spcPct val="90000"/>
                </a:lnSpc>
                <a:spcBef>
                  <a:spcPts val="800"/>
                </a:spcBef>
                <a:buClr>
                  <a:srgbClr val="A9A9A9"/>
                </a:buClr>
                <a:buSzPct val="90000"/>
                <a:buFont typeface="Arial" charset="0"/>
                <a:buChar char="–"/>
                <a:defRPr>
                  <a:solidFill>
                    <a:schemeClr val="tx1"/>
                  </a:solidFill>
                  <a:latin typeface="Arial" charset="0"/>
                </a:defRPr>
              </a:lvl2pPr>
              <a:lvl3pPr marL="1143000" indent="-228600">
                <a:lnSpc>
                  <a:spcPct val="90000"/>
                </a:lnSpc>
                <a:spcBef>
                  <a:spcPts val="600"/>
                </a:spcBef>
                <a:buClr>
                  <a:srgbClr val="A9A9A9"/>
                </a:buClr>
                <a:buSzPct val="90000"/>
                <a:buFont typeface="Wingdings" charset="2"/>
                <a:buChar char="§"/>
                <a:defRPr sz="1600">
                  <a:solidFill>
                    <a:schemeClr val="tx1"/>
                  </a:solidFill>
                  <a:latin typeface="Arial" charset="0"/>
                </a:defRPr>
              </a:lvl3pPr>
              <a:lvl4pPr marL="1600200" indent="-228600">
                <a:lnSpc>
                  <a:spcPct val="90000"/>
                </a:lnSpc>
                <a:spcBef>
                  <a:spcPts val="600"/>
                </a:spcBef>
                <a:buClr>
                  <a:srgbClr val="A9A9A9"/>
                </a:buClr>
                <a:buSzPct val="90000"/>
                <a:buFont typeface="Arial" charset="0"/>
                <a:buChar char="–"/>
                <a:defRPr sz="1400">
                  <a:solidFill>
                    <a:schemeClr val="tx1"/>
                  </a:solidFill>
                  <a:latin typeface="Arial" charset="0"/>
                </a:defRPr>
              </a:lvl4pPr>
              <a:lvl5pPr marL="2057400" indent="-228600">
                <a:lnSpc>
                  <a:spcPct val="90000"/>
                </a:lnSpc>
                <a:spcBef>
                  <a:spcPts val="600"/>
                </a:spcBef>
                <a:buClr>
                  <a:srgbClr val="A9A9A9"/>
                </a:buClr>
                <a:buSzPct val="90000"/>
                <a:buFont typeface="Wingdings" charset="2"/>
                <a:buChar char="§"/>
                <a:defRPr sz="1400">
                  <a:solidFill>
                    <a:schemeClr val="tx1"/>
                  </a:solidFill>
                  <a:latin typeface="Arial" charset="0"/>
                </a:defRPr>
              </a:lvl5pPr>
              <a:lvl6pPr marL="2514600" indent="-228600" eaLnBrk="0" fontAlgn="base" hangingPunct="0">
                <a:lnSpc>
                  <a:spcPct val="90000"/>
                </a:lnSpc>
                <a:spcBef>
                  <a:spcPts val="600"/>
                </a:spcBef>
                <a:spcAft>
                  <a:spcPct val="0"/>
                </a:spcAft>
                <a:buClr>
                  <a:srgbClr val="A9A9A9"/>
                </a:buClr>
                <a:buSzPct val="90000"/>
                <a:buFont typeface="Wingdings" charset="2"/>
                <a:buChar char="§"/>
                <a:defRPr sz="1400">
                  <a:solidFill>
                    <a:schemeClr val="tx1"/>
                  </a:solidFill>
                  <a:latin typeface="Arial" charset="0"/>
                </a:defRPr>
              </a:lvl6pPr>
              <a:lvl7pPr marL="2971800" indent="-228600" eaLnBrk="0" fontAlgn="base" hangingPunct="0">
                <a:lnSpc>
                  <a:spcPct val="90000"/>
                </a:lnSpc>
                <a:spcBef>
                  <a:spcPts val="600"/>
                </a:spcBef>
                <a:spcAft>
                  <a:spcPct val="0"/>
                </a:spcAft>
                <a:buClr>
                  <a:srgbClr val="A9A9A9"/>
                </a:buClr>
                <a:buSzPct val="90000"/>
                <a:buFont typeface="Wingdings" charset="2"/>
                <a:buChar char="§"/>
                <a:defRPr sz="1400">
                  <a:solidFill>
                    <a:schemeClr val="tx1"/>
                  </a:solidFill>
                  <a:latin typeface="Arial" charset="0"/>
                </a:defRPr>
              </a:lvl7pPr>
              <a:lvl8pPr marL="3429000" indent="-228600" eaLnBrk="0" fontAlgn="base" hangingPunct="0">
                <a:lnSpc>
                  <a:spcPct val="90000"/>
                </a:lnSpc>
                <a:spcBef>
                  <a:spcPts val="600"/>
                </a:spcBef>
                <a:spcAft>
                  <a:spcPct val="0"/>
                </a:spcAft>
                <a:buClr>
                  <a:srgbClr val="A9A9A9"/>
                </a:buClr>
                <a:buSzPct val="90000"/>
                <a:buFont typeface="Wingdings" charset="2"/>
                <a:buChar char="§"/>
                <a:defRPr sz="1400">
                  <a:solidFill>
                    <a:schemeClr val="tx1"/>
                  </a:solidFill>
                  <a:latin typeface="Arial" charset="0"/>
                </a:defRPr>
              </a:lvl8pPr>
              <a:lvl9pPr marL="3886200" indent="-228600" eaLnBrk="0" fontAlgn="base" hangingPunct="0">
                <a:lnSpc>
                  <a:spcPct val="90000"/>
                </a:lnSpc>
                <a:spcBef>
                  <a:spcPts val="600"/>
                </a:spcBef>
                <a:spcAft>
                  <a:spcPct val="0"/>
                </a:spcAft>
                <a:buClr>
                  <a:srgbClr val="A9A9A9"/>
                </a:buClr>
                <a:buSzPct val="90000"/>
                <a:buFont typeface="Wingdings" charset="2"/>
                <a:buChar char="§"/>
                <a:defRPr sz="1400">
                  <a:solidFill>
                    <a:schemeClr val="tx1"/>
                  </a:solidFill>
                  <a:latin typeface="Arial" charset="0"/>
                </a:defRPr>
              </a:lvl9pPr>
            </a:lstStyle>
            <a:p>
              <a:pPr algn="ctr">
                <a:lnSpc>
                  <a:spcPct val="100000"/>
                </a:lnSpc>
                <a:spcBef>
                  <a:spcPts val="600"/>
                </a:spcBef>
                <a:buClrTx/>
                <a:buSzTx/>
                <a:buNone/>
              </a:pPr>
              <a:r>
                <a:rPr lang="en-US" altLang="en-US" sz="1200">
                  <a:solidFill>
                    <a:srgbClr val="000000"/>
                  </a:solidFill>
                  <a:latin typeface="Calibri" panose="020F0502020204030204" pitchFamily="34" charset="0"/>
                  <a:cs typeface="Calibri" panose="020F0502020204030204" pitchFamily="34" charset="0"/>
                </a:rPr>
                <a:t>n=325</a:t>
              </a:r>
              <a:endParaRPr lang="en-US" altLang="en-US" sz="1200">
                <a:latin typeface="Calibri" panose="020F0502020204030204" pitchFamily="34" charset="0"/>
                <a:cs typeface="Calibri" panose="020F0502020204030204" pitchFamily="34" charset="0"/>
              </a:endParaRPr>
            </a:p>
          </p:txBody>
        </p:sp>
        <p:sp>
          <p:nvSpPr>
            <p:cNvPr id="29" name="Isosceles Triangle 28"/>
            <p:cNvSpPr/>
            <p:nvPr/>
          </p:nvSpPr>
          <p:spPr bwMode="auto">
            <a:xfrm flipV="1">
              <a:off x="6282134" y="1548761"/>
              <a:ext cx="138772" cy="120644"/>
            </a:xfrm>
            <a:prstGeom prst="triangle">
              <a:avLst/>
            </a:prstGeom>
            <a:solidFill>
              <a:schemeClr val="bg1">
                <a:lumMod val="65000"/>
              </a:schemeClr>
            </a:solidFill>
            <a:ln w="25400" cap="flat" cmpd="sng" algn="ctr">
              <a:noFill/>
              <a:prstDash val="solid"/>
            </a:ln>
            <a:effectLst/>
          </p:spPr>
          <p:txBody>
            <a:bodyPr anchor="ctr"/>
            <a:lstStyle/>
            <a:p>
              <a:pPr algn="ctr">
                <a:defRPr/>
              </a:pPr>
              <a:endParaRPr lang="en-US" sz="1200" kern="0">
                <a:solidFill>
                  <a:schemeClr val="bg1">
                    <a:lumMod val="50000"/>
                  </a:schemeClr>
                </a:solidFill>
                <a:latin typeface="Calibri" panose="020F0502020204030204" pitchFamily="34" charset="0"/>
                <a:cs typeface="Calibri" panose="020F0502020204030204" pitchFamily="34" charset="0"/>
              </a:endParaRPr>
            </a:p>
          </p:txBody>
        </p:sp>
        <p:sp>
          <p:nvSpPr>
            <p:cNvPr id="30" name="TextBox 29"/>
            <p:cNvSpPr txBox="1"/>
            <p:nvPr/>
          </p:nvSpPr>
          <p:spPr bwMode="auto">
            <a:xfrm>
              <a:off x="5888092" y="1294243"/>
              <a:ext cx="926856" cy="276999"/>
            </a:xfrm>
            <a:prstGeom prst="rect">
              <a:avLst/>
            </a:prstGeom>
            <a:noFill/>
          </p:spPr>
          <p:txBody>
            <a:bodyPr wrap="none">
              <a:spAutoFit/>
            </a:bodyPr>
            <a:lstStyle/>
            <a:p>
              <a:pPr algn="ctr" eaLnBrk="0" hangingPunct="0">
                <a:defRPr/>
              </a:pPr>
              <a:r>
                <a:rPr lang="en-US" sz="1200" b="1" kern="0" dirty="0">
                  <a:solidFill>
                    <a:schemeClr val="tx1">
                      <a:lumMod val="50000"/>
                      <a:lumOff val="50000"/>
                    </a:schemeClr>
                  </a:solidFill>
                  <a:latin typeface="Calibri" panose="020F0502020204030204" pitchFamily="34" charset="0"/>
                  <a:cs typeface="Calibri" panose="020F0502020204030204" pitchFamily="34" charset="0"/>
                </a:rPr>
                <a:t>1° </a:t>
              </a:r>
              <a:r>
                <a:rPr lang="en-US" sz="1200" b="1" i="1" kern="0" dirty="0">
                  <a:solidFill>
                    <a:schemeClr val="tx1">
                      <a:lumMod val="50000"/>
                      <a:lumOff val="50000"/>
                    </a:schemeClr>
                  </a:solidFill>
                  <a:latin typeface="Calibri" panose="020F0502020204030204" pitchFamily="34" charset="0"/>
                  <a:cs typeface="Calibri" panose="020F0502020204030204" pitchFamily="34" charset="0"/>
                </a:rPr>
                <a:t>Endpoint</a:t>
              </a:r>
              <a:endParaRPr lang="en-GB" sz="1200" b="1" i="1" kern="0"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31" name="Content Placeholder 9">
              <a:extLst>
                <a:ext uri="{FF2B5EF4-FFF2-40B4-BE49-F238E27FC236}">
                  <a16:creationId xmlns:a16="http://schemas.microsoft.com/office/drawing/2014/main" id="{6150FF2A-D4CC-294F-A2FE-8CB3F3EBD7D1}"/>
                </a:ext>
              </a:extLst>
            </p:cNvPr>
            <p:cNvSpPr txBox="1">
              <a:spLocks/>
            </p:cNvSpPr>
            <p:nvPr/>
          </p:nvSpPr>
          <p:spPr>
            <a:xfrm>
              <a:off x="818152" y="3619204"/>
              <a:ext cx="3872407" cy="646331"/>
            </a:xfrm>
            <a:prstGeom prst="rect">
              <a:avLst/>
            </a:prstGeom>
          </p:spPr>
          <p:txBody>
            <a:bodyPr vert="horz" wrap="none" lIns="0" tIns="0" rIns="0" bIns="0" rtlCol="0">
              <a:spAutoFit/>
            </a:bodyPr>
            <a:lstStyle>
              <a:lvl1pPr marL="228600" indent="-228600" algn="l" defTabSz="914400" rtl="0" eaLnBrk="1" latinLnBrk="0" hangingPunct="1">
                <a:lnSpc>
                  <a:spcPct val="100000"/>
                </a:lnSpc>
                <a:spcBef>
                  <a:spcPts val="1200"/>
                </a:spcBef>
                <a:buClr>
                  <a:schemeClr val="bg2">
                    <a:lumMod val="75000"/>
                  </a:schemeClr>
                </a:buClr>
                <a:buSzPct val="90000"/>
                <a:buFont typeface="Wingdings" panose="05000000000000000000" pitchFamily="2" charset="2"/>
                <a:buChar char="§"/>
                <a:defRPr sz="2000" kern="1200">
                  <a:solidFill>
                    <a:schemeClr val="tx1"/>
                  </a:solidFill>
                  <a:latin typeface="+mn-lt"/>
                  <a:ea typeface="+mn-ea"/>
                  <a:cs typeface="+mn-cs"/>
                </a:defRPr>
              </a:lvl1pPr>
              <a:lvl2pPr marL="502920" indent="-228600" algn="l" defTabSz="914400" rtl="0" eaLnBrk="1" latinLnBrk="0" hangingPunct="1">
                <a:lnSpc>
                  <a:spcPct val="100000"/>
                </a:lnSpc>
                <a:spcBef>
                  <a:spcPts val="800"/>
                </a:spcBef>
                <a:buClr>
                  <a:schemeClr val="bg2">
                    <a:lumMod val="75000"/>
                  </a:schemeClr>
                </a:buClr>
                <a:buSzPct val="90000"/>
                <a:buFont typeface="Arial" panose="020B0604020202020204"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100000"/>
                </a:lnSpc>
                <a:spcBef>
                  <a:spcPts val="600"/>
                </a:spcBef>
                <a:buClr>
                  <a:schemeClr val="bg2">
                    <a:lumMod val="75000"/>
                  </a:schemeClr>
                </a:buClr>
                <a:buSzPct val="90000"/>
                <a:buFont typeface="Wingdings" panose="05000000000000000000" pitchFamily="2" charset="2"/>
                <a:buChar char="§"/>
                <a:defRPr sz="1600" kern="1200">
                  <a:solidFill>
                    <a:schemeClr val="tx1"/>
                  </a:solidFill>
                  <a:latin typeface="+mn-lt"/>
                  <a:ea typeface="+mn-ea"/>
                  <a:cs typeface="+mn-cs"/>
                </a:defRPr>
              </a:lvl3pPr>
              <a:lvl4pPr marL="960120" indent="-182880" algn="l" defTabSz="914400" rtl="0" eaLnBrk="1" latinLnBrk="0" hangingPunct="1">
                <a:lnSpc>
                  <a:spcPct val="10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4pPr>
              <a:lvl5pPr marL="1188720" indent="-182880" algn="l" defTabSz="914400" rtl="0" eaLnBrk="1" latinLnBrk="0" hangingPunct="1">
                <a:lnSpc>
                  <a:spcPct val="10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9pPr>
            </a:lstStyle>
            <a:p>
              <a:pPr marL="0" indent="0">
                <a:spcBef>
                  <a:spcPts val="0"/>
                </a:spcBef>
                <a:buNone/>
              </a:pPr>
              <a:r>
                <a:rPr lang="en-US" sz="1400" dirty="0" err="1">
                  <a:latin typeface="Calibri" panose="020F0502020204030204" pitchFamily="34" charset="0"/>
                  <a:cs typeface="Calibri" panose="020F0502020204030204" pitchFamily="34" charset="0"/>
                </a:rPr>
                <a:t>Critérios</a:t>
              </a:r>
              <a:r>
                <a:rPr lang="en-US" sz="1400" dirty="0">
                  <a:latin typeface="Calibri" panose="020F0502020204030204" pitchFamily="34" charset="0"/>
                  <a:cs typeface="Calibri" panose="020F0502020204030204" pitchFamily="34" charset="0"/>
                </a:rPr>
                <a:t> de </a:t>
              </a:r>
              <a:r>
                <a:rPr lang="en-US" sz="1400" dirty="0" err="1">
                  <a:latin typeface="Calibri" panose="020F0502020204030204" pitchFamily="34" charset="0"/>
                  <a:cs typeface="Calibri" panose="020F0502020204030204" pitchFamily="34" charset="0"/>
                </a:rPr>
                <a:t>Inclusão</a:t>
              </a:r>
              <a:r>
                <a:rPr lang="en-US" sz="1400" dirty="0">
                  <a:latin typeface="Calibri" panose="020F0502020204030204" pitchFamily="34" charset="0"/>
                  <a:cs typeface="Calibri" panose="020F0502020204030204" pitchFamily="34" charset="0"/>
                </a:rPr>
                <a:t> para ambos:</a:t>
              </a:r>
            </a:p>
            <a:p>
              <a:pPr>
                <a:spcBef>
                  <a:spcPts val="0"/>
                </a:spcBef>
                <a:buClr>
                  <a:schemeClr val="tx1"/>
                </a:buClr>
              </a:pPr>
              <a:r>
                <a:rPr lang="en-US" altLang="en-US" sz="1400" dirty="0">
                  <a:latin typeface="Calibri" panose="020F0502020204030204" pitchFamily="34" charset="0"/>
                  <a:cs typeface="Calibri" panose="020F0502020204030204" pitchFamily="34" charset="0"/>
                </a:rPr>
                <a:t>Sem </a:t>
              </a:r>
              <a:r>
                <a:rPr lang="en-US" altLang="en-US" sz="1400" dirty="0" err="1">
                  <a:latin typeface="Calibri" panose="020F0502020204030204" pitchFamily="34" charset="0"/>
                  <a:cs typeface="Calibri" panose="020F0502020204030204" pitchFamily="34" charset="0"/>
                </a:rPr>
                <a:t>resistência</a:t>
              </a:r>
              <a:r>
                <a:rPr lang="en-US" altLang="en-US" sz="1400" dirty="0">
                  <a:latin typeface="Calibri" panose="020F0502020204030204" pitchFamily="34" charset="0"/>
                  <a:cs typeface="Calibri" panose="020F0502020204030204" pitchFamily="34" charset="0"/>
                </a:rPr>
                <a:t> </a:t>
              </a:r>
              <a:r>
                <a:rPr lang="en-US" altLang="en-US" sz="1400" dirty="0" err="1">
                  <a:latin typeface="Calibri" panose="020F0502020204030204" pitchFamily="34" charset="0"/>
                  <a:cs typeface="Calibri" panose="020F0502020204030204" pitchFamily="34" charset="0"/>
                </a:rPr>
                <a:t>conhecida</a:t>
              </a:r>
              <a:r>
                <a:rPr lang="en-US" altLang="en-US" sz="1400" dirty="0">
                  <a:latin typeface="Calibri" panose="020F0502020204030204" pitchFamily="34" charset="0"/>
                  <a:cs typeface="Calibri" panose="020F0502020204030204" pitchFamily="34" charset="0"/>
                </a:rPr>
                <a:t> a FTC, TAF, ABC, </a:t>
              </a:r>
              <a:r>
                <a:rPr lang="en-US" altLang="en-US" sz="1400" dirty="0" err="1">
                  <a:latin typeface="Calibri" panose="020F0502020204030204" pitchFamily="34" charset="0"/>
                  <a:cs typeface="Calibri" panose="020F0502020204030204" pitchFamily="34" charset="0"/>
                </a:rPr>
                <a:t>ou</a:t>
              </a:r>
              <a:r>
                <a:rPr lang="en-US" altLang="en-US" sz="1400" dirty="0">
                  <a:latin typeface="Calibri" panose="020F0502020204030204" pitchFamily="34" charset="0"/>
                  <a:cs typeface="Calibri" panose="020F0502020204030204" pitchFamily="34" charset="0"/>
                </a:rPr>
                <a:t> 3TC</a:t>
              </a:r>
            </a:p>
            <a:p>
              <a:pPr>
                <a:spcBef>
                  <a:spcPts val="0"/>
                </a:spcBef>
                <a:buClr>
                  <a:schemeClr val="tx1"/>
                </a:buClr>
              </a:pPr>
              <a:r>
                <a:rPr lang="de-DE" altLang="en-US" sz="1400" dirty="0">
                  <a:latin typeface="Calibri" panose="020F0502020204030204" pitchFamily="34" charset="0"/>
                  <a:cs typeface="Calibri" panose="020F0502020204030204" pitchFamily="34" charset="0"/>
                </a:rPr>
                <a:t>ARN VIH-1≥500 c/ml</a:t>
              </a:r>
              <a:endParaRPr lang="en-US" altLang="en-US" sz="1400" kern="0" dirty="0">
                <a:solidFill>
                  <a:prstClr val="black"/>
                </a:solidFill>
                <a:latin typeface="Calibri" panose="020F0502020204030204" pitchFamily="34" charset="0"/>
                <a:cs typeface="Calibri" panose="020F0502020204030204" pitchFamily="34" charset="0"/>
              </a:endParaRPr>
            </a:p>
          </p:txBody>
        </p:sp>
        <p:sp>
          <p:nvSpPr>
            <p:cNvPr id="32" name="Rectangle 31"/>
            <p:cNvSpPr/>
            <p:nvPr/>
          </p:nvSpPr>
          <p:spPr>
            <a:xfrm>
              <a:off x="818152" y="1935942"/>
              <a:ext cx="1255408" cy="338554"/>
            </a:xfrm>
            <a:prstGeom prst="rect">
              <a:avLst/>
            </a:prstGeom>
          </p:spPr>
          <p:txBody>
            <a:bodyPr wrap="none" lIns="0">
              <a:spAutoFit/>
            </a:bodyPr>
            <a:lstStyle/>
            <a:p>
              <a:r>
                <a:rPr lang="en-US" sz="1600" b="1" dirty="0" err="1">
                  <a:latin typeface="Calibri" panose="020F0502020204030204" pitchFamily="34" charset="0"/>
                  <a:cs typeface="Calibri" panose="020F0502020204030204" pitchFamily="34" charset="0"/>
                </a:rPr>
                <a:t>Adultos</a:t>
              </a:r>
              <a:r>
                <a:rPr lang="en-US" sz="1600" b="1" dirty="0">
                  <a:latin typeface="Calibri" panose="020F0502020204030204" pitchFamily="34" charset="0"/>
                  <a:cs typeface="Calibri" panose="020F0502020204030204" pitchFamily="34" charset="0"/>
                </a:rPr>
                <a:t> </a:t>
              </a:r>
              <a:r>
                <a:rPr lang="en-US" sz="1600" b="1" i="1" dirty="0">
                  <a:latin typeface="Calibri" panose="020F0502020204030204" pitchFamily="34" charset="0"/>
                  <a:cs typeface="Calibri" panose="020F0502020204030204" pitchFamily="34" charset="0"/>
                </a:rPr>
                <a:t>naïve</a:t>
              </a:r>
            </a:p>
          </p:txBody>
        </p:sp>
        <p:sp>
          <p:nvSpPr>
            <p:cNvPr id="33" name="TextBox 11"/>
            <p:cNvSpPr txBox="1">
              <a:spLocks noChangeArrowheads="1"/>
            </p:cNvSpPr>
            <p:nvPr/>
          </p:nvSpPr>
          <p:spPr bwMode="auto">
            <a:xfrm>
              <a:off x="7401879" y="1658943"/>
              <a:ext cx="354584"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200" b="1">
                  <a:solidFill>
                    <a:schemeClr val="tx1">
                      <a:lumMod val="50000"/>
                      <a:lumOff val="50000"/>
                    </a:schemeClr>
                  </a:solidFill>
                  <a:latin typeface="Calibri" panose="020F0502020204030204" pitchFamily="34" charset="0"/>
                  <a:ea typeface="ＭＳ Ｐゴシック" pitchFamily="34" charset="-128"/>
                  <a:cs typeface="Calibri" panose="020F0502020204030204" pitchFamily="34" charset="0"/>
                </a:rPr>
                <a:t>96</a:t>
              </a:r>
            </a:p>
          </p:txBody>
        </p:sp>
        <p:sp>
          <p:nvSpPr>
            <p:cNvPr id="34" name="Isosceles Triangle 33"/>
            <p:cNvSpPr/>
            <p:nvPr/>
          </p:nvSpPr>
          <p:spPr bwMode="auto">
            <a:xfrm flipV="1">
              <a:off x="8746515" y="1548761"/>
              <a:ext cx="138772" cy="120644"/>
            </a:xfrm>
            <a:prstGeom prst="triangle">
              <a:avLst/>
            </a:prstGeom>
            <a:solidFill>
              <a:schemeClr val="bg1">
                <a:lumMod val="65000"/>
              </a:schemeClr>
            </a:solidFill>
            <a:ln w="25400" cap="flat" cmpd="sng" algn="ctr">
              <a:noFill/>
              <a:prstDash val="solid"/>
            </a:ln>
            <a:effectLst/>
          </p:spPr>
          <p:txBody>
            <a:bodyPr anchor="ctr"/>
            <a:lstStyle/>
            <a:p>
              <a:pPr algn="ctr">
                <a:defRPr/>
              </a:pPr>
              <a:endParaRPr lang="en-US" sz="1200" kern="0">
                <a:solidFill>
                  <a:prstClr val="white"/>
                </a:solidFill>
                <a:latin typeface="Calibri" panose="020F0502020204030204" pitchFamily="34" charset="0"/>
                <a:cs typeface="Calibri" panose="020F0502020204030204" pitchFamily="34" charset="0"/>
              </a:endParaRPr>
            </a:p>
          </p:txBody>
        </p:sp>
        <p:sp>
          <p:nvSpPr>
            <p:cNvPr id="35" name="TextBox 34"/>
            <p:cNvSpPr txBox="1"/>
            <p:nvPr/>
          </p:nvSpPr>
          <p:spPr bwMode="auto">
            <a:xfrm>
              <a:off x="8352473" y="1294243"/>
              <a:ext cx="926856" cy="276999"/>
            </a:xfrm>
            <a:prstGeom prst="rect">
              <a:avLst/>
            </a:prstGeom>
            <a:noFill/>
          </p:spPr>
          <p:txBody>
            <a:bodyPr wrap="none">
              <a:spAutoFit/>
            </a:bodyPr>
            <a:lstStyle/>
            <a:p>
              <a:pPr algn="ctr" eaLnBrk="0" hangingPunct="0">
                <a:defRPr/>
              </a:pPr>
              <a:r>
                <a:rPr lang="en-US" sz="1200" b="1" kern="0" dirty="0">
                  <a:solidFill>
                    <a:schemeClr val="tx1">
                      <a:lumMod val="50000"/>
                      <a:lumOff val="50000"/>
                    </a:schemeClr>
                  </a:solidFill>
                  <a:latin typeface="Calibri" panose="020F0502020204030204" pitchFamily="34" charset="0"/>
                  <a:cs typeface="Calibri" panose="020F0502020204030204" pitchFamily="34" charset="0"/>
                </a:rPr>
                <a:t>2° </a:t>
              </a:r>
              <a:r>
                <a:rPr lang="en-US" sz="1200" b="1" i="1" kern="0" dirty="0">
                  <a:solidFill>
                    <a:schemeClr val="tx1">
                      <a:lumMod val="50000"/>
                      <a:lumOff val="50000"/>
                    </a:schemeClr>
                  </a:solidFill>
                  <a:latin typeface="Calibri" panose="020F0502020204030204" pitchFamily="34" charset="0"/>
                  <a:cs typeface="Calibri" panose="020F0502020204030204" pitchFamily="34" charset="0"/>
                </a:rPr>
                <a:t>Endpoint</a:t>
              </a:r>
              <a:endParaRPr lang="en-GB" sz="1200" b="1" i="1" kern="0"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36" name="TextBox 11">
              <a:extLst>
                <a:ext uri="{FF2B5EF4-FFF2-40B4-BE49-F238E27FC236}">
                  <a16:creationId xmlns:a16="http://schemas.microsoft.com/office/drawing/2014/main" id="{4D5F2F80-10A8-46F6-8963-3782F7CB80EA}"/>
                </a:ext>
              </a:extLst>
            </p:cNvPr>
            <p:cNvSpPr txBox="1">
              <a:spLocks noChangeArrowheads="1"/>
            </p:cNvSpPr>
            <p:nvPr/>
          </p:nvSpPr>
          <p:spPr bwMode="auto">
            <a:xfrm>
              <a:off x="8605747" y="1658943"/>
              <a:ext cx="420307"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200" b="1">
                  <a:solidFill>
                    <a:schemeClr val="tx1">
                      <a:lumMod val="50000"/>
                      <a:lumOff val="50000"/>
                    </a:schemeClr>
                  </a:solidFill>
                  <a:latin typeface="Calibri" panose="020F0502020204030204" pitchFamily="34" charset="0"/>
                  <a:ea typeface="ＭＳ Ｐゴシック" pitchFamily="34" charset="-128"/>
                  <a:cs typeface="Calibri" panose="020F0502020204030204" pitchFamily="34" charset="0"/>
                </a:rPr>
                <a:t>144</a:t>
              </a:r>
            </a:p>
          </p:txBody>
        </p:sp>
        <p:sp>
          <p:nvSpPr>
            <p:cNvPr id="37" name="Isosceles Triangle 36">
              <a:extLst>
                <a:ext uri="{FF2B5EF4-FFF2-40B4-BE49-F238E27FC236}">
                  <a16:creationId xmlns:a16="http://schemas.microsoft.com/office/drawing/2014/main" id="{86F517D5-DCAC-4C18-8B3B-A382297265C2}"/>
                </a:ext>
              </a:extLst>
            </p:cNvPr>
            <p:cNvSpPr/>
            <p:nvPr/>
          </p:nvSpPr>
          <p:spPr bwMode="auto">
            <a:xfrm flipV="1">
              <a:off x="7509785" y="1548761"/>
              <a:ext cx="138772" cy="120644"/>
            </a:xfrm>
            <a:prstGeom prst="triangle">
              <a:avLst/>
            </a:prstGeom>
            <a:solidFill>
              <a:schemeClr val="bg1">
                <a:lumMod val="65000"/>
              </a:schemeClr>
            </a:solidFill>
            <a:ln w="25400" cap="flat" cmpd="sng" algn="ctr">
              <a:noFill/>
              <a:prstDash val="solid"/>
            </a:ln>
            <a:effectLst/>
          </p:spPr>
          <p:txBody>
            <a:bodyPr anchor="ctr"/>
            <a:lstStyle/>
            <a:p>
              <a:pPr algn="ctr">
                <a:defRPr/>
              </a:pPr>
              <a:endParaRPr lang="en-US" sz="1200" kern="0">
                <a:solidFill>
                  <a:schemeClr val="bg1">
                    <a:lumMod val="50000"/>
                  </a:schemeClr>
                </a:solidFill>
                <a:latin typeface="Calibri" panose="020F0502020204030204" pitchFamily="34" charset="0"/>
                <a:cs typeface="Calibri" panose="020F0502020204030204" pitchFamily="34" charset="0"/>
              </a:endParaRPr>
            </a:p>
          </p:txBody>
        </p:sp>
        <p:sp>
          <p:nvSpPr>
            <p:cNvPr id="38" name="TextBox 37">
              <a:extLst>
                <a:ext uri="{FF2B5EF4-FFF2-40B4-BE49-F238E27FC236}">
                  <a16:creationId xmlns:a16="http://schemas.microsoft.com/office/drawing/2014/main" id="{985AB729-7AFF-4C9F-A530-DF17EC283E91}"/>
                </a:ext>
              </a:extLst>
            </p:cNvPr>
            <p:cNvSpPr txBox="1"/>
            <p:nvPr/>
          </p:nvSpPr>
          <p:spPr bwMode="auto">
            <a:xfrm>
              <a:off x="7115743" y="1294243"/>
              <a:ext cx="926856" cy="276999"/>
            </a:xfrm>
            <a:prstGeom prst="rect">
              <a:avLst/>
            </a:prstGeom>
            <a:noFill/>
          </p:spPr>
          <p:txBody>
            <a:bodyPr wrap="none">
              <a:spAutoFit/>
            </a:bodyPr>
            <a:lstStyle/>
            <a:p>
              <a:pPr algn="ctr" eaLnBrk="0" hangingPunct="0">
                <a:defRPr/>
              </a:pPr>
              <a:r>
                <a:rPr lang="en-US" sz="1200" b="1" kern="0" dirty="0">
                  <a:solidFill>
                    <a:schemeClr val="tx1">
                      <a:lumMod val="50000"/>
                      <a:lumOff val="50000"/>
                    </a:schemeClr>
                  </a:solidFill>
                  <a:latin typeface="Calibri" panose="020F0502020204030204" pitchFamily="34" charset="0"/>
                  <a:cs typeface="Calibri" panose="020F0502020204030204" pitchFamily="34" charset="0"/>
                </a:rPr>
                <a:t>2° </a:t>
              </a:r>
              <a:r>
                <a:rPr lang="en-US" sz="1200" b="1" i="1" kern="0" dirty="0">
                  <a:solidFill>
                    <a:schemeClr val="tx1">
                      <a:lumMod val="50000"/>
                      <a:lumOff val="50000"/>
                    </a:schemeClr>
                  </a:solidFill>
                  <a:latin typeface="Calibri" panose="020F0502020204030204" pitchFamily="34" charset="0"/>
                  <a:cs typeface="Calibri" panose="020F0502020204030204" pitchFamily="34" charset="0"/>
                </a:rPr>
                <a:t>Endpoint</a:t>
              </a:r>
              <a:endParaRPr lang="en-GB" sz="1200" b="1" i="1" kern="0"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39" name="TextBox 11">
              <a:extLst>
                <a:ext uri="{FF2B5EF4-FFF2-40B4-BE49-F238E27FC236}">
                  <a16:creationId xmlns:a16="http://schemas.microsoft.com/office/drawing/2014/main" id="{5A1D0B65-6A81-4943-A9AD-265BAEBEE1F7}"/>
                </a:ext>
              </a:extLst>
            </p:cNvPr>
            <p:cNvSpPr txBox="1">
              <a:spLocks noChangeArrowheads="1"/>
            </p:cNvSpPr>
            <p:nvPr/>
          </p:nvSpPr>
          <p:spPr bwMode="auto">
            <a:xfrm>
              <a:off x="11084133" y="1658943"/>
              <a:ext cx="420307"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200" b="1">
                  <a:solidFill>
                    <a:schemeClr val="tx1">
                      <a:lumMod val="50000"/>
                      <a:lumOff val="50000"/>
                    </a:schemeClr>
                  </a:solidFill>
                  <a:latin typeface="Calibri" panose="020F0502020204030204" pitchFamily="34" charset="0"/>
                  <a:ea typeface="ＭＳ Ｐゴシック" pitchFamily="34" charset="-128"/>
                  <a:cs typeface="Calibri" panose="020F0502020204030204" pitchFamily="34" charset="0"/>
                </a:rPr>
                <a:t>240</a:t>
              </a:r>
            </a:p>
          </p:txBody>
        </p:sp>
        <p:sp>
          <p:nvSpPr>
            <p:cNvPr id="40" name="Isosceles Triangle 39">
              <a:extLst>
                <a:ext uri="{FF2B5EF4-FFF2-40B4-BE49-F238E27FC236}">
                  <a16:creationId xmlns:a16="http://schemas.microsoft.com/office/drawing/2014/main" id="{A6C0F057-9895-4B2A-B499-099BDC420374}"/>
                </a:ext>
              </a:extLst>
            </p:cNvPr>
            <p:cNvSpPr/>
            <p:nvPr/>
          </p:nvSpPr>
          <p:spPr bwMode="auto">
            <a:xfrm flipV="1">
              <a:off x="9986538" y="1538304"/>
              <a:ext cx="138772" cy="120644"/>
            </a:xfrm>
            <a:prstGeom prst="triangle">
              <a:avLst/>
            </a:prstGeom>
            <a:solidFill>
              <a:schemeClr val="bg1">
                <a:lumMod val="65000"/>
              </a:schemeClr>
            </a:solidFill>
            <a:ln w="25400" cap="flat" cmpd="sng" algn="ctr">
              <a:noFill/>
              <a:prstDash val="solid"/>
            </a:ln>
            <a:effectLst/>
          </p:spPr>
          <p:txBody>
            <a:bodyPr anchor="ctr"/>
            <a:lstStyle/>
            <a:p>
              <a:pPr algn="ctr">
                <a:defRPr/>
              </a:pPr>
              <a:endParaRPr lang="en-US" sz="1200" kern="0">
                <a:solidFill>
                  <a:prstClr val="white"/>
                </a:solidFill>
                <a:latin typeface="Calibri" panose="020F0502020204030204" pitchFamily="34" charset="0"/>
                <a:cs typeface="Calibri" panose="020F0502020204030204" pitchFamily="34" charset="0"/>
              </a:endParaRPr>
            </a:p>
          </p:txBody>
        </p:sp>
        <p:sp>
          <p:nvSpPr>
            <p:cNvPr id="41" name="TextBox 40">
              <a:extLst>
                <a:ext uri="{FF2B5EF4-FFF2-40B4-BE49-F238E27FC236}">
                  <a16:creationId xmlns:a16="http://schemas.microsoft.com/office/drawing/2014/main" id="{D706D567-5681-4498-B1B7-53FDCB033270}"/>
                </a:ext>
              </a:extLst>
            </p:cNvPr>
            <p:cNvSpPr txBox="1"/>
            <p:nvPr/>
          </p:nvSpPr>
          <p:spPr bwMode="auto">
            <a:xfrm>
              <a:off x="9592496" y="1283786"/>
              <a:ext cx="926856" cy="276999"/>
            </a:xfrm>
            <a:prstGeom prst="rect">
              <a:avLst/>
            </a:prstGeom>
            <a:noFill/>
          </p:spPr>
          <p:txBody>
            <a:bodyPr wrap="none">
              <a:spAutoFit/>
            </a:bodyPr>
            <a:lstStyle/>
            <a:p>
              <a:pPr algn="ctr" eaLnBrk="0" hangingPunct="0">
                <a:defRPr/>
              </a:pPr>
              <a:r>
                <a:rPr lang="en-US" sz="1200" b="1" kern="0" dirty="0">
                  <a:solidFill>
                    <a:schemeClr val="bg1">
                      <a:lumMod val="50000"/>
                    </a:schemeClr>
                  </a:solidFill>
                  <a:latin typeface="Calibri" panose="020F0502020204030204" pitchFamily="34" charset="0"/>
                  <a:cs typeface="Calibri" panose="020F0502020204030204" pitchFamily="34" charset="0"/>
                </a:rPr>
                <a:t>2° </a:t>
              </a:r>
              <a:r>
                <a:rPr lang="en-US" sz="1200" b="1" i="1" kern="0" dirty="0">
                  <a:solidFill>
                    <a:schemeClr val="bg1">
                      <a:lumMod val="50000"/>
                    </a:schemeClr>
                  </a:solidFill>
                  <a:latin typeface="Calibri" panose="020F0502020204030204" pitchFamily="34" charset="0"/>
                  <a:cs typeface="Calibri" panose="020F0502020204030204" pitchFamily="34" charset="0"/>
                </a:rPr>
                <a:t>Endpoint</a:t>
              </a:r>
              <a:endParaRPr lang="en-GB" sz="1200" b="1" i="1" kern="0" dirty="0">
                <a:solidFill>
                  <a:schemeClr val="bg1">
                    <a:lumMod val="50000"/>
                  </a:schemeClr>
                </a:solidFill>
                <a:latin typeface="Calibri" panose="020F0502020204030204" pitchFamily="34" charset="0"/>
                <a:cs typeface="Calibri" panose="020F0502020204030204" pitchFamily="34" charset="0"/>
              </a:endParaRPr>
            </a:p>
          </p:txBody>
        </p:sp>
        <p:sp>
          <p:nvSpPr>
            <p:cNvPr id="42" name="TextBox 11">
              <a:extLst>
                <a:ext uri="{FF2B5EF4-FFF2-40B4-BE49-F238E27FC236}">
                  <a16:creationId xmlns:a16="http://schemas.microsoft.com/office/drawing/2014/main" id="{BDAE56E0-E5C8-44F6-881D-64DCADDB1902}"/>
                </a:ext>
              </a:extLst>
            </p:cNvPr>
            <p:cNvSpPr txBox="1">
              <a:spLocks noChangeArrowheads="1"/>
            </p:cNvSpPr>
            <p:nvPr/>
          </p:nvSpPr>
          <p:spPr bwMode="auto">
            <a:xfrm>
              <a:off x="9845770" y="1658943"/>
              <a:ext cx="420307"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200" b="1">
                  <a:solidFill>
                    <a:schemeClr val="bg1">
                      <a:lumMod val="50000"/>
                    </a:schemeClr>
                  </a:solidFill>
                  <a:latin typeface="Calibri" panose="020F0502020204030204" pitchFamily="34" charset="0"/>
                  <a:ea typeface="ＭＳ Ｐゴシック" pitchFamily="34" charset="-128"/>
                  <a:cs typeface="Calibri" panose="020F0502020204030204" pitchFamily="34" charset="0"/>
                </a:rPr>
                <a:t>192</a:t>
              </a:r>
            </a:p>
          </p:txBody>
        </p:sp>
        <p:grpSp>
          <p:nvGrpSpPr>
            <p:cNvPr id="43" name="Group 42">
              <a:extLst>
                <a:ext uri="{FF2B5EF4-FFF2-40B4-BE49-F238E27FC236}">
                  <a16:creationId xmlns:a16="http://schemas.microsoft.com/office/drawing/2014/main" id="{48FBB7F7-61A9-4DE0-A2C8-6C25FC9C62B2}"/>
                </a:ext>
              </a:extLst>
            </p:cNvPr>
            <p:cNvGrpSpPr/>
            <p:nvPr/>
          </p:nvGrpSpPr>
          <p:grpSpPr>
            <a:xfrm rot="10800000">
              <a:off x="8758580" y="2465537"/>
              <a:ext cx="199847" cy="869479"/>
              <a:chOff x="8141811" y="2511608"/>
              <a:chExt cx="1424067" cy="869479"/>
            </a:xfrm>
          </p:grpSpPr>
          <p:sp>
            <p:nvSpPr>
              <p:cNvPr id="44" name="Line 126">
                <a:extLst>
                  <a:ext uri="{FF2B5EF4-FFF2-40B4-BE49-F238E27FC236}">
                    <a16:creationId xmlns:a16="http://schemas.microsoft.com/office/drawing/2014/main" id="{72E98C3B-7938-4D67-976E-51C9EC25B51B}"/>
                  </a:ext>
                </a:extLst>
              </p:cNvPr>
              <p:cNvSpPr>
                <a:spLocks noChangeShapeType="1"/>
              </p:cNvSpPr>
              <p:nvPr/>
            </p:nvSpPr>
            <p:spPr bwMode="auto">
              <a:xfrm>
                <a:off x="8141811" y="2946347"/>
                <a:ext cx="457200" cy="0"/>
              </a:xfrm>
              <a:prstGeom prst="line">
                <a:avLst/>
              </a:prstGeom>
              <a:noFill/>
              <a:ln w="19050" cap="sq">
                <a:solidFill>
                  <a:schemeClr val="bg1">
                    <a:lumMod val="65000"/>
                  </a:schemeClr>
                </a:solidFill>
                <a:round/>
                <a:headEnd/>
                <a:tailEnd type="none"/>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latin typeface="Calibri" panose="020F0502020204030204" pitchFamily="34" charset="0"/>
                  <a:cs typeface="Calibri" panose="020F0502020204030204" pitchFamily="34" charset="0"/>
                </a:endParaRPr>
              </a:p>
            </p:txBody>
          </p:sp>
          <p:grpSp>
            <p:nvGrpSpPr>
              <p:cNvPr id="45" name="Group 44">
                <a:extLst>
                  <a:ext uri="{FF2B5EF4-FFF2-40B4-BE49-F238E27FC236}">
                    <a16:creationId xmlns:a16="http://schemas.microsoft.com/office/drawing/2014/main" id="{FCAD100A-E222-4038-BC0E-2B7977DE0206}"/>
                  </a:ext>
                </a:extLst>
              </p:cNvPr>
              <p:cNvGrpSpPr/>
              <p:nvPr/>
            </p:nvGrpSpPr>
            <p:grpSpPr>
              <a:xfrm>
                <a:off x="8592928" y="2511608"/>
                <a:ext cx="972950" cy="869479"/>
                <a:chOff x="4455163" y="2561575"/>
                <a:chExt cx="548640" cy="869479"/>
              </a:xfrm>
            </p:grpSpPr>
            <p:sp>
              <p:nvSpPr>
                <p:cNvPr id="46" name="Line 125">
                  <a:extLst>
                    <a:ext uri="{FF2B5EF4-FFF2-40B4-BE49-F238E27FC236}">
                      <a16:creationId xmlns:a16="http://schemas.microsoft.com/office/drawing/2014/main" id="{1DDFA832-ABAA-4770-A73E-0A151C9FA150}"/>
                    </a:ext>
                  </a:extLst>
                </p:cNvPr>
                <p:cNvSpPr>
                  <a:spLocks noChangeShapeType="1"/>
                </p:cNvSpPr>
                <p:nvPr/>
              </p:nvSpPr>
              <p:spPr bwMode="auto">
                <a:xfrm>
                  <a:off x="4455163" y="2561575"/>
                  <a:ext cx="548640" cy="0"/>
                </a:xfrm>
                <a:prstGeom prst="line">
                  <a:avLst/>
                </a:prstGeom>
                <a:noFill/>
                <a:ln w="19050" cap="sq">
                  <a:solidFill>
                    <a:schemeClr val="bg1">
                      <a:lumMod val="65000"/>
                    </a:schemeClr>
                  </a:solidFill>
                  <a:round/>
                  <a:headEnd/>
                  <a:tailEnd type="non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latin typeface="Calibri" panose="020F0502020204030204" pitchFamily="34" charset="0"/>
                    <a:cs typeface="Calibri" panose="020F0502020204030204" pitchFamily="34" charset="0"/>
                  </a:endParaRPr>
                </a:p>
              </p:txBody>
            </p:sp>
            <p:sp>
              <p:nvSpPr>
                <p:cNvPr id="47" name="Line 127">
                  <a:extLst>
                    <a:ext uri="{FF2B5EF4-FFF2-40B4-BE49-F238E27FC236}">
                      <a16:creationId xmlns:a16="http://schemas.microsoft.com/office/drawing/2014/main" id="{A2E16090-9C86-49E0-9BEF-462C92309694}"/>
                    </a:ext>
                  </a:extLst>
                </p:cNvPr>
                <p:cNvSpPr>
                  <a:spLocks noChangeShapeType="1"/>
                </p:cNvSpPr>
                <p:nvPr/>
              </p:nvSpPr>
              <p:spPr bwMode="auto">
                <a:xfrm flipH="1">
                  <a:off x="4455163" y="2561575"/>
                  <a:ext cx="0" cy="869479"/>
                </a:xfrm>
                <a:prstGeom prst="line">
                  <a:avLst/>
                </a:prstGeom>
                <a:noFill/>
                <a:ln w="19050" cap="sq">
                  <a:solidFill>
                    <a:schemeClr val="bg1">
                      <a:lumMod val="65000"/>
                    </a:schemeClr>
                  </a:solidFill>
                  <a:round/>
                  <a:headEnd/>
                  <a:tailEnd type="none"/>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latin typeface="Calibri" panose="020F0502020204030204" pitchFamily="34" charset="0"/>
                    <a:cs typeface="Calibri" panose="020F0502020204030204" pitchFamily="34" charset="0"/>
                  </a:endParaRPr>
                </a:p>
              </p:txBody>
            </p:sp>
            <p:sp>
              <p:nvSpPr>
                <p:cNvPr id="48" name="Line 132">
                  <a:extLst>
                    <a:ext uri="{FF2B5EF4-FFF2-40B4-BE49-F238E27FC236}">
                      <a16:creationId xmlns:a16="http://schemas.microsoft.com/office/drawing/2014/main" id="{F9972752-6DC1-4F5E-9A9B-6385A79B92B4}"/>
                    </a:ext>
                  </a:extLst>
                </p:cNvPr>
                <p:cNvSpPr>
                  <a:spLocks noChangeShapeType="1"/>
                </p:cNvSpPr>
                <p:nvPr/>
              </p:nvSpPr>
              <p:spPr bwMode="auto">
                <a:xfrm flipV="1">
                  <a:off x="4455163" y="3431054"/>
                  <a:ext cx="548640" cy="0"/>
                </a:xfrm>
                <a:prstGeom prst="line">
                  <a:avLst/>
                </a:prstGeom>
                <a:noFill/>
                <a:ln w="19050" cap="sq">
                  <a:solidFill>
                    <a:schemeClr val="bg1">
                      <a:lumMod val="65000"/>
                    </a:schemeClr>
                  </a:solidFill>
                  <a:round/>
                  <a:headEnd/>
                  <a:tailEnd type="non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latin typeface="Calibri" panose="020F0502020204030204" pitchFamily="34" charset="0"/>
                    <a:cs typeface="Calibri" panose="020F0502020204030204" pitchFamily="34" charset="0"/>
                  </a:endParaRPr>
                </a:p>
              </p:txBody>
            </p:sp>
          </p:grpSp>
        </p:grpSp>
        <p:grpSp>
          <p:nvGrpSpPr>
            <p:cNvPr id="49" name="Group 48">
              <a:extLst>
                <a:ext uri="{FF2B5EF4-FFF2-40B4-BE49-F238E27FC236}">
                  <a16:creationId xmlns:a16="http://schemas.microsoft.com/office/drawing/2014/main" id="{51E0D67F-FBC1-4C8E-A8BE-2661C0B69348}"/>
                </a:ext>
              </a:extLst>
            </p:cNvPr>
            <p:cNvGrpSpPr/>
            <p:nvPr/>
          </p:nvGrpSpPr>
          <p:grpSpPr>
            <a:xfrm rot="10800000">
              <a:off x="8758580" y="4549722"/>
              <a:ext cx="199847" cy="869479"/>
              <a:chOff x="8141811" y="2511608"/>
              <a:chExt cx="1424067" cy="869479"/>
            </a:xfrm>
          </p:grpSpPr>
          <p:sp>
            <p:nvSpPr>
              <p:cNvPr id="50" name="Line 126">
                <a:extLst>
                  <a:ext uri="{FF2B5EF4-FFF2-40B4-BE49-F238E27FC236}">
                    <a16:creationId xmlns:a16="http://schemas.microsoft.com/office/drawing/2014/main" id="{F39547FC-2029-4C89-B394-6A4ABC1F5782}"/>
                  </a:ext>
                </a:extLst>
              </p:cNvPr>
              <p:cNvSpPr>
                <a:spLocks noChangeShapeType="1"/>
              </p:cNvSpPr>
              <p:nvPr/>
            </p:nvSpPr>
            <p:spPr bwMode="auto">
              <a:xfrm>
                <a:off x="8141811" y="2946347"/>
                <a:ext cx="457200" cy="0"/>
              </a:xfrm>
              <a:prstGeom prst="line">
                <a:avLst/>
              </a:prstGeom>
              <a:noFill/>
              <a:ln w="19050" cap="sq">
                <a:solidFill>
                  <a:schemeClr val="bg1">
                    <a:lumMod val="65000"/>
                  </a:schemeClr>
                </a:solidFill>
                <a:round/>
                <a:headEnd/>
                <a:tailEnd type="none"/>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latin typeface="Calibri" panose="020F0502020204030204" pitchFamily="34" charset="0"/>
                  <a:cs typeface="Calibri" panose="020F0502020204030204" pitchFamily="34" charset="0"/>
                </a:endParaRPr>
              </a:p>
            </p:txBody>
          </p:sp>
          <p:grpSp>
            <p:nvGrpSpPr>
              <p:cNvPr id="51" name="Group 50">
                <a:extLst>
                  <a:ext uri="{FF2B5EF4-FFF2-40B4-BE49-F238E27FC236}">
                    <a16:creationId xmlns:a16="http://schemas.microsoft.com/office/drawing/2014/main" id="{FBABC069-81F9-481E-8D58-CB1B8928CAB6}"/>
                  </a:ext>
                </a:extLst>
              </p:cNvPr>
              <p:cNvGrpSpPr/>
              <p:nvPr/>
            </p:nvGrpSpPr>
            <p:grpSpPr>
              <a:xfrm>
                <a:off x="8592928" y="2511608"/>
                <a:ext cx="972950" cy="869479"/>
                <a:chOff x="4455163" y="2561575"/>
                <a:chExt cx="548640" cy="869479"/>
              </a:xfrm>
            </p:grpSpPr>
            <p:sp>
              <p:nvSpPr>
                <p:cNvPr id="52" name="Line 125">
                  <a:extLst>
                    <a:ext uri="{FF2B5EF4-FFF2-40B4-BE49-F238E27FC236}">
                      <a16:creationId xmlns:a16="http://schemas.microsoft.com/office/drawing/2014/main" id="{F1E247EF-347E-4273-AD6E-AEEF0392C8E1}"/>
                    </a:ext>
                  </a:extLst>
                </p:cNvPr>
                <p:cNvSpPr>
                  <a:spLocks noChangeShapeType="1"/>
                </p:cNvSpPr>
                <p:nvPr/>
              </p:nvSpPr>
              <p:spPr bwMode="auto">
                <a:xfrm>
                  <a:off x="4455163" y="2561575"/>
                  <a:ext cx="548640" cy="0"/>
                </a:xfrm>
                <a:prstGeom prst="line">
                  <a:avLst/>
                </a:prstGeom>
                <a:noFill/>
                <a:ln w="19050" cap="sq">
                  <a:solidFill>
                    <a:schemeClr val="bg1">
                      <a:lumMod val="65000"/>
                    </a:schemeClr>
                  </a:solidFill>
                  <a:round/>
                  <a:headEnd/>
                  <a:tailEnd type="non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latin typeface="Calibri" panose="020F0502020204030204" pitchFamily="34" charset="0"/>
                    <a:cs typeface="Calibri" panose="020F0502020204030204" pitchFamily="34" charset="0"/>
                  </a:endParaRPr>
                </a:p>
              </p:txBody>
            </p:sp>
            <p:sp>
              <p:nvSpPr>
                <p:cNvPr id="53" name="Line 127">
                  <a:extLst>
                    <a:ext uri="{FF2B5EF4-FFF2-40B4-BE49-F238E27FC236}">
                      <a16:creationId xmlns:a16="http://schemas.microsoft.com/office/drawing/2014/main" id="{D4D54DA9-A4E1-46FA-9287-17A3932E5ED4}"/>
                    </a:ext>
                  </a:extLst>
                </p:cNvPr>
                <p:cNvSpPr>
                  <a:spLocks noChangeShapeType="1"/>
                </p:cNvSpPr>
                <p:nvPr/>
              </p:nvSpPr>
              <p:spPr bwMode="auto">
                <a:xfrm flipH="1">
                  <a:off x="4455163" y="2561575"/>
                  <a:ext cx="0" cy="869479"/>
                </a:xfrm>
                <a:prstGeom prst="line">
                  <a:avLst/>
                </a:prstGeom>
                <a:noFill/>
                <a:ln w="19050" cap="sq">
                  <a:solidFill>
                    <a:schemeClr val="bg1">
                      <a:lumMod val="65000"/>
                    </a:schemeClr>
                  </a:solidFill>
                  <a:round/>
                  <a:headEnd/>
                  <a:tailEnd type="none"/>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latin typeface="Calibri" panose="020F0502020204030204" pitchFamily="34" charset="0"/>
                    <a:cs typeface="Calibri" panose="020F0502020204030204" pitchFamily="34" charset="0"/>
                  </a:endParaRPr>
                </a:p>
              </p:txBody>
            </p:sp>
            <p:sp>
              <p:nvSpPr>
                <p:cNvPr id="54" name="Line 132">
                  <a:extLst>
                    <a:ext uri="{FF2B5EF4-FFF2-40B4-BE49-F238E27FC236}">
                      <a16:creationId xmlns:a16="http://schemas.microsoft.com/office/drawing/2014/main" id="{EA7D33EB-A3A4-47D8-AB22-CD7D7F1A488A}"/>
                    </a:ext>
                  </a:extLst>
                </p:cNvPr>
                <p:cNvSpPr>
                  <a:spLocks noChangeShapeType="1"/>
                </p:cNvSpPr>
                <p:nvPr/>
              </p:nvSpPr>
              <p:spPr bwMode="auto">
                <a:xfrm flipV="1">
                  <a:off x="4455163" y="3431054"/>
                  <a:ext cx="548640" cy="0"/>
                </a:xfrm>
                <a:prstGeom prst="line">
                  <a:avLst/>
                </a:prstGeom>
                <a:noFill/>
                <a:ln w="19050" cap="sq">
                  <a:solidFill>
                    <a:schemeClr val="bg1">
                      <a:lumMod val="65000"/>
                    </a:schemeClr>
                  </a:solidFill>
                  <a:round/>
                  <a:headEnd/>
                  <a:tailEnd type="non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latin typeface="Calibri" panose="020F0502020204030204" pitchFamily="34" charset="0"/>
                    <a:cs typeface="Calibri" panose="020F0502020204030204" pitchFamily="34" charset="0"/>
                  </a:endParaRPr>
                </a:p>
              </p:txBody>
            </p:sp>
          </p:grpSp>
        </p:grpSp>
        <p:sp>
          <p:nvSpPr>
            <p:cNvPr id="55" name="Freeform 68">
              <a:extLst>
                <a:ext uri="{FF2B5EF4-FFF2-40B4-BE49-F238E27FC236}">
                  <a16:creationId xmlns:a16="http://schemas.microsoft.com/office/drawing/2014/main" id="{C4EE51EF-C9A0-4039-BD4C-237FC6BD579B}"/>
                </a:ext>
              </a:extLst>
            </p:cNvPr>
            <p:cNvSpPr>
              <a:spLocks/>
            </p:cNvSpPr>
            <p:nvPr/>
          </p:nvSpPr>
          <p:spPr bwMode="auto">
            <a:xfrm>
              <a:off x="10057669" y="1896653"/>
              <a:ext cx="1237981" cy="91440"/>
            </a:xfrm>
            <a:custGeom>
              <a:avLst/>
              <a:gdLst>
                <a:gd name="T0" fmla="*/ 108422 w 2663825"/>
                <a:gd name="T1" fmla="*/ 0 h 127000"/>
                <a:gd name="T2" fmla="*/ 108422 w 2663825"/>
                <a:gd name="T3" fmla="*/ 253876 h 127000"/>
                <a:gd name="T4" fmla="*/ 0 w 2663825"/>
                <a:gd name="T5" fmla="*/ 253876 h 127000"/>
                <a:gd name="T6" fmla="*/ 0 w 2663825"/>
                <a:gd name="T7" fmla="*/ 6346 h 127000"/>
                <a:gd name="T8" fmla="*/ 0 60000 65536"/>
                <a:gd name="T9" fmla="*/ 0 60000 65536"/>
                <a:gd name="T10" fmla="*/ 0 60000 65536"/>
                <a:gd name="T11" fmla="*/ 0 60000 65536"/>
                <a:gd name="T12" fmla="*/ 0 w 2663825"/>
                <a:gd name="T13" fmla="*/ 0 h 127000"/>
                <a:gd name="T14" fmla="*/ 2663825 w 2663825"/>
                <a:gd name="T15" fmla="*/ 127000 h 127000"/>
              </a:gdLst>
              <a:ahLst/>
              <a:cxnLst>
                <a:cxn ang="T8">
                  <a:pos x="T0" y="T1"/>
                </a:cxn>
                <a:cxn ang="T9">
                  <a:pos x="T2" y="T3"/>
                </a:cxn>
                <a:cxn ang="T10">
                  <a:pos x="T4" y="T5"/>
                </a:cxn>
                <a:cxn ang="T11">
                  <a:pos x="T6" y="T7"/>
                </a:cxn>
              </a:cxnLst>
              <a:rect l="T12" t="T13" r="T14" b="T15"/>
              <a:pathLst>
                <a:path w="2663825" h="127000">
                  <a:moveTo>
                    <a:pt x="2663825" y="0"/>
                  </a:moveTo>
                  <a:lnTo>
                    <a:pt x="2663825" y="127000"/>
                  </a:lnTo>
                  <a:lnTo>
                    <a:pt x="0" y="127000"/>
                  </a:lnTo>
                  <a:lnTo>
                    <a:pt x="0" y="3175"/>
                  </a:lnTo>
                </a:path>
              </a:pathLst>
            </a:custGeom>
            <a:noFill/>
            <a:ln w="19050" cap="flat" cmpd="sng">
              <a:solidFill>
                <a:schemeClr val="bg1">
                  <a:lumMod val="65000"/>
                </a:schemeClr>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sz="1200">
                <a:latin typeface="Calibri" panose="020F0502020204030204" pitchFamily="34" charset="0"/>
                <a:cs typeface="Calibri" panose="020F0502020204030204" pitchFamily="34" charset="0"/>
              </a:endParaRPr>
            </a:p>
          </p:txBody>
        </p:sp>
        <p:sp>
          <p:nvSpPr>
            <p:cNvPr id="56" name="Rectangle 10">
              <a:extLst>
                <a:ext uri="{FF2B5EF4-FFF2-40B4-BE49-F238E27FC236}">
                  <a16:creationId xmlns:a16="http://schemas.microsoft.com/office/drawing/2014/main" id="{E0ADF02F-7CAF-4048-A0F5-FED3865ED860}"/>
                </a:ext>
              </a:extLst>
            </p:cNvPr>
            <p:cNvSpPr>
              <a:spLocks noChangeArrowheads="1"/>
            </p:cNvSpPr>
            <p:nvPr/>
          </p:nvSpPr>
          <p:spPr bwMode="gray">
            <a:xfrm>
              <a:off x="8965594" y="2099545"/>
              <a:ext cx="2329084" cy="1601464"/>
            </a:xfrm>
            <a:prstGeom prst="rect">
              <a:avLst/>
            </a:prstGeom>
            <a:solidFill>
              <a:srgbClr val="00C0A0"/>
            </a:solidFill>
            <a:ln>
              <a:noFill/>
            </a:ln>
            <a:effectLst/>
          </p:spPr>
          <p:txBody>
            <a:bodyPr lIns="91440" anchor="ctr"/>
            <a:lstStyle>
              <a:lvl1pPr>
                <a:lnSpc>
                  <a:spcPct val="90000"/>
                </a:lnSpc>
                <a:spcBef>
                  <a:spcPts val="1200"/>
                </a:spcBef>
                <a:buClr>
                  <a:srgbClr val="A9A9A9"/>
                </a:buClr>
                <a:buSzPct val="90000"/>
                <a:buFont typeface="Wingdings" charset="2"/>
                <a:buChar char="§"/>
                <a:defRPr sz="2000">
                  <a:solidFill>
                    <a:schemeClr val="tx1"/>
                  </a:solidFill>
                  <a:latin typeface="Arial" charset="0"/>
                </a:defRPr>
              </a:lvl1pPr>
              <a:lvl2pPr marL="742950" indent="-285750">
                <a:lnSpc>
                  <a:spcPct val="90000"/>
                </a:lnSpc>
                <a:spcBef>
                  <a:spcPts val="800"/>
                </a:spcBef>
                <a:buClr>
                  <a:srgbClr val="A9A9A9"/>
                </a:buClr>
                <a:buSzPct val="90000"/>
                <a:buFont typeface="Arial" charset="0"/>
                <a:buChar char="–"/>
                <a:defRPr>
                  <a:solidFill>
                    <a:schemeClr val="tx1"/>
                  </a:solidFill>
                  <a:latin typeface="Arial" charset="0"/>
                </a:defRPr>
              </a:lvl2pPr>
              <a:lvl3pPr marL="1143000" indent="-228600">
                <a:lnSpc>
                  <a:spcPct val="90000"/>
                </a:lnSpc>
                <a:spcBef>
                  <a:spcPts val="600"/>
                </a:spcBef>
                <a:buClr>
                  <a:srgbClr val="A9A9A9"/>
                </a:buClr>
                <a:buSzPct val="90000"/>
                <a:buFont typeface="Wingdings" charset="2"/>
                <a:buChar char="§"/>
                <a:defRPr sz="1600">
                  <a:solidFill>
                    <a:schemeClr val="tx1"/>
                  </a:solidFill>
                  <a:latin typeface="Arial" charset="0"/>
                </a:defRPr>
              </a:lvl3pPr>
              <a:lvl4pPr marL="1600200" indent="-228600">
                <a:lnSpc>
                  <a:spcPct val="90000"/>
                </a:lnSpc>
                <a:spcBef>
                  <a:spcPts val="600"/>
                </a:spcBef>
                <a:buClr>
                  <a:srgbClr val="A9A9A9"/>
                </a:buClr>
                <a:buSzPct val="90000"/>
                <a:buFont typeface="Arial" charset="0"/>
                <a:buChar char="–"/>
                <a:defRPr sz="1400">
                  <a:solidFill>
                    <a:schemeClr val="tx1"/>
                  </a:solidFill>
                  <a:latin typeface="Arial" charset="0"/>
                </a:defRPr>
              </a:lvl4pPr>
              <a:lvl5pPr marL="2057400" indent="-228600">
                <a:lnSpc>
                  <a:spcPct val="90000"/>
                </a:lnSpc>
                <a:spcBef>
                  <a:spcPts val="600"/>
                </a:spcBef>
                <a:buClr>
                  <a:srgbClr val="A9A9A9"/>
                </a:buClr>
                <a:buSzPct val="90000"/>
                <a:buFont typeface="Wingdings" charset="2"/>
                <a:buChar char="§"/>
                <a:defRPr sz="1400">
                  <a:solidFill>
                    <a:schemeClr val="tx1"/>
                  </a:solidFill>
                  <a:latin typeface="Arial" charset="0"/>
                </a:defRPr>
              </a:lvl5pPr>
              <a:lvl6pPr marL="2514600" indent="-228600" eaLnBrk="0" fontAlgn="base" hangingPunct="0">
                <a:lnSpc>
                  <a:spcPct val="90000"/>
                </a:lnSpc>
                <a:spcBef>
                  <a:spcPts val="600"/>
                </a:spcBef>
                <a:spcAft>
                  <a:spcPct val="0"/>
                </a:spcAft>
                <a:buClr>
                  <a:srgbClr val="A9A9A9"/>
                </a:buClr>
                <a:buSzPct val="90000"/>
                <a:buFont typeface="Wingdings" charset="2"/>
                <a:buChar char="§"/>
                <a:defRPr sz="1400">
                  <a:solidFill>
                    <a:schemeClr val="tx1"/>
                  </a:solidFill>
                  <a:latin typeface="Arial" charset="0"/>
                </a:defRPr>
              </a:lvl6pPr>
              <a:lvl7pPr marL="2971800" indent="-228600" eaLnBrk="0" fontAlgn="base" hangingPunct="0">
                <a:lnSpc>
                  <a:spcPct val="90000"/>
                </a:lnSpc>
                <a:spcBef>
                  <a:spcPts val="600"/>
                </a:spcBef>
                <a:spcAft>
                  <a:spcPct val="0"/>
                </a:spcAft>
                <a:buClr>
                  <a:srgbClr val="A9A9A9"/>
                </a:buClr>
                <a:buSzPct val="90000"/>
                <a:buFont typeface="Wingdings" charset="2"/>
                <a:buChar char="§"/>
                <a:defRPr sz="1400">
                  <a:solidFill>
                    <a:schemeClr val="tx1"/>
                  </a:solidFill>
                  <a:latin typeface="Arial" charset="0"/>
                </a:defRPr>
              </a:lvl7pPr>
              <a:lvl8pPr marL="3429000" indent="-228600" eaLnBrk="0" fontAlgn="base" hangingPunct="0">
                <a:lnSpc>
                  <a:spcPct val="90000"/>
                </a:lnSpc>
                <a:spcBef>
                  <a:spcPts val="600"/>
                </a:spcBef>
                <a:spcAft>
                  <a:spcPct val="0"/>
                </a:spcAft>
                <a:buClr>
                  <a:srgbClr val="A9A9A9"/>
                </a:buClr>
                <a:buSzPct val="90000"/>
                <a:buFont typeface="Wingdings" charset="2"/>
                <a:buChar char="§"/>
                <a:defRPr sz="1400">
                  <a:solidFill>
                    <a:schemeClr val="tx1"/>
                  </a:solidFill>
                  <a:latin typeface="Arial" charset="0"/>
                </a:defRPr>
              </a:lvl8pPr>
              <a:lvl9pPr marL="3886200" indent="-228600" eaLnBrk="0" fontAlgn="base" hangingPunct="0">
                <a:lnSpc>
                  <a:spcPct val="90000"/>
                </a:lnSpc>
                <a:spcBef>
                  <a:spcPts val="600"/>
                </a:spcBef>
                <a:spcAft>
                  <a:spcPct val="0"/>
                </a:spcAft>
                <a:buClr>
                  <a:srgbClr val="A9A9A9"/>
                </a:buClr>
                <a:buSzPct val="90000"/>
                <a:buFont typeface="Wingdings" charset="2"/>
                <a:buChar char="§"/>
                <a:defRPr sz="1400">
                  <a:solidFill>
                    <a:schemeClr val="tx1"/>
                  </a:solidFill>
                  <a:latin typeface="Arial" charset="0"/>
                </a:defRPr>
              </a:lvl9pPr>
            </a:lstStyle>
            <a:p>
              <a:pPr algn="ctr" eaLnBrk="1" hangingPunct="1">
                <a:lnSpc>
                  <a:spcPct val="100000"/>
                </a:lnSpc>
                <a:spcBef>
                  <a:spcPct val="0"/>
                </a:spcBef>
                <a:buClrTx/>
                <a:buSzTx/>
                <a:buFont typeface="Times" charset="0"/>
                <a:buNone/>
              </a:pPr>
              <a:r>
                <a:rPr lang="en-US" altLang="en-US" sz="1600" b="1" i="1" dirty="0">
                  <a:solidFill>
                    <a:schemeClr val="bg1"/>
                  </a:solidFill>
                  <a:latin typeface="Calibri" panose="020F0502020204030204" pitchFamily="34" charset="0"/>
                  <a:ea typeface="MS Mincho" charset="-128"/>
                  <a:cs typeface="Calibri" panose="020F0502020204030204" pitchFamily="34" charset="0"/>
                </a:rPr>
                <a:t>Open-label </a:t>
              </a:r>
              <a:r>
                <a:rPr lang="en-US" altLang="en-US" sz="1600" b="1" dirty="0">
                  <a:solidFill>
                    <a:schemeClr val="bg1"/>
                  </a:solidFill>
                  <a:latin typeface="Calibri" panose="020F0502020204030204" pitchFamily="34" charset="0"/>
                  <a:ea typeface="MS Mincho" charset="-128"/>
                  <a:cs typeface="Calibri" panose="020F0502020204030204" pitchFamily="34" charset="0"/>
                </a:rPr>
                <a:t>B/F/TAF</a:t>
              </a:r>
            </a:p>
          </p:txBody>
        </p:sp>
        <p:sp>
          <p:nvSpPr>
            <p:cNvPr id="57" name="Rectangle 10">
              <a:extLst>
                <a:ext uri="{FF2B5EF4-FFF2-40B4-BE49-F238E27FC236}">
                  <a16:creationId xmlns:a16="http://schemas.microsoft.com/office/drawing/2014/main" id="{9E3174B3-EF70-4587-A091-51EDF84473A1}"/>
                </a:ext>
              </a:extLst>
            </p:cNvPr>
            <p:cNvSpPr>
              <a:spLocks noChangeArrowheads="1"/>
            </p:cNvSpPr>
            <p:nvPr/>
          </p:nvSpPr>
          <p:spPr bwMode="gray">
            <a:xfrm>
              <a:off x="8965594" y="4183730"/>
              <a:ext cx="2329084" cy="1601465"/>
            </a:xfrm>
            <a:prstGeom prst="rect">
              <a:avLst/>
            </a:prstGeom>
            <a:solidFill>
              <a:srgbClr val="00C0A0"/>
            </a:solidFill>
            <a:ln>
              <a:noFill/>
            </a:ln>
            <a:effectLst/>
          </p:spPr>
          <p:txBody>
            <a:bodyPr lIns="91440" anchor="ctr"/>
            <a:lstStyle>
              <a:lvl1pPr>
                <a:lnSpc>
                  <a:spcPct val="90000"/>
                </a:lnSpc>
                <a:spcBef>
                  <a:spcPts val="1200"/>
                </a:spcBef>
                <a:buClr>
                  <a:srgbClr val="A9A9A9"/>
                </a:buClr>
                <a:buSzPct val="90000"/>
                <a:buFont typeface="Wingdings" charset="2"/>
                <a:buChar char="§"/>
                <a:defRPr sz="2000">
                  <a:solidFill>
                    <a:schemeClr val="tx1"/>
                  </a:solidFill>
                  <a:latin typeface="Arial" charset="0"/>
                </a:defRPr>
              </a:lvl1pPr>
              <a:lvl2pPr marL="742950" indent="-285750">
                <a:lnSpc>
                  <a:spcPct val="90000"/>
                </a:lnSpc>
                <a:spcBef>
                  <a:spcPts val="800"/>
                </a:spcBef>
                <a:buClr>
                  <a:srgbClr val="A9A9A9"/>
                </a:buClr>
                <a:buSzPct val="90000"/>
                <a:buFont typeface="Arial" charset="0"/>
                <a:buChar char="–"/>
                <a:defRPr>
                  <a:solidFill>
                    <a:schemeClr val="tx1"/>
                  </a:solidFill>
                  <a:latin typeface="Arial" charset="0"/>
                </a:defRPr>
              </a:lvl2pPr>
              <a:lvl3pPr marL="1143000" indent="-228600">
                <a:lnSpc>
                  <a:spcPct val="90000"/>
                </a:lnSpc>
                <a:spcBef>
                  <a:spcPts val="600"/>
                </a:spcBef>
                <a:buClr>
                  <a:srgbClr val="A9A9A9"/>
                </a:buClr>
                <a:buSzPct val="90000"/>
                <a:buFont typeface="Wingdings" charset="2"/>
                <a:buChar char="§"/>
                <a:defRPr sz="1600">
                  <a:solidFill>
                    <a:schemeClr val="tx1"/>
                  </a:solidFill>
                  <a:latin typeface="Arial" charset="0"/>
                </a:defRPr>
              </a:lvl3pPr>
              <a:lvl4pPr marL="1600200" indent="-228600">
                <a:lnSpc>
                  <a:spcPct val="90000"/>
                </a:lnSpc>
                <a:spcBef>
                  <a:spcPts val="600"/>
                </a:spcBef>
                <a:buClr>
                  <a:srgbClr val="A9A9A9"/>
                </a:buClr>
                <a:buSzPct val="90000"/>
                <a:buFont typeface="Arial" charset="0"/>
                <a:buChar char="–"/>
                <a:defRPr sz="1400">
                  <a:solidFill>
                    <a:schemeClr val="tx1"/>
                  </a:solidFill>
                  <a:latin typeface="Arial" charset="0"/>
                </a:defRPr>
              </a:lvl4pPr>
              <a:lvl5pPr marL="2057400" indent="-228600">
                <a:lnSpc>
                  <a:spcPct val="90000"/>
                </a:lnSpc>
                <a:spcBef>
                  <a:spcPts val="600"/>
                </a:spcBef>
                <a:buClr>
                  <a:srgbClr val="A9A9A9"/>
                </a:buClr>
                <a:buSzPct val="90000"/>
                <a:buFont typeface="Wingdings" charset="2"/>
                <a:buChar char="§"/>
                <a:defRPr sz="1400">
                  <a:solidFill>
                    <a:schemeClr val="tx1"/>
                  </a:solidFill>
                  <a:latin typeface="Arial" charset="0"/>
                </a:defRPr>
              </a:lvl5pPr>
              <a:lvl6pPr marL="2514600" indent="-228600" eaLnBrk="0" fontAlgn="base" hangingPunct="0">
                <a:lnSpc>
                  <a:spcPct val="90000"/>
                </a:lnSpc>
                <a:spcBef>
                  <a:spcPts val="600"/>
                </a:spcBef>
                <a:spcAft>
                  <a:spcPct val="0"/>
                </a:spcAft>
                <a:buClr>
                  <a:srgbClr val="A9A9A9"/>
                </a:buClr>
                <a:buSzPct val="90000"/>
                <a:buFont typeface="Wingdings" charset="2"/>
                <a:buChar char="§"/>
                <a:defRPr sz="1400">
                  <a:solidFill>
                    <a:schemeClr val="tx1"/>
                  </a:solidFill>
                  <a:latin typeface="Arial" charset="0"/>
                </a:defRPr>
              </a:lvl6pPr>
              <a:lvl7pPr marL="2971800" indent="-228600" eaLnBrk="0" fontAlgn="base" hangingPunct="0">
                <a:lnSpc>
                  <a:spcPct val="90000"/>
                </a:lnSpc>
                <a:spcBef>
                  <a:spcPts val="600"/>
                </a:spcBef>
                <a:spcAft>
                  <a:spcPct val="0"/>
                </a:spcAft>
                <a:buClr>
                  <a:srgbClr val="A9A9A9"/>
                </a:buClr>
                <a:buSzPct val="90000"/>
                <a:buFont typeface="Wingdings" charset="2"/>
                <a:buChar char="§"/>
                <a:defRPr sz="1400">
                  <a:solidFill>
                    <a:schemeClr val="tx1"/>
                  </a:solidFill>
                  <a:latin typeface="Arial" charset="0"/>
                </a:defRPr>
              </a:lvl7pPr>
              <a:lvl8pPr marL="3429000" indent="-228600" eaLnBrk="0" fontAlgn="base" hangingPunct="0">
                <a:lnSpc>
                  <a:spcPct val="90000"/>
                </a:lnSpc>
                <a:spcBef>
                  <a:spcPts val="600"/>
                </a:spcBef>
                <a:spcAft>
                  <a:spcPct val="0"/>
                </a:spcAft>
                <a:buClr>
                  <a:srgbClr val="A9A9A9"/>
                </a:buClr>
                <a:buSzPct val="90000"/>
                <a:buFont typeface="Wingdings" charset="2"/>
                <a:buChar char="§"/>
                <a:defRPr sz="1400">
                  <a:solidFill>
                    <a:schemeClr val="tx1"/>
                  </a:solidFill>
                  <a:latin typeface="Arial" charset="0"/>
                </a:defRPr>
              </a:lvl8pPr>
              <a:lvl9pPr marL="3886200" indent="-228600" eaLnBrk="0" fontAlgn="base" hangingPunct="0">
                <a:lnSpc>
                  <a:spcPct val="90000"/>
                </a:lnSpc>
                <a:spcBef>
                  <a:spcPts val="600"/>
                </a:spcBef>
                <a:spcAft>
                  <a:spcPct val="0"/>
                </a:spcAft>
                <a:buClr>
                  <a:srgbClr val="A9A9A9"/>
                </a:buClr>
                <a:buSzPct val="90000"/>
                <a:buFont typeface="Wingdings" charset="2"/>
                <a:buChar char="§"/>
                <a:defRPr sz="1400">
                  <a:solidFill>
                    <a:schemeClr val="tx1"/>
                  </a:solidFill>
                  <a:latin typeface="Arial" charset="0"/>
                </a:defRPr>
              </a:lvl9pPr>
            </a:lstStyle>
            <a:p>
              <a:pPr algn="ctr" eaLnBrk="1" hangingPunct="1">
                <a:lnSpc>
                  <a:spcPct val="100000"/>
                </a:lnSpc>
                <a:spcBef>
                  <a:spcPct val="0"/>
                </a:spcBef>
                <a:buClrTx/>
                <a:buSzTx/>
                <a:buFont typeface="Times" charset="0"/>
                <a:buNone/>
              </a:pPr>
              <a:r>
                <a:rPr lang="en-US" altLang="en-US" sz="1600" b="1" i="1" dirty="0">
                  <a:solidFill>
                    <a:schemeClr val="bg1"/>
                  </a:solidFill>
                  <a:latin typeface="Calibri" panose="020F0502020204030204" pitchFamily="34" charset="0"/>
                  <a:ea typeface="MS Mincho" charset="-128"/>
                  <a:cs typeface="Calibri" panose="020F0502020204030204" pitchFamily="34" charset="0"/>
                </a:rPr>
                <a:t>Open-label </a:t>
              </a:r>
              <a:r>
                <a:rPr lang="en-US" altLang="en-US" sz="1600" b="1" dirty="0">
                  <a:solidFill>
                    <a:schemeClr val="bg1"/>
                  </a:solidFill>
                  <a:latin typeface="Calibri" panose="020F0502020204030204" pitchFamily="34" charset="0"/>
                  <a:ea typeface="MS Mincho" charset="-128"/>
                  <a:cs typeface="Calibri" panose="020F0502020204030204" pitchFamily="34" charset="0"/>
                </a:rPr>
                <a:t>B/F/TAF</a:t>
              </a:r>
            </a:p>
          </p:txBody>
        </p:sp>
        <p:sp>
          <p:nvSpPr>
            <p:cNvPr id="58" name="Rectangle 10"/>
            <p:cNvSpPr>
              <a:spLocks noChangeArrowheads="1"/>
            </p:cNvSpPr>
            <p:nvPr/>
          </p:nvSpPr>
          <p:spPr bwMode="gray">
            <a:xfrm>
              <a:off x="5113501" y="2969722"/>
              <a:ext cx="3701434" cy="365760"/>
            </a:xfrm>
            <a:prstGeom prst="rect">
              <a:avLst/>
            </a:prstGeom>
            <a:solidFill>
              <a:schemeClr val="tx1"/>
            </a:solidFill>
            <a:ln>
              <a:noFill/>
            </a:ln>
            <a:effectLst/>
          </p:spPr>
          <p:txBody>
            <a:bodyPr lIns="91440" anchor="ctr"/>
            <a:lstStyle>
              <a:lvl1pPr>
                <a:lnSpc>
                  <a:spcPct val="90000"/>
                </a:lnSpc>
                <a:spcBef>
                  <a:spcPts val="1200"/>
                </a:spcBef>
                <a:buClr>
                  <a:srgbClr val="A9A9A9"/>
                </a:buClr>
                <a:buSzPct val="90000"/>
                <a:buFont typeface="Wingdings" charset="2"/>
                <a:buChar char="§"/>
                <a:defRPr sz="2000">
                  <a:solidFill>
                    <a:schemeClr val="tx1"/>
                  </a:solidFill>
                  <a:latin typeface="Arial" charset="0"/>
                </a:defRPr>
              </a:lvl1pPr>
              <a:lvl2pPr marL="742950" indent="-285750">
                <a:lnSpc>
                  <a:spcPct val="90000"/>
                </a:lnSpc>
                <a:spcBef>
                  <a:spcPts val="800"/>
                </a:spcBef>
                <a:buClr>
                  <a:srgbClr val="A9A9A9"/>
                </a:buClr>
                <a:buSzPct val="90000"/>
                <a:buFont typeface="Arial" charset="0"/>
                <a:buChar char="–"/>
                <a:defRPr>
                  <a:solidFill>
                    <a:schemeClr val="tx1"/>
                  </a:solidFill>
                  <a:latin typeface="Arial" charset="0"/>
                </a:defRPr>
              </a:lvl2pPr>
              <a:lvl3pPr marL="1143000" indent="-228600">
                <a:lnSpc>
                  <a:spcPct val="90000"/>
                </a:lnSpc>
                <a:spcBef>
                  <a:spcPts val="600"/>
                </a:spcBef>
                <a:buClr>
                  <a:srgbClr val="A9A9A9"/>
                </a:buClr>
                <a:buSzPct val="90000"/>
                <a:buFont typeface="Wingdings" charset="2"/>
                <a:buChar char="§"/>
                <a:defRPr sz="1600">
                  <a:solidFill>
                    <a:schemeClr val="tx1"/>
                  </a:solidFill>
                  <a:latin typeface="Arial" charset="0"/>
                </a:defRPr>
              </a:lvl3pPr>
              <a:lvl4pPr marL="1600200" indent="-228600">
                <a:lnSpc>
                  <a:spcPct val="90000"/>
                </a:lnSpc>
                <a:spcBef>
                  <a:spcPts val="600"/>
                </a:spcBef>
                <a:buClr>
                  <a:srgbClr val="A9A9A9"/>
                </a:buClr>
                <a:buSzPct val="90000"/>
                <a:buFont typeface="Arial" charset="0"/>
                <a:buChar char="–"/>
                <a:defRPr sz="1400">
                  <a:solidFill>
                    <a:schemeClr val="tx1"/>
                  </a:solidFill>
                  <a:latin typeface="Arial" charset="0"/>
                </a:defRPr>
              </a:lvl4pPr>
              <a:lvl5pPr marL="2057400" indent="-228600">
                <a:lnSpc>
                  <a:spcPct val="90000"/>
                </a:lnSpc>
                <a:spcBef>
                  <a:spcPts val="600"/>
                </a:spcBef>
                <a:buClr>
                  <a:srgbClr val="A9A9A9"/>
                </a:buClr>
                <a:buSzPct val="90000"/>
                <a:buFont typeface="Wingdings" charset="2"/>
                <a:buChar char="§"/>
                <a:defRPr sz="1400">
                  <a:solidFill>
                    <a:schemeClr val="tx1"/>
                  </a:solidFill>
                  <a:latin typeface="Arial" charset="0"/>
                </a:defRPr>
              </a:lvl5pPr>
              <a:lvl6pPr marL="2514600" indent="-228600" eaLnBrk="0" fontAlgn="base" hangingPunct="0">
                <a:lnSpc>
                  <a:spcPct val="90000"/>
                </a:lnSpc>
                <a:spcBef>
                  <a:spcPts val="600"/>
                </a:spcBef>
                <a:spcAft>
                  <a:spcPct val="0"/>
                </a:spcAft>
                <a:buClr>
                  <a:srgbClr val="A9A9A9"/>
                </a:buClr>
                <a:buSzPct val="90000"/>
                <a:buFont typeface="Wingdings" charset="2"/>
                <a:buChar char="§"/>
                <a:defRPr sz="1400">
                  <a:solidFill>
                    <a:schemeClr val="tx1"/>
                  </a:solidFill>
                  <a:latin typeface="Arial" charset="0"/>
                </a:defRPr>
              </a:lvl6pPr>
              <a:lvl7pPr marL="2971800" indent="-228600" eaLnBrk="0" fontAlgn="base" hangingPunct="0">
                <a:lnSpc>
                  <a:spcPct val="90000"/>
                </a:lnSpc>
                <a:spcBef>
                  <a:spcPts val="600"/>
                </a:spcBef>
                <a:spcAft>
                  <a:spcPct val="0"/>
                </a:spcAft>
                <a:buClr>
                  <a:srgbClr val="A9A9A9"/>
                </a:buClr>
                <a:buSzPct val="90000"/>
                <a:buFont typeface="Wingdings" charset="2"/>
                <a:buChar char="§"/>
                <a:defRPr sz="1400">
                  <a:solidFill>
                    <a:schemeClr val="tx1"/>
                  </a:solidFill>
                  <a:latin typeface="Arial" charset="0"/>
                </a:defRPr>
              </a:lvl7pPr>
              <a:lvl8pPr marL="3429000" indent="-228600" eaLnBrk="0" fontAlgn="base" hangingPunct="0">
                <a:lnSpc>
                  <a:spcPct val="90000"/>
                </a:lnSpc>
                <a:spcBef>
                  <a:spcPts val="600"/>
                </a:spcBef>
                <a:spcAft>
                  <a:spcPct val="0"/>
                </a:spcAft>
                <a:buClr>
                  <a:srgbClr val="A9A9A9"/>
                </a:buClr>
                <a:buSzPct val="90000"/>
                <a:buFont typeface="Wingdings" charset="2"/>
                <a:buChar char="§"/>
                <a:defRPr sz="1400">
                  <a:solidFill>
                    <a:schemeClr val="tx1"/>
                  </a:solidFill>
                  <a:latin typeface="Arial" charset="0"/>
                </a:defRPr>
              </a:lvl8pPr>
              <a:lvl9pPr marL="3886200" indent="-228600" eaLnBrk="0" fontAlgn="base" hangingPunct="0">
                <a:lnSpc>
                  <a:spcPct val="90000"/>
                </a:lnSpc>
                <a:spcBef>
                  <a:spcPts val="600"/>
                </a:spcBef>
                <a:spcAft>
                  <a:spcPct val="0"/>
                </a:spcAft>
                <a:buClr>
                  <a:srgbClr val="A9A9A9"/>
                </a:buClr>
                <a:buSzPct val="90000"/>
                <a:buFont typeface="Wingdings" charset="2"/>
                <a:buChar char="§"/>
                <a:defRPr sz="1400">
                  <a:solidFill>
                    <a:schemeClr val="tx1"/>
                  </a:solidFill>
                  <a:latin typeface="Arial" charset="0"/>
                </a:defRPr>
              </a:lvl9pPr>
            </a:lstStyle>
            <a:p>
              <a:pPr algn="ctr">
                <a:lnSpc>
                  <a:spcPct val="100000"/>
                </a:lnSpc>
                <a:buNone/>
                <a:defRPr/>
              </a:pPr>
              <a:r>
                <a:rPr lang="en-US" altLang="en-US" sz="1600" b="1" dirty="0">
                  <a:solidFill>
                    <a:schemeClr val="bg1"/>
                  </a:solidFill>
                  <a:latin typeface="Calibri" panose="020F0502020204030204" pitchFamily="34" charset="0"/>
                  <a:ea typeface="MS Mincho" panose="02020609040205080304" pitchFamily="49" charset="-128"/>
                  <a:cs typeface="Calibri" panose="020F0502020204030204" pitchFamily="34" charset="0"/>
                </a:rPr>
                <a:t>DTG/ABC/3TC </a:t>
              </a:r>
              <a:r>
                <a:rPr lang="en-US" altLang="en-US" sz="1600" b="1" dirty="0" err="1">
                  <a:solidFill>
                    <a:schemeClr val="bg1"/>
                  </a:solidFill>
                  <a:latin typeface="Calibri" panose="020F0502020204030204" pitchFamily="34" charset="0"/>
                  <a:ea typeface="MS Mincho" panose="02020609040205080304" pitchFamily="49" charset="-128"/>
                  <a:cs typeface="Calibri" panose="020F0502020204030204" pitchFamily="34" charset="0"/>
                </a:rPr>
                <a:t>qd</a:t>
              </a:r>
              <a:endParaRPr lang="en-US" altLang="en-US" sz="1600" b="1" dirty="0">
                <a:solidFill>
                  <a:schemeClr val="bg1"/>
                </a:solidFill>
                <a:latin typeface="Calibri" panose="020F0502020204030204" pitchFamily="34" charset="0"/>
                <a:cs typeface="Calibri" panose="020F0502020204030204" pitchFamily="34" charset="0"/>
              </a:endParaRPr>
            </a:p>
          </p:txBody>
        </p:sp>
        <p:sp>
          <p:nvSpPr>
            <p:cNvPr id="59" name="Rectangle 60"/>
            <p:cNvSpPr>
              <a:spLocks noChangeArrowheads="1"/>
            </p:cNvSpPr>
            <p:nvPr/>
          </p:nvSpPr>
          <p:spPr bwMode="gray">
            <a:xfrm>
              <a:off x="5113501" y="2464702"/>
              <a:ext cx="3701434" cy="365760"/>
            </a:xfrm>
            <a:prstGeom prst="rect">
              <a:avLst/>
            </a:prstGeom>
            <a:solidFill>
              <a:schemeClr val="bg1">
                <a:lumMod val="85000"/>
              </a:schemeClr>
            </a:solidFill>
            <a:ln w="19050">
              <a:noFill/>
              <a:round/>
              <a:headEnd/>
              <a:tailEnd/>
            </a:ln>
            <a:effectLst/>
          </p:spPr>
          <p:txBody>
            <a:bodyPr lIns="91440"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buFont typeface="Times" panose="02020603050405020304" pitchFamily="18" charset="0"/>
                <a:buNone/>
                <a:defRPr/>
              </a:pPr>
              <a:r>
                <a:rPr lang="en-US" altLang="en-US" sz="1600" b="1" dirty="0">
                  <a:ea typeface="MS Mincho" panose="02020609040205080304" pitchFamily="49" charset="-128"/>
                  <a:cs typeface="Calibri" panose="020F0502020204030204" pitchFamily="34" charset="0"/>
                </a:rPr>
                <a:t>DTG/ABC/3TC placebo </a:t>
              </a:r>
              <a:r>
                <a:rPr lang="en-US" altLang="en-US" sz="1600" b="1" dirty="0" err="1">
                  <a:ea typeface="MS Mincho" panose="02020609040205080304" pitchFamily="49" charset="-128"/>
                  <a:cs typeface="Calibri" panose="020F0502020204030204" pitchFamily="34" charset="0"/>
                </a:rPr>
                <a:t>qd</a:t>
              </a:r>
              <a:endParaRPr lang="en-US" altLang="en-US" sz="1600" b="1" dirty="0">
                <a:cs typeface="Calibri" panose="020F0502020204030204" pitchFamily="34" charset="0"/>
              </a:endParaRPr>
            </a:p>
          </p:txBody>
        </p:sp>
        <p:sp>
          <p:nvSpPr>
            <p:cNvPr id="60" name="Rectangle 60"/>
            <p:cNvSpPr>
              <a:spLocks noChangeArrowheads="1"/>
            </p:cNvSpPr>
            <p:nvPr/>
          </p:nvSpPr>
          <p:spPr bwMode="gray">
            <a:xfrm>
              <a:off x="5113501" y="3335250"/>
              <a:ext cx="3701434" cy="365760"/>
            </a:xfrm>
            <a:prstGeom prst="rect">
              <a:avLst/>
            </a:prstGeom>
            <a:solidFill>
              <a:schemeClr val="bg1">
                <a:lumMod val="85000"/>
              </a:schemeClr>
            </a:solidFill>
            <a:ln w="19050">
              <a:noFill/>
              <a:round/>
              <a:headEnd/>
              <a:tailEnd/>
            </a:ln>
            <a:effectLst/>
          </p:spPr>
          <p:txBody>
            <a:bodyPr lIns="91440"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ClrTx/>
                <a:buSzTx/>
                <a:buFont typeface="Times" charset="0"/>
                <a:buNone/>
              </a:pPr>
              <a:r>
                <a:rPr lang="en-US" altLang="en-US" sz="1600" b="1" dirty="0">
                  <a:ea typeface="MS Mincho" panose="02020609040205080304" pitchFamily="49" charset="-128"/>
                  <a:cs typeface="Calibri" panose="020F0502020204030204" pitchFamily="34" charset="0"/>
                </a:rPr>
                <a:t>B/F/TAF placebo </a:t>
              </a:r>
              <a:r>
                <a:rPr lang="en-US" altLang="en-US" sz="1600" b="1" dirty="0" err="1">
                  <a:ea typeface="MS Mincho" panose="02020609040205080304" pitchFamily="49" charset="-128"/>
                  <a:cs typeface="Calibri" panose="020F0502020204030204" pitchFamily="34" charset="0"/>
                </a:rPr>
                <a:t>qd</a:t>
              </a:r>
              <a:endParaRPr lang="en-US" altLang="en-US" sz="1600" b="1" dirty="0">
                <a:ea typeface="MS Mincho" panose="02020609040205080304" pitchFamily="49" charset="-128"/>
                <a:cs typeface="Calibri" panose="020F0502020204030204" pitchFamily="34" charset="0"/>
              </a:endParaRPr>
            </a:p>
          </p:txBody>
        </p:sp>
        <p:sp>
          <p:nvSpPr>
            <p:cNvPr id="61" name="Rectangle 10"/>
            <p:cNvSpPr>
              <a:spLocks noChangeArrowheads="1"/>
            </p:cNvSpPr>
            <p:nvPr/>
          </p:nvSpPr>
          <p:spPr bwMode="gray">
            <a:xfrm>
              <a:off x="5113501" y="5053908"/>
              <a:ext cx="3701434" cy="365760"/>
            </a:xfrm>
            <a:prstGeom prst="rect">
              <a:avLst/>
            </a:prstGeom>
            <a:solidFill>
              <a:schemeClr val="tx1">
                <a:lumMod val="50000"/>
                <a:lumOff val="50000"/>
              </a:schemeClr>
            </a:solidFill>
            <a:ln>
              <a:noFill/>
            </a:ln>
            <a:effectLst/>
          </p:spPr>
          <p:txBody>
            <a:bodyPr lIns="91440" anchor="ctr"/>
            <a:lstStyle>
              <a:lvl1pPr>
                <a:lnSpc>
                  <a:spcPct val="90000"/>
                </a:lnSpc>
                <a:spcBef>
                  <a:spcPts val="1200"/>
                </a:spcBef>
                <a:buClr>
                  <a:srgbClr val="A9A9A9"/>
                </a:buClr>
                <a:buSzPct val="90000"/>
                <a:buFont typeface="Wingdings" charset="2"/>
                <a:buChar char="§"/>
                <a:defRPr sz="2000">
                  <a:solidFill>
                    <a:schemeClr val="tx1"/>
                  </a:solidFill>
                  <a:latin typeface="Arial" charset="0"/>
                </a:defRPr>
              </a:lvl1pPr>
              <a:lvl2pPr marL="742950" indent="-285750">
                <a:lnSpc>
                  <a:spcPct val="90000"/>
                </a:lnSpc>
                <a:spcBef>
                  <a:spcPts val="800"/>
                </a:spcBef>
                <a:buClr>
                  <a:srgbClr val="A9A9A9"/>
                </a:buClr>
                <a:buSzPct val="90000"/>
                <a:buFont typeface="Arial" charset="0"/>
                <a:buChar char="–"/>
                <a:defRPr>
                  <a:solidFill>
                    <a:schemeClr val="tx1"/>
                  </a:solidFill>
                  <a:latin typeface="Arial" charset="0"/>
                </a:defRPr>
              </a:lvl2pPr>
              <a:lvl3pPr marL="1143000" indent="-228600">
                <a:lnSpc>
                  <a:spcPct val="90000"/>
                </a:lnSpc>
                <a:spcBef>
                  <a:spcPts val="600"/>
                </a:spcBef>
                <a:buClr>
                  <a:srgbClr val="A9A9A9"/>
                </a:buClr>
                <a:buSzPct val="90000"/>
                <a:buFont typeface="Wingdings" charset="2"/>
                <a:buChar char="§"/>
                <a:defRPr sz="1600">
                  <a:solidFill>
                    <a:schemeClr val="tx1"/>
                  </a:solidFill>
                  <a:latin typeface="Arial" charset="0"/>
                </a:defRPr>
              </a:lvl3pPr>
              <a:lvl4pPr marL="1600200" indent="-228600">
                <a:lnSpc>
                  <a:spcPct val="90000"/>
                </a:lnSpc>
                <a:spcBef>
                  <a:spcPts val="600"/>
                </a:spcBef>
                <a:buClr>
                  <a:srgbClr val="A9A9A9"/>
                </a:buClr>
                <a:buSzPct val="90000"/>
                <a:buFont typeface="Arial" charset="0"/>
                <a:buChar char="–"/>
                <a:defRPr sz="1400">
                  <a:solidFill>
                    <a:schemeClr val="tx1"/>
                  </a:solidFill>
                  <a:latin typeface="Arial" charset="0"/>
                </a:defRPr>
              </a:lvl4pPr>
              <a:lvl5pPr marL="2057400" indent="-228600">
                <a:lnSpc>
                  <a:spcPct val="90000"/>
                </a:lnSpc>
                <a:spcBef>
                  <a:spcPts val="600"/>
                </a:spcBef>
                <a:buClr>
                  <a:srgbClr val="A9A9A9"/>
                </a:buClr>
                <a:buSzPct val="90000"/>
                <a:buFont typeface="Wingdings" charset="2"/>
                <a:buChar char="§"/>
                <a:defRPr sz="1400">
                  <a:solidFill>
                    <a:schemeClr val="tx1"/>
                  </a:solidFill>
                  <a:latin typeface="Arial" charset="0"/>
                </a:defRPr>
              </a:lvl5pPr>
              <a:lvl6pPr marL="2514600" indent="-228600" eaLnBrk="0" fontAlgn="base" hangingPunct="0">
                <a:lnSpc>
                  <a:spcPct val="90000"/>
                </a:lnSpc>
                <a:spcBef>
                  <a:spcPts val="600"/>
                </a:spcBef>
                <a:spcAft>
                  <a:spcPct val="0"/>
                </a:spcAft>
                <a:buClr>
                  <a:srgbClr val="A9A9A9"/>
                </a:buClr>
                <a:buSzPct val="90000"/>
                <a:buFont typeface="Wingdings" charset="2"/>
                <a:buChar char="§"/>
                <a:defRPr sz="1400">
                  <a:solidFill>
                    <a:schemeClr val="tx1"/>
                  </a:solidFill>
                  <a:latin typeface="Arial" charset="0"/>
                </a:defRPr>
              </a:lvl6pPr>
              <a:lvl7pPr marL="2971800" indent="-228600" eaLnBrk="0" fontAlgn="base" hangingPunct="0">
                <a:lnSpc>
                  <a:spcPct val="90000"/>
                </a:lnSpc>
                <a:spcBef>
                  <a:spcPts val="600"/>
                </a:spcBef>
                <a:spcAft>
                  <a:spcPct val="0"/>
                </a:spcAft>
                <a:buClr>
                  <a:srgbClr val="A9A9A9"/>
                </a:buClr>
                <a:buSzPct val="90000"/>
                <a:buFont typeface="Wingdings" charset="2"/>
                <a:buChar char="§"/>
                <a:defRPr sz="1400">
                  <a:solidFill>
                    <a:schemeClr val="tx1"/>
                  </a:solidFill>
                  <a:latin typeface="Arial" charset="0"/>
                </a:defRPr>
              </a:lvl7pPr>
              <a:lvl8pPr marL="3429000" indent="-228600" eaLnBrk="0" fontAlgn="base" hangingPunct="0">
                <a:lnSpc>
                  <a:spcPct val="90000"/>
                </a:lnSpc>
                <a:spcBef>
                  <a:spcPts val="600"/>
                </a:spcBef>
                <a:spcAft>
                  <a:spcPct val="0"/>
                </a:spcAft>
                <a:buClr>
                  <a:srgbClr val="A9A9A9"/>
                </a:buClr>
                <a:buSzPct val="90000"/>
                <a:buFont typeface="Wingdings" charset="2"/>
                <a:buChar char="§"/>
                <a:defRPr sz="1400">
                  <a:solidFill>
                    <a:schemeClr val="tx1"/>
                  </a:solidFill>
                  <a:latin typeface="Arial" charset="0"/>
                </a:defRPr>
              </a:lvl8pPr>
              <a:lvl9pPr marL="3886200" indent="-228600" eaLnBrk="0" fontAlgn="base" hangingPunct="0">
                <a:lnSpc>
                  <a:spcPct val="90000"/>
                </a:lnSpc>
                <a:spcBef>
                  <a:spcPts val="600"/>
                </a:spcBef>
                <a:spcAft>
                  <a:spcPct val="0"/>
                </a:spcAft>
                <a:buClr>
                  <a:srgbClr val="A9A9A9"/>
                </a:buClr>
                <a:buSzPct val="90000"/>
                <a:buFont typeface="Wingdings" charset="2"/>
                <a:buChar char="§"/>
                <a:defRPr sz="1400">
                  <a:solidFill>
                    <a:schemeClr val="tx1"/>
                  </a:solidFill>
                  <a:latin typeface="Arial" charset="0"/>
                </a:defRPr>
              </a:lvl9pPr>
            </a:lstStyle>
            <a:p>
              <a:pPr algn="ctr">
                <a:lnSpc>
                  <a:spcPct val="100000"/>
                </a:lnSpc>
                <a:buNone/>
                <a:defRPr/>
              </a:pPr>
              <a:r>
                <a:rPr lang="en-US" altLang="en-US" sz="1600" b="1">
                  <a:solidFill>
                    <a:schemeClr val="bg1"/>
                  </a:solidFill>
                  <a:latin typeface="Calibri" panose="020F0502020204030204" pitchFamily="34" charset="0"/>
                  <a:ea typeface="MS Mincho" panose="02020609040205080304" pitchFamily="49" charset="-128"/>
                  <a:cs typeface="Calibri" panose="020F0502020204030204" pitchFamily="34" charset="0"/>
                </a:rPr>
                <a:t>DTG + F/TAF qd</a:t>
              </a:r>
              <a:endParaRPr lang="en-US" altLang="en-US" sz="1600" b="1">
                <a:solidFill>
                  <a:schemeClr val="bg1"/>
                </a:solidFill>
                <a:latin typeface="Calibri" panose="020F0502020204030204" pitchFamily="34" charset="0"/>
                <a:cs typeface="Calibri" panose="020F0502020204030204" pitchFamily="34" charset="0"/>
              </a:endParaRPr>
            </a:p>
          </p:txBody>
        </p:sp>
        <p:sp>
          <p:nvSpPr>
            <p:cNvPr id="62" name="Rectangle 60"/>
            <p:cNvSpPr>
              <a:spLocks noChangeArrowheads="1"/>
            </p:cNvSpPr>
            <p:nvPr/>
          </p:nvSpPr>
          <p:spPr bwMode="gray">
            <a:xfrm>
              <a:off x="5113501" y="4548888"/>
              <a:ext cx="3701434" cy="365760"/>
            </a:xfrm>
            <a:prstGeom prst="rect">
              <a:avLst/>
            </a:prstGeom>
            <a:solidFill>
              <a:schemeClr val="bg1">
                <a:lumMod val="85000"/>
              </a:schemeClr>
            </a:solidFill>
            <a:ln w="19050">
              <a:noFill/>
              <a:round/>
              <a:headEnd/>
              <a:tailEnd/>
            </a:ln>
            <a:effectLst/>
          </p:spPr>
          <p:txBody>
            <a:bodyPr lIns="91440"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buFont typeface="Times" panose="02020603050405020304" pitchFamily="18" charset="0"/>
                <a:buNone/>
                <a:defRPr/>
              </a:pPr>
              <a:r>
                <a:rPr lang="en-US" altLang="en-US" sz="1600" b="1">
                  <a:ea typeface="MS Mincho" panose="02020609040205080304" pitchFamily="49" charset="-128"/>
                  <a:cs typeface="Calibri" panose="020F0502020204030204" pitchFamily="34" charset="0"/>
                </a:rPr>
                <a:t>DTG + F/TAF placebo qd</a:t>
              </a:r>
              <a:endParaRPr lang="en-US" altLang="en-US" sz="1600" b="1">
                <a:cs typeface="Calibri" panose="020F0502020204030204" pitchFamily="34" charset="0"/>
              </a:endParaRPr>
            </a:p>
          </p:txBody>
        </p:sp>
        <p:sp>
          <p:nvSpPr>
            <p:cNvPr id="63" name="Rectangle 60"/>
            <p:cNvSpPr>
              <a:spLocks noChangeArrowheads="1"/>
            </p:cNvSpPr>
            <p:nvPr/>
          </p:nvSpPr>
          <p:spPr bwMode="gray">
            <a:xfrm>
              <a:off x="5113501" y="5419436"/>
              <a:ext cx="3701434" cy="365760"/>
            </a:xfrm>
            <a:prstGeom prst="rect">
              <a:avLst/>
            </a:prstGeom>
            <a:solidFill>
              <a:schemeClr val="bg1">
                <a:lumMod val="85000"/>
              </a:schemeClr>
            </a:solidFill>
            <a:ln w="19050">
              <a:noFill/>
              <a:round/>
              <a:headEnd/>
              <a:tailEnd/>
            </a:ln>
            <a:effectLst/>
          </p:spPr>
          <p:txBody>
            <a:bodyPr lIns="91440"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ClrTx/>
                <a:buSzTx/>
                <a:buFont typeface="Times" charset="0"/>
                <a:buNone/>
              </a:pPr>
              <a:r>
                <a:rPr lang="en-US" altLang="en-US" sz="1600" b="1">
                  <a:ea typeface="MS Mincho" panose="02020609040205080304" pitchFamily="49" charset="-128"/>
                  <a:cs typeface="Calibri" panose="020F0502020204030204" pitchFamily="34" charset="0"/>
                </a:rPr>
                <a:t>B/F/TAF</a:t>
              </a:r>
              <a:r>
                <a:rPr lang="en-US" altLang="en-US" sz="1600" b="1">
                  <a:solidFill>
                    <a:schemeClr val="bg1"/>
                  </a:solidFill>
                  <a:ea typeface="MS Mincho" charset="-128"/>
                  <a:cs typeface="Calibri" panose="020F0502020204030204" pitchFamily="34" charset="0"/>
                </a:rPr>
                <a:t> </a:t>
              </a:r>
              <a:r>
                <a:rPr lang="en-US" altLang="en-US" sz="1600" b="1">
                  <a:ea typeface="MS Mincho" panose="02020609040205080304" pitchFamily="49" charset="-128"/>
                  <a:cs typeface="Calibri" panose="020F0502020204030204" pitchFamily="34" charset="0"/>
                </a:rPr>
                <a:t>placebo qd</a:t>
              </a:r>
            </a:p>
          </p:txBody>
        </p:sp>
        <p:sp>
          <p:nvSpPr>
            <p:cNvPr id="64" name="Freeform 68"/>
            <p:cNvSpPr>
              <a:spLocks/>
            </p:cNvSpPr>
            <p:nvPr/>
          </p:nvSpPr>
          <p:spPr bwMode="auto">
            <a:xfrm>
              <a:off x="5113501" y="1896653"/>
              <a:ext cx="2469755" cy="91440"/>
            </a:xfrm>
            <a:custGeom>
              <a:avLst/>
              <a:gdLst>
                <a:gd name="T0" fmla="*/ 108422 w 2663825"/>
                <a:gd name="T1" fmla="*/ 0 h 127000"/>
                <a:gd name="T2" fmla="*/ 108422 w 2663825"/>
                <a:gd name="T3" fmla="*/ 253876 h 127000"/>
                <a:gd name="T4" fmla="*/ 0 w 2663825"/>
                <a:gd name="T5" fmla="*/ 253876 h 127000"/>
                <a:gd name="T6" fmla="*/ 0 w 2663825"/>
                <a:gd name="T7" fmla="*/ 6346 h 127000"/>
                <a:gd name="T8" fmla="*/ 0 60000 65536"/>
                <a:gd name="T9" fmla="*/ 0 60000 65536"/>
                <a:gd name="T10" fmla="*/ 0 60000 65536"/>
                <a:gd name="T11" fmla="*/ 0 60000 65536"/>
                <a:gd name="T12" fmla="*/ 0 w 2663825"/>
                <a:gd name="T13" fmla="*/ 0 h 127000"/>
                <a:gd name="T14" fmla="*/ 2663825 w 2663825"/>
                <a:gd name="T15" fmla="*/ 127000 h 127000"/>
              </a:gdLst>
              <a:ahLst/>
              <a:cxnLst>
                <a:cxn ang="T8">
                  <a:pos x="T0" y="T1"/>
                </a:cxn>
                <a:cxn ang="T9">
                  <a:pos x="T2" y="T3"/>
                </a:cxn>
                <a:cxn ang="T10">
                  <a:pos x="T4" y="T5"/>
                </a:cxn>
                <a:cxn ang="T11">
                  <a:pos x="T6" y="T7"/>
                </a:cxn>
              </a:cxnLst>
              <a:rect l="T12" t="T13" r="T14" b="T15"/>
              <a:pathLst>
                <a:path w="2663825" h="127000">
                  <a:moveTo>
                    <a:pt x="2663825" y="0"/>
                  </a:moveTo>
                  <a:lnTo>
                    <a:pt x="2663825" y="127000"/>
                  </a:lnTo>
                  <a:lnTo>
                    <a:pt x="0" y="127000"/>
                  </a:lnTo>
                  <a:lnTo>
                    <a:pt x="0" y="3175"/>
                  </a:lnTo>
                </a:path>
              </a:pathLst>
            </a:custGeom>
            <a:noFill/>
            <a:ln w="19050" cap="flat" cmpd="sng">
              <a:solidFill>
                <a:schemeClr val="bg1">
                  <a:lumMod val="65000"/>
                </a:schemeClr>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sz="1200">
                <a:latin typeface="Calibri" panose="020F0502020204030204" pitchFamily="34" charset="0"/>
                <a:cs typeface="Calibri" panose="020F0502020204030204" pitchFamily="34" charset="0"/>
              </a:endParaRPr>
            </a:p>
          </p:txBody>
        </p:sp>
        <p:sp>
          <p:nvSpPr>
            <p:cNvPr id="65" name="Freeform 68"/>
            <p:cNvSpPr>
              <a:spLocks/>
            </p:cNvSpPr>
            <p:nvPr/>
          </p:nvSpPr>
          <p:spPr bwMode="auto">
            <a:xfrm>
              <a:off x="5113501" y="1896653"/>
              <a:ext cx="1234877" cy="91440"/>
            </a:xfrm>
            <a:custGeom>
              <a:avLst/>
              <a:gdLst>
                <a:gd name="T0" fmla="*/ 108422 w 2663825"/>
                <a:gd name="T1" fmla="*/ 0 h 127000"/>
                <a:gd name="T2" fmla="*/ 108422 w 2663825"/>
                <a:gd name="T3" fmla="*/ 253876 h 127000"/>
                <a:gd name="T4" fmla="*/ 0 w 2663825"/>
                <a:gd name="T5" fmla="*/ 253876 h 127000"/>
                <a:gd name="T6" fmla="*/ 0 w 2663825"/>
                <a:gd name="T7" fmla="*/ 6346 h 127000"/>
                <a:gd name="T8" fmla="*/ 0 60000 65536"/>
                <a:gd name="T9" fmla="*/ 0 60000 65536"/>
                <a:gd name="T10" fmla="*/ 0 60000 65536"/>
                <a:gd name="T11" fmla="*/ 0 60000 65536"/>
                <a:gd name="T12" fmla="*/ 0 w 2663825"/>
                <a:gd name="T13" fmla="*/ 0 h 127000"/>
                <a:gd name="T14" fmla="*/ 2663825 w 2663825"/>
                <a:gd name="T15" fmla="*/ 127000 h 127000"/>
              </a:gdLst>
              <a:ahLst/>
              <a:cxnLst>
                <a:cxn ang="T8">
                  <a:pos x="T0" y="T1"/>
                </a:cxn>
                <a:cxn ang="T9">
                  <a:pos x="T2" y="T3"/>
                </a:cxn>
                <a:cxn ang="T10">
                  <a:pos x="T4" y="T5"/>
                </a:cxn>
                <a:cxn ang="T11">
                  <a:pos x="T6" y="T7"/>
                </a:cxn>
              </a:cxnLst>
              <a:rect l="T12" t="T13" r="T14" b="T15"/>
              <a:pathLst>
                <a:path w="2663825" h="127000">
                  <a:moveTo>
                    <a:pt x="2663825" y="0"/>
                  </a:moveTo>
                  <a:lnTo>
                    <a:pt x="2663825" y="127000"/>
                  </a:lnTo>
                  <a:lnTo>
                    <a:pt x="0" y="127000"/>
                  </a:lnTo>
                  <a:lnTo>
                    <a:pt x="0" y="3175"/>
                  </a:lnTo>
                </a:path>
              </a:pathLst>
            </a:custGeom>
            <a:noFill/>
            <a:ln w="19050" cap="flat" cmpd="sng">
              <a:solidFill>
                <a:schemeClr val="bg1">
                  <a:lumMod val="65000"/>
                </a:schemeClr>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sz="1200">
                <a:latin typeface="Calibri" panose="020F0502020204030204" pitchFamily="34" charset="0"/>
                <a:cs typeface="Calibri" panose="020F0502020204030204" pitchFamily="34" charset="0"/>
              </a:endParaRPr>
            </a:p>
          </p:txBody>
        </p:sp>
        <p:sp>
          <p:nvSpPr>
            <p:cNvPr id="66" name="Freeform 68">
              <a:extLst>
                <a:ext uri="{FF2B5EF4-FFF2-40B4-BE49-F238E27FC236}">
                  <a16:creationId xmlns:a16="http://schemas.microsoft.com/office/drawing/2014/main" id="{F0118E6B-39C3-434F-BC05-69E71AC82C77}"/>
                </a:ext>
              </a:extLst>
            </p:cNvPr>
            <p:cNvSpPr>
              <a:spLocks/>
            </p:cNvSpPr>
            <p:nvPr/>
          </p:nvSpPr>
          <p:spPr bwMode="auto">
            <a:xfrm>
              <a:off x="7584357" y="1896653"/>
              <a:ext cx="1234877" cy="91440"/>
            </a:xfrm>
            <a:custGeom>
              <a:avLst/>
              <a:gdLst>
                <a:gd name="T0" fmla="*/ 108422 w 2663825"/>
                <a:gd name="T1" fmla="*/ 0 h 127000"/>
                <a:gd name="T2" fmla="*/ 108422 w 2663825"/>
                <a:gd name="T3" fmla="*/ 253876 h 127000"/>
                <a:gd name="T4" fmla="*/ 0 w 2663825"/>
                <a:gd name="T5" fmla="*/ 253876 h 127000"/>
                <a:gd name="T6" fmla="*/ 0 w 2663825"/>
                <a:gd name="T7" fmla="*/ 6346 h 127000"/>
                <a:gd name="T8" fmla="*/ 0 60000 65536"/>
                <a:gd name="T9" fmla="*/ 0 60000 65536"/>
                <a:gd name="T10" fmla="*/ 0 60000 65536"/>
                <a:gd name="T11" fmla="*/ 0 60000 65536"/>
                <a:gd name="T12" fmla="*/ 0 w 2663825"/>
                <a:gd name="T13" fmla="*/ 0 h 127000"/>
                <a:gd name="T14" fmla="*/ 2663825 w 2663825"/>
                <a:gd name="T15" fmla="*/ 127000 h 127000"/>
              </a:gdLst>
              <a:ahLst/>
              <a:cxnLst>
                <a:cxn ang="T8">
                  <a:pos x="T0" y="T1"/>
                </a:cxn>
                <a:cxn ang="T9">
                  <a:pos x="T2" y="T3"/>
                </a:cxn>
                <a:cxn ang="T10">
                  <a:pos x="T4" y="T5"/>
                </a:cxn>
                <a:cxn ang="T11">
                  <a:pos x="T6" y="T7"/>
                </a:cxn>
              </a:cxnLst>
              <a:rect l="T12" t="T13" r="T14" b="T15"/>
              <a:pathLst>
                <a:path w="2663825" h="127000">
                  <a:moveTo>
                    <a:pt x="2663825" y="0"/>
                  </a:moveTo>
                  <a:lnTo>
                    <a:pt x="2663825" y="127000"/>
                  </a:lnTo>
                  <a:lnTo>
                    <a:pt x="0" y="127000"/>
                  </a:lnTo>
                  <a:lnTo>
                    <a:pt x="0" y="3175"/>
                  </a:lnTo>
                </a:path>
              </a:pathLst>
            </a:custGeom>
            <a:noFill/>
            <a:ln w="19050" cap="flat" cmpd="sng">
              <a:solidFill>
                <a:schemeClr val="bg1">
                  <a:lumMod val="65000"/>
                </a:schemeClr>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sz="1200">
                <a:latin typeface="Calibri" panose="020F0502020204030204" pitchFamily="34" charset="0"/>
                <a:cs typeface="Calibri" panose="020F0502020204030204" pitchFamily="34" charset="0"/>
              </a:endParaRPr>
            </a:p>
          </p:txBody>
        </p:sp>
        <p:sp>
          <p:nvSpPr>
            <p:cNvPr id="67" name="Rectangle 10"/>
            <p:cNvSpPr>
              <a:spLocks noChangeArrowheads="1"/>
            </p:cNvSpPr>
            <p:nvPr/>
          </p:nvSpPr>
          <p:spPr bwMode="gray">
            <a:xfrm>
              <a:off x="5113501" y="2099544"/>
              <a:ext cx="3701433" cy="365760"/>
            </a:xfrm>
            <a:prstGeom prst="rect">
              <a:avLst/>
            </a:prstGeom>
            <a:solidFill>
              <a:srgbClr val="00C0A0"/>
            </a:solidFill>
            <a:ln>
              <a:noFill/>
            </a:ln>
            <a:effectLst/>
          </p:spPr>
          <p:txBody>
            <a:bodyPr lIns="91440" anchor="ctr"/>
            <a:lstStyle>
              <a:lvl1pPr>
                <a:lnSpc>
                  <a:spcPct val="90000"/>
                </a:lnSpc>
                <a:spcBef>
                  <a:spcPts val="1200"/>
                </a:spcBef>
                <a:buClr>
                  <a:srgbClr val="A9A9A9"/>
                </a:buClr>
                <a:buSzPct val="90000"/>
                <a:buFont typeface="Wingdings" charset="2"/>
                <a:buChar char="§"/>
                <a:defRPr sz="2000">
                  <a:solidFill>
                    <a:schemeClr val="tx1"/>
                  </a:solidFill>
                  <a:latin typeface="Arial" charset="0"/>
                </a:defRPr>
              </a:lvl1pPr>
              <a:lvl2pPr marL="742950" indent="-285750">
                <a:lnSpc>
                  <a:spcPct val="90000"/>
                </a:lnSpc>
                <a:spcBef>
                  <a:spcPts val="800"/>
                </a:spcBef>
                <a:buClr>
                  <a:srgbClr val="A9A9A9"/>
                </a:buClr>
                <a:buSzPct val="90000"/>
                <a:buFont typeface="Arial" charset="0"/>
                <a:buChar char="–"/>
                <a:defRPr>
                  <a:solidFill>
                    <a:schemeClr val="tx1"/>
                  </a:solidFill>
                  <a:latin typeface="Arial" charset="0"/>
                </a:defRPr>
              </a:lvl2pPr>
              <a:lvl3pPr marL="1143000" indent="-228600">
                <a:lnSpc>
                  <a:spcPct val="90000"/>
                </a:lnSpc>
                <a:spcBef>
                  <a:spcPts val="600"/>
                </a:spcBef>
                <a:buClr>
                  <a:srgbClr val="A9A9A9"/>
                </a:buClr>
                <a:buSzPct val="90000"/>
                <a:buFont typeface="Wingdings" charset="2"/>
                <a:buChar char="§"/>
                <a:defRPr sz="1600">
                  <a:solidFill>
                    <a:schemeClr val="tx1"/>
                  </a:solidFill>
                  <a:latin typeface="Arial" charset="0"/>
                </a:defRPr>
              </a:lvl3pPr>
              <a:lvl4pPr marL="1600200" indent="-228600">
                <a:lnSpc>
                  <a:spcPct val="90000"/>
                </a:lnSpc>
                <a:spcBef>
                  <a:spcPts val="600"/>
                </a:spcBef>
                <a:buClr>
                  <a:srgbClr val="A9A9A9"/>
                </a:buClr>
                <a:buSzPct val="90000"/>
                <a:buFont typeface="Arial" charset="0"/>
                <a:buChar char="–"/>
                <a:defRPr sz="1400">
                  <a:solidFill>
                    <a:schemeClr val="tx1"/>
                  </a:solidFill>
                  <a:latin typeface="Arial" charset="0"/>
                </a:defRPr>
              </a:lvl4pPr>
              <a:lvl5pPr marL="2057400" indent="-228600">
                <a:lnSpc>
                  <a:spcPct val="90000"/>
                </a:lnSpc>
                <a:spcBef>
                  <a:spcPts val="600"/>
                </a:spcBef>
                <a:buClr>
                  <a:srgbClr val="A9A9A9"/>
                </a:buClr>
                <a:buSzPct val="90000"/>
                <a:buFont typeface="Wingdings" charset="2"/>
                <a:buChar char="§"/>
                <a:defRPr sz="1400">
                  <a:solidFill>
                    <a:schemeClr val="tx1"/>
                  </a:solidFill>
                  <a:latin typeface="Arial" charset="0"/>
                </a:defRPr>
              </a:lvl5pPr>
              <a:lvl6pPr marL="2514600" indent="-228600" eaLnBrk="0" fontAlgn="base" hangingPunct="0">
                <a:lnSpc>
                  <a:spcPct val="90000"/>
                </a:lnSpc>
                <a:spcBef>
                  <a:spcPts val="600"/>
                </a:spcBef>
                <a:spcAft>
                  <a:spcPct val="0"/>
                </a:spcAft>
                <a:buClr>
                  <a:srgbClr val="A9A9A9"/>
                </a:buClr>
                <a:buSzPct val="90000"/>
                <a:buFont typeface="Wingdings" charset="2"/>
                <a:buChar char="§"/>
                <a:defRPr sz="1400">
                  <a:solidFill>
                    <a:schemeClr val="tx1"/>
                  </a:solidFill>
                  <a:latin typeface="Arial" charset="0"/>
                </a:defRPr>
              </a:lvl6pPr>
              <a:lvl7pPr marL="2971800" indent="-228600" eaLnBrk="0" fontAlgn="base" hangingPunct="0">
                <a:lnSpc>
                  <a:spcPct val="90000"/>
                </a:lnSpc>
                <a:spcBef>
                  <a:spcPts val="600"/>
                </a:spcBef>
                <a:spcAft>
                  <a:spcPct val="0"/>
                </a:spcAft>
                <a:buClr>
                  <a:srgbClr val="A9A9A9"/>
                </a:buClr>
                <a:buSzPct val="90000"/>
                <a:buFont typeface="Wingdings" charset="2"/>
                <a:buChar char="§"/>
                <a:defRPr sz="1400">
                  <a:solidFill>
                    <a:schemeClr val="tx1"/>
                  </a:solidFill>
                  <a:latin typeface="Arial" charset="0"/>
                </a:defRPr>
              </a:lvl7pPr>
              <a:lvl8pPr marL="3429000" indent="-228600" eaLnBrk="0" fontAlgn="base" hangingPunct="0">
                <a:lnSpc>
                  <a:spcPct val="90000"/>
                </a:lnSpc>
                <a:spcBef>
                  <a:spcPts val="600"/>
                </a:spcBef>
                <a:spcAft>
                  <a:spcPct val="0"/>
                </a:spcAft>
                <a:buClr>
                  <a:srgbClr val="A9A9A9"/>
                </a:buClr>
                <a:buSzPct val="90000"/>
                <a:buFont typeface="Wingdings" charset="2"/>
                <a:buChar char="§"/>
                <a:defRPr sz="1400">
                  <a:solidFill>
                    <a:schemeClr val="tx1"/>
                  </a:solidFill>
                  <a:latin typeface="Arial" charset="0"/>
                </a:defRPr>
              </a:lvl8pPr>
              <a:lvl9pPr marL="3886200" indent="-228600" eaLnBrk="0" fontAlgn="base" hangingPunct="0">
                <a:lnSpc>
                  <a:spcPct val="90000"/>
                </a:lnSpc>
                <a:spcBef>
                  <a:spcPts val="600"/>
                </a:spcBef>
                <a:spcAft>
                  <a:spcPct val="0"/>
                </a:spcAft>
                <a:buClr>
                  <a:srgbClr val="A9A9A9"/>
                </a:buClr>
                <a:buSzPct val="90000"/>
                <a:buFont typeface="Wingdings" charset="2"/>
                <a:buChar char="§"/>
                <a:defRPr sz="1400">
                  <a:solidFill>
                    <a:schemeClr val="tx1"/>
                  </a:solidFill>
                  <a:latin typeface="Arial" charset="0"/>
                </a:defRPr>
              </a:lvl9pPr>
            </a:lstStyle>
            <a:p>
              <a:pPr algn="ctr" eaLnBrk="1" hangingPunct="1">
                <a:lnSpc>
                  <a:spcPct val="100000"/>
                </a:lnSpc>
                <a:spcBef>
                  <a:spcPct val="0"/>
                </a:spcBef>
                <a:buClrTx/>
                <a:buSzTx/>
                <a:buFont typeface="Times" charset="0"/>
                <a:buNone/>
              </a:pPr>
              <a:r>
                <a:rPr lang="en-US" altLang="en-US" sz="1600" b="1" dirty="0">
                  <a:solidFill>
                    <a:schemeClr val="bg1"/>
                  </a:solidFill>
                  <a:latin typeface="Calibri" panose="020F0502020204030204" pitchFamily="34" charset="0"/>
                  <a:ea typeface="MS Mincho" charset="-128"/>
                  <a:cs typeface="Calibri" panose="020F0502020204030204" pitchFamily="34" charset="0"/>
                </a:rPr>
                <a:t>B/F/TAF </a:t>
              </a:r>
              <a:r>
                <a:rPr lang="en-US" altLang="en-US" sz="1600" b="1" dirty="0" err="1">
                  <a:solidFill>
                    <a:schemeClr val="bg1"/>
                  </a:solidFill>
                  <a:latin typeface="Calibri" panose="020F0502020204030204" pitchFamily="34" charset="0"/>
                  <a:ea typeface="MS Mincho" charset="-128"/>
                  <a:cs typeface="Calibri" panose="020F0502020204030204" pitchFamily="34" charset="0"/>
                </a:rPr>
                <a:t>qd</a:t>
              </a:r>
              <a:endParaRPr lang="en-US" altLang="en-US" sz="1600" b="1" baseline="30000" dirty="0">
                <a:solidFill>
                  <a:schemeClr val="bg1"/>
                </a:solidFill>
                <a:latin typeface="Calibri" panose="020F0502020204030204" pitchFamily="34" charset="0"/>
                <a:ea typeface="MS Mincho" charset="-128"/>
                <a:cs typeface="Calibri" panose="020F0502020204030204" pitchFamily="34" charset="0"/>
              </a:endParaRPr>
            </a:p>
          </p:txBody>
        </p:sp>
        <p:sp>
          <p:nvSpPr>
            <p:cNvPr id="68" name="Rectangle 10"/>
            <p:cNvSpPr>
              <a:spLocks noChangeArrowheads="1"/>
            </p:cNvSpPr>
            <p:nvPr/>
          </p:nvSpPr>
          <p:spPr bwMode="gray">
            <a:xfrm>
              <a:off x="5113501" y="4183730"/>
              <a:ext cx="3701433" cy="365760"/>
            </a:xfrm>
            <a:prstGeom prst="rect">
              <a:avLst/>
            </a:prstGeom>
            <a:solidFill>
              <a:srgbClr val="00C0A0"/>
            </a:solidFill>
            <a:ln>
              <a:noFill/>
            </a:ln>
            <a:effectLst/>
          </p:spPr>
          <p:txBody>
            <a:bodyPr lIns="91440" anchor="ctr"/>
            <a:lstStyle>
              <a:lvl1pPr>
                <a:lnSpc>
                  <a:spcPct val="90000"/>
                </a:lnSpc>
                <a:spcBef>
                  <a:spcPts val="1200"/>
                </a:spcBef>
                <a:buClr>
                  <a:srgbClr val="A9A9A9"/>
                </a:buClr>
                <a:buSzPct val="90000"/>
                <a:buFont typeface="Wingdings" charset="2"/>
                <a:buChar char="§"/>
                <a:defRPr sz="2000">
                  <a:solidFill>
                    <a:schemeClr val="tx1"/>
                  </a:solidFill>
                  <a:latin typeface="Arial" charset="0"/>
                </a:defRPr>
              </a:lvl1pPr>
              <a:lvl2pPr marL="742950" indent="-285750">
                <a:lnSpc>
                  <a:spcPct val="90000"/>
                </a:lnSpc>
                <a:spcBef>
                  <a:spcPts val="800"/>
                </a:spcBef>
                <a:buClr>
                  <a:srgbClr val="A9A9A9"/>
                </a:buClr>
                <a:buSzPct val="90000"/>
                <a:buFont typeface="Arial" charset="0"/>
                <a:buChar char="–"/>
                <a:defRPr>
                  <a:solidFill>
                    <a:schemeClr val="tx1"/>
                  </a:solidFill>
                  <a:latin typeface="Arial" charset="0"/>
                </a:defRPr>
              </a:lvl2pPr>
              <a:lvl3pPr marL="1143000" indent="-228600">
                <a:lnSpc>
                  <a:spcPct val="90000"/>
                </a:lnSpc>
                <a:spcBef>
                  <a:spcPts val="600"/>
                </a:spcBef>
                <a:buClr>
                  <a:srgbClr val="A9A9A9"/>
                </a:buClr>
                <a:buSzPct val="90000"/>
                <a:buFont typeface="Wingdings" charset="2"/>
                <a:buChar char="§"/>
                <a:defRPr sz="1600">
                  <a:solidFill>
                    <a:schemeClr val="tx1"/>
                  </a:solidFill>
                  <a:latin typeface="Arial" charset="0"/>
                </a:defRPr>
              </a:lvl3pPr>
              <a:lvl4pPr marL="1600200" indent="-228600">
                <a:lnSpc>
                  <a:spcPct val="90000"/>
                </a:lnSpc>
                <a:spcBef>
                  <a:spcPts val="600"/>
                </a:spcBef>
                <a:buClr>
                  <a:srgbClr val="A9A9A9"/>
                </a:buClr>
                <a:buSzPct val="90000"/>
                <a:buFont typeface="Arial" charset="0"/>
                <a:buChar char="–"/>
                <a:defRPr sz="1400">
                  <a:solidFill>
                    <a:schemeClr val="tx1"/>
                  </a:solidFill>
                  <a:latin typeface="Arial" charset="0"/>
                </a:defRPr>
              </a:lvl4pPr>
              <a:lvl5pPr marL="2057400" indent="-228600">
                <a:lnSpc>
                  <a:spcPct val="90000"/>
                </a:lnSpc>
                <a:spcBef>
                  <a:spcPts val="600"/>
                </a:spcBef>
                <a:buClr>
                  <a:srgbClr val="A9A9A9"/>
                </a:buClr>
                <a:buSzPct val="90000"/>
                <a:buFont typeface="Wingdings" charset="2"/>
                <a:buChar char="§"/>
                <a:defRPr sz="1400">
                  <a:solidFill>
                    <a:schemeClr val="tx1"/>
                  </a:solidFill>
                  <a:latin typeface="Arial" charset="0"/>
                </a:defRPr>
              </a:lvl5pPr>
              <a:lvl6pPr marL="2514600" indent="-228600" eaLnBrk="0" fontAlgn="base" hangingPunct="0">
                <a:lnSpc>
                  <a:spcPct val="90000"/>
                </a:lnSpc>
                <a:spcBef>
                  <a:spcPts val="600"/>
                </a:spcBef>
                <a:spcAft>
                  <a:spcPct val="0"/>
                </a:spcAft>
                <a:buClr>
                  <a:srgbClr val="A9A9A9"/>
                </a:buClr>
                <a:buSzPct val="90000"/>
                <a:buFont typeface="Wingdings" charset="2"/>
                <a:buChar char="§"/>
                <a:defRPr sz="1400">
                  <a:solidFill>
                    <a:schemeClr val="tx1"/>
                  </a:solidFill>
                  <a:latin typeface="Arial" charset="0"/>
                </a:defRPr>
              </a:lvl6pPr>
              <a:lvl7pPr marL="2971800" indent="-228600" eaLnBrk="0" fontAlgn="base" hangingPunct="0">
                <a:lnSpc>
                  <a:spcPct val="90000"/>
                </a:lnSpc>
                <a:spcBef>
                  <a:spcPts val="600"/>
                </a:spcBef>
                <a:spcAft>
                  <a:spcPct val="0"/>
                </a:spcAft>
                <a:buClr>
                  <a:srgbClr val="A9A9A9"/>
                </a:buClr>
                <a:buSzPct val="90000"/>
                <a:buFont typeface="Wingdings" charset="2"/>
                <a:buChar char="§"/>
                <a:defRPr sz="1400">
                  <a:solidFill>
                    <a:schemeClr val="tx1"/>
                  </a:solidFill>
                  <a:latin typeface="Arial" charset="0"/>
                </a:defRPr>
              </a:lvl7pPr>
              <a:lvl8pPr marL="3429000" indent="-228600" eaLnBrk="0" fontAlgn="base" hangingPunct="0">
                <a:lnSpc>
                  <a:spcPct val="90000"/>
                </a:lnSpc>
                <a:spcBef>
                  <a:spcPts val="600"/>
                </a:spcBef>
                <a:spcAft>
                  <a:spcPct val="0"/>
                </a:spcAft>
                <a:buClr>
                  <a:srgbClr val="A9A9A9"/>
                </a:buClr>
                <a:buSzPct val="90000"/>
                <a:buFont typeface="Wingdings" charset="2"/>
                <a:buChar char="§"/>
                <a:defRPr sz="1400">
                  <a:solidFill>
                    <a:schemeClr val="tx1"/>
                  </a:solidFill>
                  <a:latin typeface="Arial" charset="0"/>
                </a:defRPr>
              </a:lvl8pPr>
              <a:lvl9pPr marL="3886200" indent="-228600" eaLnBrk="0" fontAlgn="base" hangingPunct="0">
                <a:lnSpc>
                  <a:spcPct val="90000"/>
                </a:lnSpc>
                <a:spcBef>
                  <a:spcPts val="600"/>
                </a:spcBef>
                <a:spcAft>
                  <a:spcPct val="0"/>
                </a:spcAft>
                <a:buClr>
                  <a:srgbClr val="A9A9A9"/>
                </a:buClr>
                <a:buSzPct val="90000"/>
                <a:buFont typeface="Wingdings" charset="2"/>
                <a:buChar char="§"/>
                <a:defRPr sz="1400">
                  <a:solidFill>
                    <a:schemeClr val="tx1"/>
                  </a:solidFill>
                  <a:latin typeface="Arial" charset="0"/>
                </a:defRPr>
              </a:lvl9pPr>
            </a:lstStyle>
            <a:p>
              <a:pPr algn="ctr" eaLnBrk="1" hangingPunct="1">
                <a:lnSpc>
                  <a:spcPct val="100000"/>
                </a:lnSpc>
                <a:spcBef>
                  <a:spcPct val="0"/>
                </a:spcBef>
                <a:buClrTx/>
                <a:buSzTx/>
                <a:buFont typeface="Times" charset="0"/>
                <a:buNone/>
              </a:pPr>
              <a:r>
                <a:rPr lang="en-US" altLang="en-US" sz="1600" b="1" dirty="0">
                  <a:solidFill>
                    <a:schemeClr val="bg1"/>
                  </a:solidFill>
                  <a:latin typeface="Calibri" panose="020F0502020204030204" pitchFamily="34" charset="0"/>
                  <a:ea typeface="MS Mincho" charset="-128"/>
                  <a:cs typeface="Calibri" panose="020F0502020204030204" pitchFamily="34" charset="0"/>
                </a:rPr>
                <a:t>B/F/TAF </a:t>
              </a:r>
              <a:r>
                <a:rPr lang="en-US" altLang="en-US" sz="1600" b="1" dirty="0" err="1">
                  <a:solidFill>
                    <a:schemeClr val="bg1"/>
                  </a:solidFill>
                  <a:latin typeface="Calibri" panose="020F0502020204030204" pitchFamily="34" charset="0"/>
                  <a:ea typeface="MS Mincho" charset="-128"/>
                  <a:cs typeface="Calibri" panose="020F0502020204030204" pitchFamily="34" charset="0"/>
                </a:rPr>
                <a:t>qd</a:t>
              </a:r>
              <a:endParaRPr lang="en-US" altLang="en-US" sz="1600" b="1" baseline="30000" dirty="0">
                <a:solidFill>
                  <a:schemeClr val="bg1"/>
                </a:solidFill>
                <a:latin typeface="Calibri" panose="020F0502020204030204" pitchFamily="34" charset="0"/>
                <a:ea typeface="MS Mincho" charset="-128"/>
                <a:cs typeface="Calibri" panose="020F0502020204030204" pitchFamily="34" charset="0"/>
              </a:endParaRPr>
            </a:p>
          </p:txBody>
        </p:sp>
        <p:sp>
          <p:nvSpPr>
            <p:cNvPr id="69" name="Freeform 68">
              <a:extLst>
                <a:ext uri="{FF2B5EF4-FFF2-40B4-BE49-F238E27FC236}">
                  <a16:creationId xmlns:a16="http://schemas.microsoft.com/office/drawing/2014/main" id="{3118A4C5-3854-4730-9AB6-489117F75D92}"/>
                </a:ext>
              </a:extLst>
            </p:cNvPr>
            <p:cNvSpPr>
              <a:spLocks/>
            </p:cNvSpPr>
            <p:nvPr/>
          </p:nvSpPr>
          <p:spPr bwMode="auto">
            <a:xfrm>
              <a:off x="8819689" y="1910191"/>
              <a:ext cx="1237981" cy="77551"/>
            </a:xfrm>
            <a:custGeom>
              <a:avLst/>
              <a:gdLst>
                <a:gd name="T0" fmla="*/ 108422 w 2663825"/>
                <a:gd name="T1" fmla="*/ 0 h 127000"/>
                <a:gd name="T2" fmla="*/ 108422 w 2663825"/>
                <a:gd name="T3" fmla="*/ 253876 h 127000"/>
                <a:gd name="T4" fmla="*/ 0 w 2663825"/>
                <a:gd name="T5" fmla="*/ 253876 h 127000"/>
                <a:gd name="T6" fmla="*/ 0 w 2663825"/>
                <a:gd name="T7" fmla="*/ 6346 h 127000"/>
                <a:gd name="T8" fmla="*/ 0 60000 65536"/>
                <a:gd name="T9" fmla="*/ 0 60000 65536"/>
                <a:gd name="T10" fmla="*/ 0 60000 65536"/>
                <a:gd name="T11" fmla="*/ 0 60000 65536"/>
                <a:gd name="T12" fmla="*/ 0 w 2663825"/>
                <a:gd name="T13" fmla="*/ 0 h 127000"/>
                <a:gd name="T14" fmla="*/ 2663825 w 2663825"/>
                <a:gd name="T15" fmla="*/ 127000 h 127000"/>
              </a:gdLst>
              <a:ahLst/>
              <a:cxnLst>
                <a:cxn ang="T8">
                  <a:pos x="T0" y="T1"/>
                </a:cxn>
                <a:cxn ang="T9">
                  <a:pos x="T2" y="T3"/>
                </a:cxn>
                <a:cxn ang="T10">
                  <a:pos x="T4" y="T5"/>
                </a:cxn>
                <a:cxn ang="T11">
                  <a:pos x="T6" y="T7"/>
                </a:cxn>
              </a:cxnLst>
              <a:rect l="T12" t="T13" r="T14" b="T15"/>
              <a:pathLst>
                <a:path w="2663825" h="127000">
                  <a:moveTo>
                    <a:pt x="2663825" y="0"/>
                  </a:moveTo>
                  <a:lnTo>
                    <a:pt x="2663825" y="127000"/>
                  </a:lnTo>
                  <a:lnTo>
                    <a:pt x="0" y="127000"/>
                  </a:lnTo>
                  <a:lnTo>
                    <a:pt x="0" y="3175"/>
                  </a:lnTo>
                </a:path>
              </a:pathLst>
            </a:custGeom>
            <a:noFill/>
            <a:ln w="19050" cap="flat" cmpd="sng">
              <a:solidFill>
                <a:schemeClr val="bg1">
                  <a:lumMod val="65000"/>
                </a:schemeClr>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sz="1200">
                <a:latin typeface="Calibri" panose="020F0502020204030204" pitchFamily="34" charset="0"/>
                <a:cs typeface="Calibri" panose="020F0502020204030204" pitchFamily="34" charset="0"/>
              </a:endParaRPr>
            </a:p>
          </p:txBody>
        </p:sp>
      </p:grpSp>
      <p:sp>
        <p:nvSpPr>
          <p:cNvPr id="72" name="Rectangle 4">
            <a:extLst>
              <a:ext uri="{FF2B5EF4-FFF2-40B4-BE49-F238E27FC236}">
                <a16:creationId xmlns:a16="http://schemas.microsoft.com/office/drawing/2014/main" id="{F3C31864-E3B5-EB43-B807-355E9F62238F}"/>
              </a:ext>
            </a:extLst>
          </p:cNvPr>
          <p:cNvSpPr/>
          <p:nvPr/>
        </p:nvSpPr>
        <p:spPr>
          <a:xfrm>
            <a:off x="161513" y="237151"/>
            <a:ext cx="8164020" cy="461665"/>
          </a:xfrm>
          <a:prstGeom prst="rect">
            <a:avLst/>
          </a:prstGeom>
        </p:spPr>
        <p:txBody>
          <a:bodyPr wrap="square">
            <a:spAutoFit/>
          </a:bodyPr>
          <a:lstStyle/>
          <a:p>
            <a:r>
              <a:rPr lang="pt-PT" sz="2400" b="1" cap="small" dirty="0">
                <a:solidFill>
                  <a:srgbClr val="C00000"/>
                </a:solidFill>
              </a:rPr>
              <a:t>DOENÇA RENAL</a:t>
            </a:r>
            <a:endParaRPr lang="pt-PT" sz="2400" b="1" dirty="0">
              <a:solidFill>
                <a:srgbClr val="C00000"/>
              </a:solidFill>
            </a:endParaRPr>
          </a:p>
        </p:txBody>
      </p:sp>
      <p:sp>
        <p:nvSpPr>
          <p:cNvPr id="73" name="Undertitel 1">
            <a:extLst>
              <a:ext uri="{FF2B5EF4-FFF2-40B4-BE49-F238E27FC236}">
                <a16:creationId xmlns:a16="http://schemas.microsoft.com/office/drawing/2014/main" id="{5B18962D-8D10-114F-B4D0-C41AD17696F4}"/>
              </a:ext>
            </a:extLst>
          </p:cNvPr>
          <p:cNvSpPr txBox="1">
            <a:spLocks/>
          </p:cNvSpPr>
          <p:nvPr/>
        </p:nvSpPr>
        <p:spPr>
          <a:xfrm>
            <a:off x="1588" y="1014679"/>
            <a:ext cx="12188825" cy="513330"/>
          </a:xfrm>
          <a:prstGeom prst="rect">
            <a:avLst/>
          </a:prstGeom>
          <a:ln>
            <a:no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6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defRPr/>
            </a:pPr>
            <a:r>
              <a:rPr lang="en-US" sz="2800" cap="all" dirty="0" err="1">
                <a:solidFill>
                  <a:srgbClr val="5B595D"/>
                </a:solidFill>
              </a:rPr>
              <a:t>ReSULTADOS</a:t>
            </a:r>
            <a:r>
              <a:rPr lang="en-US" sz="2800" cap="all" dirty="0">
                <a:solidFill>
                  <a:srgbClr val="5B595D"/>
                </a:solidFill>
              </a:rPr>
              <a:t> A 5 ANOS DE B/F/TAF </a:t>
            </a:r>
            <a:r>
              <a:rPr lang="en-US" sz="2800" dirty="0">
                <a:solidFill>
                  <a:srgbClr val="5B595D"/>
                </a:solidFill>
              </a:rPr>
              <a:t>EM ADULTOS </a:t>
            </a:r>
            <a:r>
              <a:rPr lang="en-US" sz="2800" i="1" dirty="0">
                <a:solidFill>
                  <a:srgbClr val="5B595D"/>
                </a:solidFill>
              </a:rPr>
              <a:t>NAÏVE</a:t>
            </a:r>
            <a:endParaRPr lang="en-US" sz="2600" i="1" dirty="0">
              <a:solidFill>
                <a:srgbClr val="5B595D"/>
              </a:solidFill>
              <a:latin typeface="Calibri"/>
            </a:endParaRPr>
          </a:p>
        </p:txBody>
      </p:sp>
    </p:spTree>
    <p:extLst>
      <p:ext uri="{BB962C8B-B14F-4D97-AF65-F5344CB8AC3E}">
        <p14:creationId xmlns:p14="http://schemas.microsoft.com/office/powerpoint/2010/main" val="14942873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7ED95FB4-E65F-41E2-B5F2-00B0C7423573}"/>
              </a:ext>
            </a:extLst>
          </p:cNvPr>
          <p:cNvCxnSpPr/>
          <p:nvPr/>
        </p:nvCxnSpPr>
        <p:spPr bwMode="auto">
          <a:xfrm>
            <a:off x="6887351" y="4181896"/>
            <a:ext cx="4159437" cy="0"/>
          </a:xfrm>
          <a:prstGeom prst="line">
            <a:avLst/>
          </a:prstGeom>
          <a:ln>
            <a:prstDash val="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AA026D97-DED8-4A77-9148-F100D774DF30}"/>
              </a:ext>
            </a:extLst>
          </p:cNvPr>
          <p:cNvCxnSpPr/>
          <p:nvPr/>
        </p:nvCxnSpPr>
        <p:spPr bwMode="auto">
          <a:xfrm>
            <a:off x="1812735" y="4311072"/>
            <a:ext cx="4159437" cy="0"/>
          </a:xfrm>
          <a:prstGeom prst="line">
            <a:avLst/>
          </a:prstGeom>
          <a:ln>
            <a:prstDash val="dash"/>
            <a:headEnd type="none" w="med" len="med"/>
            <a:tailEnd type="none" w="med" len="med"/>
          </a:ln>
        </p:spPr>
        <p:style>
          <a:lnRef idx="1">
            <a:schemeClr val="dk1"/>
          </a:lnRef>
          <a:fillRef idx="0">
            <a:schemeClr val="dk1"/>
          </a:fillRef>
          <a:effectRef idx="0">
            <a:schemeClr val="dk1"/>
          </a:effectRef>
          <a:fontRef idx="minor">
            <a:schemeClr val="tx1"/>
          </a:fontRef>
        </p:style>
      </p:cxnSp>
      <p:graphicFrame>
        <p:nvGraphicFramePr>
          <p:cNvPr id="84" name="Chart 83">
            <a:extLst>
              <a:ext uri="{FF2B5EF4-FFF2-40B4-BE49-F238E27FC236}">
                <a16:creationId xmlns:a16="http://schemas.microsoft.com/office/drawing/2014/main" id="{741B11F2-5382-4261-AD48-93AC94B4E5C4}"/>
              </a:ext>
            </a:extLst>
          </p:cNvPr>
          <p:cNvGraphicFramePr/>
          <p:nvPr>
            <p:extLst>
              <p:ext uri="{D42A27DB-BD31-4B8C-83A1-F6EECF244321}">
                <p14:modId xmlns:p14="http://schemas.microsoft.com/office/powerpoint/2010/main" val="3865742762"/>
              </p:ext>
            </p:extLst>
          </p:nvPr>
        </p:nvGraphicFramePr>
        <p:xfrm>
          <a:off x="6354278" y="2498867"/>
          <a:ext cx="4961708" cy="335367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id="{C3F3B777-FD64-470E-80DD-61A56CD9E92F}"/>
              </a:ext>
            </a:extLst>
          </p:cNvPr>
          <p:cNvGraphicFramePr/>
          <p:nvPr>
            <p:extLst>
              <p:ext uri="{D42A27DB-BD31-4B8C-83A1-F6EECF244321}">
                <p14:modId xmlns:p14="http://schemas.microsoft.com/office/powerpoint/2010/main" val="2142097988"/>
              </p:ext>
            </p:extLst>
          </p:nvPr>
        </p:nvGraphicFramePr>
        <p:xfrm>
          <a:off x="1283894" y="2498867"/>
          <a:ext cx="4961708" cy="3353676"/>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p:cNvSpPr>
            <a:spLocks noGrp="1"/>
          </p:cNvSpPr>
          <p:nvPr>
            <p:ph type="title" idx="4294967295"/>
          </p:nvPr>
        </p:nvSpPr>
        <p:spPr>
          <a:xfrm>
            <a:off x="690559" y="1450172"/>
            <a:ext cx="10563225" cy="787400"/>
          </a:xfrm>
        </p:spPr>
        <p:txBody>
          <a:bodyPr>
            <a:normAutofit/>
          </a:bodyPr>
          <a:lstStyle/>
          <a:p>
            <a:pPr algn="ctr"/>
            <a:r>
              <a:rPr lang="en-US" sz="2000" b="1" dirty="0" err="1">
                <a:latin typeface="Calibri" panose="020F0502020204030204" pitchFamily="34" charset="0"/>
                <a:cs typeface="Calibri" panose="020F0502020204030204" pitchFamily="34" charset="0"/>
              </a:rPr>
              <a:t>Alterações</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na</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TFGe</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desde</a:t>
            </a:r>
            <a:r>
              <a:rPr lang="en-US" sz="2000" b="1" dirty="0">
                <a:latin typeface="Calibri" panose="020F0502020204030204" pitchFamily="34" charset="0"/>
                <a:cs typeface="Calibri" panose="020F0502020204030204" pitchFamily="34" charset="0"/>
              </a:rPr>
              <a:t> a baseline </a:t>
            </a:r>
            <a:r>
              <a:rPr lang="en-US" sz="2000" b="1" dirty="0" err="1">
                <a:latin typeface="Calibri" panose="020F0502020204030204" pitchFamily="34" charset="0"/>
                <a:cs typeface="Calibri" panose="020F0502020204030204" pitchFamily="34" charset="0"/>
              </a:rPr>
              <a:t>até</a:t>
            </a:r>
            <a:r>
              <a:rPr lang="en-US" sz="2000" b="1" dirty="0">
                <a:latin typeface="Calibri" panose="020F0502020204030204" pitchFamily="34" charset="0"/>
                <a:cs typeface="Calibri" panose="020F0502020204030204" pitchFamily="34" charset="0"/>
              </a:rPr>
              <a:t> à </a:t>
            </a:r>
            <a:r>
              <a:rPr lang="en-US" sz="2000" b="1" dirty="0" err="1">
                <a:latin typeface="Calibri" panose="020F0502020204030204" pitchFamily="34" charset="0"/>
                <a:cs typeface="Calibri" panose="020F0502020204030204" pitchFamily="34" charset="0"/>
              </a:rPr>
              <a:t>semana</a:t>
            </a:r>
            <a:r>
              <a:rPr lang="en-US" sz="2000" b="1" dirty="0">
                <a:latin typeface="Calibri" panose="020F0502020204030204" pitchFamily="34" charset="0"/>
                <a:cs typeface="Calibri" panose="020F0502020204030204" pitchFamily="34" charset="0"/>
              </a:rPr>
              <a:t> 240*</a:t>
            </a:r>
          </a:p>
        </p:txBody>
      </p:sp>
      <p:sp>
        <p:nvSpPr>
          <p:cNvPr id="10" name="TextBox 9"/>
          <p:cNvSpPr txBox="1"/>
          <p:nvPr/>
        </p:nvSpPr>
        <p:spPr>
          <a:xfrm>
            <a:off x="2922810" y="2360662"/>
            <a:ext cx="1825156" cy="249234"/>
          </a:xfrm>
          <a:prstGeom prst="rect">
            <a:avLst/>
          </a:prstGeom>
          <a:noFill/>
        </p:spPr>
        <p:txBody>
          <a:bodyPr wrap="square" lIns="0" tIns="0" rIns="0" bIns="0" rtlCol="0">
            <a:spAutoFit/>
          </a:bodyPr>
          <a:lstStyle/>
          <a:p>
            <a:pPr algn="ctr" defTabSz="1218804">
              <a:lnSpc>
                <a:spcPct val="90000"/>
              </a:lnSpc>
              <a:defRPr/>
            </a:pPr>
            <a:r>
              <a:rPr lang="en-US" sz="1799" b="1" dirty="0" err="1">
                <a:solidFill>
                  <a:prstClr val="black"/>
                </a:solidFill>
                <a:latin typeface="Calibri" panose="020F0502020204030204" pitchFamily="34" charset="0"/>
                <a:cs typeface="Calibri" panose="020F0502020204030204" pitchFamily="34" charset="0"/>
              </a:rPr>
              <a:t>Estudo</a:t>
            </a:r>
            <a:r>
              <a:rPr lang="en-US" sz="1799" b="1" dirty="0">
                <a:solidFill>
                  <a:prstClr val="black"/>
                </a:solidFill>
                <a:latin typeface="Calibri" panose="020F0502020204030204" pitchFamily="34" charset="0"/>
                <a:cs typeface="Calibri" panose="020F0502020204030204" pitchFamily="34" charset="0"/>
              </a:rPr>
              <a:t> 1489</a:t>
            </a:r>
          </a:p>
        </p:txBody>
      </p:sp>
      <p:sp>
        <p:nvSpPr>
          <p:cNvPr id="13" name="TextBox 34">
            <a:extLst>
              <a:ext uri="{FF2B5EF4-FFF2-40B4-BE49-F238E27FC236}">
                <a16:creationId xmlns:a16="http://schemas.microsoft.com/office/drawing/2014/main" id="{9F331355-3BC8-40E2-B0F4-A293261CCF4D}"/>
              </a:ext>
            </a:extLst>
          </p:cNvPr>
          <p:cNvSpPr txBox="1">
            <a:spLocks noChangeArrowheads="1"/>
          </p:cNvSpPr>
          <p:nvPr/>
        </p:nvSpPr>
        <p:spPr bwMode="auto">
          <a:xfrm>
            <a:off x="3440998" y="5808758"/>
            <a:ext cx="788782" cy="184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lnSpc>
                <a:spcPct val="90000"/>
              </a:lnSpc>
              <a:spcBef>
                <a:spcPts val="1200"/>
              </a:spcBef>
              <a:buClr>
                <a:srgbClr val="A9A9A9"/>
              </a:buClr>
              <a:buSzPct val="90000"/>
              <a:buFont typeface="Wingdings" pitchFamily="2" charset="2"/>
              <a:buChar char="§"/>
              <a:defRPr sz="2000">
                <a:solidFill>
                  <a:schemeClr val="tx1"/>
                </a:solidFill>
                <a:latin typeface="Arial" panose="020B0604020202020204" pitchFamily="34" charset="0"/>
              </a:defRPr>
            </a:lvl1pPr>
            <a:lvl2pPr marL="742950" indent="-285750" eaLnBrk="0" hangingPunct="0">
              <a:lnSpc>
                <a:spcPct val="90000"/>
              </a:lnSpc>
              <a:spcBef>
                <a:spcPts val="800"/>
              </a:spcBef>
              <a:buClr>
                <a:srgbClr val="A9A9A9"/>
              </a:buClr>
              <a:buSzPct val="90000"/>
              <a:buFont typeface="Arial" panose="020B0604020202020204" pitchFamily="34" charset="0"/>
              <a:buChar char="–"/>
              <a:defRPr>
                <a:solidFill>
                  <a:schemeClr val="tx1"/>
                </a:solidFill>
                <a:latin typeface="Arial" panose="020B0604020202020204" pitchFamily="34" charset="0"/>
              </a:defRPr>
            </a:lvl2pPr>
            <a:lvl3pPr marL="1143000" indent="-228600" eaLnBrk="0" hangingPunct="0">
              <a:lnSpc>
                <a:spcPct val="90000"/>
              </a:lnSpc>
              <a:spcBef>
                <a:spcPts val="600"/>
              </a:spcBef>
              <a:buClr>
                <a:srgbClr val="A9A9A9"/>
              </a:buClr>
              <a:buSzPct val="90000"/>
              <a:buFont typeface="Wingdings" pitchFamily="2" charset="2"/>
              <a:buChar char="§"/>
              <a:defRPr sz="1600">
                <a:solidFill>
                  <a:schemeClr val="tx1"/>
                </a:solidFill>
                <a:latin typeface="Arial" panose="020B0604020202020204" pitchFamily="34" charset="0"/>
              </a:defRPr>
            </a:lvl3pPr>
            <a:lvl4pPr marL="1600200" indent="-228600" eaLnBrk="0" hangingPunct="0">
              <a:lnSpc>
                <a:spcPct val="90000"/>
              </a:lnSpc>
              <a:spcBef>
                <a:spcPts val="600"/>
              </a:spcBef>
              <a:buClr>
                <a:srgbClr val="A9A9A9"/>
              </a:buClr>
              <a:buSzPct val="90000"/>
              <a:buFont typeface="Arial" panose="020B0604020202020204" pitchFamily="34" charset="0"/>
              <a:buChar char="–"/>
              <a:defRPr sz="1400">
                <a:solidFill>
                  <a:schemeClr val="tx1"/>
                </a:solidFill>
                <a:latin typeface="Arial" panose="020B0604020202020204" pitchFamily="34" charset="0"/>
              </a:defRPr>
            </a:lvl4pPr>
            <a:lvl5pPr marL="2057400" indent="-228600" eaLnBrk="0" hangingPunct="0">
              <a:lnSpc>
                <a:spcPct val="90000"/>
              </a:lnSpc>
              <a:spcBef>
                <a:spcPts val="600"/>
              </a:spcBef>
              <a:buClr>
                <a:srgbClr val="A9A9A9"/>
              </a:buClr>
              <a:buSzPct val="90000"/>
              <a:buFont typeface="Wingdings" pitchFamily="2" charset="2"/>
              <a:buChar char="§"/>
              <a:defRPr sz="1400">
                <a:solidFill>
                  <a:schemeClr val="tx1"/>
                </a:solidFill>
                <a:latin typeface="Arial" panose="020B0604020202020204" pitchFamily="34" charset="0"/>
              </a:defRPr>
            </a:lvl5pPr>
            <a:lvl6pPr marL="25146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panose="020B0604020202020204" pitchFamily="34" charset="0"/>
              </a:defRPr>
            </a:lvl6pPr>
            <a:lvl7pPr marL="29718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panose="020B0604020202020204" pitchFamily="34" charset="0"/>
              </a:defRPr>
            </a:lvl7pPr>
            <a:lvl8pPr marL="34290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panose="020B0604020202020204" pitchFamily="34" charset="0"/>
              </a:defRPr>
            </a:lvl8pPr>
            <a:lvl9pPr marL="38862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panose="020B0604020202020204" pitchFamily="34" charset="0"/>
              </a:defRPr>
            </a:lvl9pPr>
          </a:lstStyle>
          <a:p>
            <a:pPr algn="ctr" defTabSz="1218804">
              <a:spcBef>
                <a:spcPct val="0"/>
              </a:spcBef>
              <a:buClrTx/>
              <a:buSzTx/>
              <a:buNone/>
              <a:defRPr/>
            </a:pPr>
            <a:r>
              <a:rPr lang="en-US" altLang="en-US" sz="1200" dirty="0" err="1">
                <a:solidFill>
                  <a:srgbClr val="000000"/>
                </a:solidFill>
                <a:latin typeface="Calibri" panose="020F0502020204030204" pitchFamily="34" charset="0"/>
                <a:cs typeface="Calibri" panose="020F0502020204030204" pitchFamily="34" charset="0"/>
              </a:rPr>
              <a:t>Semana</a:t>
            </a:r>
            <a:endParaRPr lang="en-US" altLang="en-US" sz="1200" dirty="0">
              <a:solidFill>
                <a:srgbClr val="000000"/>
              </a:solidFill>
              <a:latin typeface="Calibri" panose="020F0502020204030204" pitchFamily="34" charset="0"/>
              <a:cs typeface="Calibri" panose="020F0502020204030204" pitchFamily="34" charset="0"/>
            </a:endParaRPr>
          </a:p>
        </p:txBody>
      </p:sp>
      <p:sp>
        <p:nvSpPr>
          <p:cNvPr id="18" name="TextBox 1">
            <a:extLst>
              <a:ext uri="{FF2B5EF4-FFF2-40B4-BE49-F238E27FC236}">
                <a16:creationId xmlns:a16="http://schemas.microsoft.com/office/drawing/2014/main" id="{6D863325-67CF-43FD-AF37-69D8013D57DA}"/>
              </a:ext>
            </a:extLst>
          </p:cNvPr>
          <p:cNvSpPr txBox="1"/>
          <p:nvPr/>
        </p:nvSpPr>
        <p:spPr>
          <a:xfrm>
            <a:off x="2461809" y="3783946"/>
            <a:ext cx="192830" cy="182832"/>
          </a:xfrm>
          <a:prstGeom prst="rect">
            <a:avLst/>
          </a:prstGeom>
          <a:solidFill>
            <a:schemeClr val="bg1"/>
          </a:solidFill>
        </p:spPr>
        <p:txBody>
          <a:bodyPr wrap="none" lIns="0" tIns="0" rIns="0" bIns="0"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a:solidFill>
                  <a:srgbClr val="00C0A0"/>
                </a:solidFill>
                <a:latin typeface="Calibri" panose="020F0502020204030204" pitchFamily="34" charset="0"/>
                <a:cs typeface="Calibri" panose="020F0502020204030204" pitchFamily="34" charset="0"/>
              </a:rPr>
              <a:t>-10.2</a:t>
            </a:r>
          </a:p>
        </p:txBody>
      </p:sp>
      <p:sp>
        <p:nvSpPr>
          <p:cNvPr id="30" name="TextBox 34">
            <a:extLst>
              <a:ext uri="{FF2B5EF4-FFF2-40B4-BE49-F238E27FC236}">
                <a16:creationId xmlns:a16="http://schemas.microsoft.com/office/drawing/2014/main" id="{9A37BA85-A883-4411-A563-997DDFEA726F}"/>
              </a:ext>
            </a:extLst>
          </p:cNvPr>
          <p:cNvSpPr txBox="1">
            <a:spLocks noChangeArrowheads="1"/>
          </p:cNvSpPr>
          <p:nvPr/>
        </p:nvSpPr>
        <p:spPr bwMode="auto">
          <a:xfrm rot="16200000">
            <a:off x="-400309" y="3997422"/>
            <a:ext cx="3048014"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lnSpc>
                <a:spcPct val="90000"/>
              </a:lnSpc>
              <a:spcBef>
                <a:spcPts val="1200"/>
              </a:spcBef>
              <a:buClr>
                <a:srgbClr val="A9A9A9"/>
              </a:buClr>
              <a:buSzPct val="90000"/>
              <a:buFont typeface="Wingdings" pitchFamily="2" charset="2"/>
              <a:buChar char="§"/>
              <a:defRPr sz="2000">
                <a:solidFill>
                  <a:schemeClr val="tx1"/>
                </a:solidFill>
                <a:latin typeface="Arial" panose="020B0604020202020204" pitchFamily="34" charset="0"/>
              </a:defRPr>
            </a:lvl1pPr>
            <a:lvl2pPr marL="742950" indent="-285750" eaLnBrk="0" hangingPunct="0">
              <a:lnSpc>
                <a:spcPct val="90000"/>
              </a:lnSpc>
              <a:spcBef>
                <a:spcPts val="800"/>
              </a:spcBef>
              <a:buClr>
                <a:srgbClr val="A9A9A9"/>
              </a:buClr>
              <a:buSzPct val="90000"/>
              <a:buFont typeface="Arial" panose="020B0604020202020204" pitchFamily="34" charset="0"/>
              <a:buChar char="–"/>
              <a:defRPr>
                <a:solidFill>
                  <a:schemeClr val="tx1"/>
                </a:solidFill>
                <a:latin typeface="Arial" panose="020B0604020202020204" pitchFamily="34" charset="0"/>
              </a:defRPr>
            </a:lvl2pPr>
            <a:lvl3pPr marL="1143000" indent="-228600" eaLnBrk="0" hangingPunct="0">
              <a:lnSpc>
                <a:spcPct val="90000"/>
              </a:lnSpc>
              <a:spcBef>
                <a:spcPts val="600"/>
              </a:spcBef>
              <a:buClr>
                <a:srgbClr val="A9A9A9"/>
              </a:buClr>
              <a:buSzPct val="90000"/>
              <a:buFont typeface="Wingdings" pitchFamily="2" charset="2"/>
              <a:buChar char="§"/>
              <a:defRPr sz="1600">
                <a:solidFill>
                  <a:schemeClr val="tx1"/>
                </a:solidFill>
                <a:latin typeface="Arial" panose="020B0604020202020204" pitchFamily="34" charset="0"/>
              </a:defRPr>
            </a:lvl3pPr>
            <a:lvl4pPr marL="1600200" indent="-228600" eaLnBrk="0" hangingPunct="0">
              <a:lnSpc>
                <a:spcPct val="90000"/>
              </a:lnSpc>
              <a:spcBef>
                <a:spcPts val="600"/>
              </a:spcBef>
              <a:buClr>
                <a:srgbClr val="A9A9A9"/>
              </a:buClr>
              <a:buSzPct val="90000"/>
              <a:buFont typeface="Arial" panose="020B0604020202020204" pitchFamily="34" charset="0"/>
              <a:buChar char="–"/>
              <a:defRPr sz="1400">
                <a:solidFill>
                  <a:schemeClr val="tx1"/>
                </a:solidFill>
                <a:latin typeface="Arial" panose="020B0604020202020204" pitchFamily="34" charset="0"/>
              </a:defRPr>
            </a:lvl4pPr>
            <a:lvl5pPr marL="2057400" indent="-228600" eaLnBrk="0" hangingPunct="0">
              <a:lnSpc>
                <a:spcPct val="90000"/>
              </a:lnSpc>
              <a:spcBef>
                <a:spcPts val="600"/>
              </a:spcBef>
              <a:buClr>
                <a:srgbClr val="A9A9A9"/>
              </a:buClr>
              <a:buSzPct val="90000"/>
              <a:buFont typeface="Wingdings" pitchFamily="2" charset="2"/>
              <a:buChar char="§"/>
              <a:defRPr sz="1400">
                <a:solidFill>
                  <a:schemeClr val="tx1"/>
                </a:solidFill>
                <a:latin typeface="Arial" panose="020B0604020202020204" pitchFamily="34" charset="0"/>
              </a:defRPr>
            </a:lvl5pPr>
            <a:lvl6pPr marL="25146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panose="020B0604020202020204" pitchFamily="34" charset="0"/>
              </a:defRPr>
            </a:lvl6pPr>
            <a:lvl7pPr marL="29718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panose="020B0604020202020204" pitchFamily="34" charset="0"/>
              </a:defRPr>
            </a:lvl7pPr>
            <a:lvl8pPr marL="34290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panose="020B0604020202020204" pitchFamily="34" charset="0"/>
              </a:defRPr>
            </a:lvl8pPr>
            <a:lvl9pPr marL="38862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panose="020B0604020202020204" pitchFamily="34" charset="0"/>
              </a:defRPr>
            </a:lvl9pPr>
          </a:lstStyle>
          <a:p>
            <a:pPr algn="ctr" defTabSz="1218804">
              <a:spcBef>
                <a:spcPct val="0"/>
              </a:spcBef>
              <a:buClrTx/>
              <a:buSzTx/>
              <a:buNone/>
              <a:defRPr/>
            </a:pPr>
            <a:r>
              <a:rPr lang="en-US" altLang="en-US" sz="1200" dirty="0" err="1">
                <a:solidFill>
                  <a:srgbClr val="000000"/>
                </a:solidFill>
                <a:latin typeface="Calibri" panose="020F0502020204030204" pitchFamily="34" charset="0"/>
                <a:cs typeface="Calibri" panose="020F0502020204030204" pitchFamily="34" charset="0"/>
              </a:rPr>
              <a:t>Mediana</a:t>
            </a:r>
            <a:r>
              <a:rPr lang="en-US" altLang="en-US" sz="1200" dirty="0">
                <a:solidFill>
                  <a:srgbClr val="000000"/>
                </a:solidFill>
                <a:latin typeface="Calibri" panose="020F0502020204030204" pitchFamily="34" charset="0"/>
                <a:cs typeface="Calibri" panose="020F0502020204030204" pitchFamily="34" charset="0"/>
              </a:rPr>
              <a:t> das </a:t>
            </a:r>
            <a:r>
              <a:rPr lang="en-US" altLang="en-US" sz="1200" dirty="0" err="1">
                <a:solidFill>
                  <a:srgbClr val="000000"/>
                </a:solidFill>
                <a:latin typeface="Calibri" panose="020F0502020204030204" pitchFamily="34" charset="0"/>
                <a:cs typeface="Calibri" panose="020F0502020204030204" pitchFamily="34" charset="0"/>
              </a:rPr>
              <a:t>alterações</a:t>
            </a:r>
            <a:r>
              <a:rPr lang="en-US" altLang="en-US" sz="1200" dirty="0">
                <a:solidFill>
                  <a:srgbClr val="000000"/>
                </a:solidFill>
                <a:latin typeface="Calibri" panose="020F0502020204030204" pitchFamily="34" charset="0"/>
                <a:cs typeface="Calibri" panose="020F0502020204030204" pitchFamily="34" charset="0"/>
              </a:rPr>
              <a:t> da </a:t>
            </a:r>
            <a:r>
              <a:rPr lang="en-US" altLang="en-US" sz="1200" dirty="0" err="1">
                <a:solidFill>
                  <a:srgbClr val="000000"/>
                </a:solidFill>
                <a:latin typeface="Calibri" panose="020F0502020204030204" pitchFamily="34" charset="0"/>
                <a:cs typeface="Calibri" panose="020F0502020204030204" pitchFamily="34" charset="0"/>
              </a:rPr>
              <a:t>TFGecg</a:t>
            </a:r>
            <a:r>
              <a:rPr lang="en-US" altLang="en-US" sz="1200" dirty="0">
                <a:solidFill>
                  <a:srgbClr val="000000"/>
                </a:solidFill>
                <a:latin typeface="Calibri" panose="020F0502020204030204" pitchFamily="34" charset="0"/>
                <a:cs typeface="Calibri" panose="020F0502020204030204" pitchFamily="34" charset="0"/>
              </a:rPr>
              <a:t>, ml/min (IQR)</a:t>
            </a:r>
          </a:p>
        </p:txBody>
      </p:sp>
      <p:grpSp>
        <p:nvGrpSpPr>
          <p:cNvPr id="3" name="Group 2">
            <a:extLst>
              <a:ext uri="{FF2B5EF4-FFF2-40B4-BE49-F238E27FC236}">
                <a16:creationId xmlns:a16="http://schemas.microsoft.com/office/drawing/2014/main" id="{95860E06-2D8F-4801-A102-079B1C7B72F1}"/>
              </a:ext>
            </a:extLst>
          </p:cNvPr>
          <p:cNvGrpSpPr/>
          <p:nvPr/>
        </p:nvGrpSpPr>
        <p:grpSpPr>
          <a:xfrm>
            <a:off x="1721415" y="5505265"/>
            <a:ext cx="4227947" cy="65852"/>
            <a:chOff x="1778581" y="4473294"/>
            <a:chExt cx="3836740" cy="65869"/>
          </a:xfrm>
        </p:grpSpPr>
        <p:cxnSp>
          <p:nvCxnSpPr>
            <p:cNvPr id="29" name="Straight Connector 28">
              <a:extLst>
                <a:ext uri="{FF2B5EF4-FFF2-40B4-BE49-F238E27FC236}">
                  <a16:creationId xmlns:a16="http://schemas.microsoft.com/office/drawing/2014/main" id="{5BD83B72-565C-4090-8288-AE4CD45D1B59}"/>
                </a:ext>
              </a:extLst>
            </p:cNvPr>
            <p:cNvCxnSpPr>
              <a:cxnSpLocks/>
            </p:cNvCxnSpPr>
            <p:nvPr/>
          </p:nvCxnSpPr>
          <p:spPr bwMode="auto">
            <a:xfrm flipV="1">
              <a:off x="1778581" y="4473294"/>
              <a:ext cx="0" cy="65869"/>
            </a:xfrm>
            <a:prstGeom prst="line">
              <a:avLst/>
            </a:prstGeom>
            <a:noFill/>
            <a:ln w="9525" cap="flat" cmpd="sng" algn="ctr">
              <a:solidFill>
                <a:schemeClr val="tx1"/>
              </a:solidFill>
              <a:prstDash val="solid"/>
              <a:round/>
              <a:headEnd type="none" w="med" len="med"/>
              <a:tailEnd type="none" w="med" len="med"/>
            </a:ln>
            <a:effectLst/>
          </p:spPr>
        </p:cxnSp>
        <p:cxnSp>
          <p:nvCxnSpPr>
            <p:cNvPr id="32" name="Straight Connector 31">
              <a:extLst>
                <a:ext uri="{FF2B5EF4-FFF2-40B4-BE49-F238E27FC236}">
                  <a16:creationId xmlns:a16="http://schemas.microsoft.com/office/drawing/2014/main" id="{779719E6-CA8B-45B5-8BF8-B1627CF4ECC6}"/>
                </a:ext>
              </a:extLst>
            </p:cNvPr>
            <p:cNvCxnSpPr>
              <a:cxnSpLocks/>
            </p:cNvCxnSpPr>
            <p:nvPr/>
          </p:nvCxnSpPr>
          <p:spPr bwMode="auto">
            <a:xfrm flipV="1">
              <a:off x="5615321" y="4473294"/>
              <a:ext cx="0" cy="65869"/>
            </a:xfrm>
            <a:prstGeom prst="line">
              <a:avLst/>
            </a:prstGeom>
            <a:noFill/>
            <a:ln w="9525" cap="flat" cmpd="sng" algn="ctr">
              <a:solidFill>
                <a:schemeClr val="tx1"/>
              </a:solidFill>
              <a:prstDash val="solid"/>
              <a:round/>
              <a:headEnd type="none" w="med" len="med"/>
              <a:tailEnd type="none" w="med" len="med"/>
            </a:ln>
            <a:effectLst/>
          </p:spPr>
        </p:cxnSp>
        <p:cxnSp>
          <p:nvCxnSpPr>
            <p:cNvPr id="35" name="Straight Connector 34">
              <a:extLst>
                <a:ext uri="{FF2B5EF4-FFF2-40B4-BE49-F238E27FC236}">
                  <a16:creationId xmlns:a16="http://schemas.microsoft.com/office/drawing/2014/main" id="{F2013044-2BCC-49C2-A89C-612697D51D5F}"/>
                </a:ext>
              </a:extLst>
            </p:cNvPr>
            <p:cNvCxnSpPr>
              <a:cxnSpLocks/>
            </p:cNvCxnSpPr>
            <p:nvPr/>
          </p:nvCxnSpPr>
          <p:spPr bwMode="auto">
            <a:xfrm flipV="1">
              <a:off x="4847973" y="4473294"/>
              <a:ext cx="0" cy="65869"/>
            </a:xfrm>
            <a:prstGeom prst="line">
              <a:avLst/>
            </a:prstGeom>
            <a:noFill/>
            <a:ln w="9525" cap="flat" cmpd="sng" algn="ctr">
              <a:solidFill>
                <a:schemeClr val="tx1"/>
              </a:solidFill>
              <a:prstDash val="solid"/>
              <a:round/>
              <a:headEnd type="none" w="med" len="med"/>
              <a:tailEnd type="none" w="med" len="med"/>
            </a:ln>
            <a:effectLst/>
          </p:spPr>
        </p:cxnSp>
        <p:cxnSp>
          <p:nvCxnSpPr>
            <p:cNvPr id="37" name="Straight Connector 36">
              <a:extLst>
                <a:ext uri="{FF2B5EF4-FFF2-40B4-BE49-F238E27FC236}">
                  <a16:creationId xmlns:a16="http://schemas.microsoft.com/office/drawing/2014/main" id="{FC8DE6A8-CC0D-4806-9DED-57A58EFCB1D2}"/>
                </a:ext>
              </a:extLst>
            </p:cNvPr>
            <p:cNvCxnSpPr>
              <a:cxnSpLocks/>
            </p:cNvCxnSpPr>
            <p:nvPr/>
          </p:nvCxnSpPr>
          <p:spPr bwMode="auto">
            <a:xfrm flipV="1">
              <a:off x="3313277" y="4473294"/>
              <a:ext cx="0" cy="65869"/>
            </a:xfrm>
            <a:prstGeom prst="line">
              <a:avLst/>
            </a:prstGeom>
            <a:noFill/>
            <a:ln w="9525" cap="flat" cmpd="sng" algn="ctr">
              <a:solidFill>
                <a:schemeClr val="tx1"/>
              </a:solidFill>
              <a:prstDash val="solid"/>
              <a:round/>
              <a:headEnd type="none" w="med" len="med"/>
              <a:tailEnd type="none" w="med" len="med"/>
            </a:ln>
            <a:effectLst/>
          </p:spPr>
        </p:cxnSp>
        <p:cxnSp>
          <p:nvCxnSpPr>
            <p:cNvPr id="43" name="Straight Connector 42">
              <a:extLst>
                <a:ext uri="{FF2B5EF4-FFF2-40B4-BE49-F238E27FC236}">
                  <a16:creationId xmlns:a16="http://schemas.microsoft.com/office/drawing/2014/main" id="{9B4B30D5-8E56-4047-ABAD-DE73350988F8}"/>
                </a:ext>
              </a:extLst>
            </p:cNvPr>
            <p:cNvCxnSpPr>
              <a:cxnSpLocks/>
            </p:cNvCxnSpPr>
            <p:nvPr/>
          </p:nvCxnSpPr>
          <p:spPr bwMode="auto">
            <a:xfrm flipV="1">
              <a:off x="2545929" y="4473294"/>
              <a:ext cx="0" cy="65869"/>
            </a:xfrm>
            <a:prstGeom prst="line">
              <a:avLst/>
            </a:prstGeom>
            <a:noFill/>
            <a:ln w="9525" cap="flat" cmpd="sng" algn="ctr">
              <a:solidFill>
                <a:schemeClr val="tx1"/>
              </a:solidFill>
              <a:prstDash val="solid"/>
              <a:round/>
              <a:headEnd type="none" w="med" len="med"/>
              <a:tailEnd type="none" w="med" len="med"/>
            </a:ln>
            <a:effectLst/>
          </p:spPr>
        </p:cxnSp>
        <p:cxnSp>
          <p:nvCxnSpPr>
            <p:cNvPr id="44" name="Straight Connector 43">
              <a:extLst>
                <a:ext uri="{FF2B5EF4-FFF2-40B4-BE49-F238E27FC236}">
                  <a16:creationId xmlns:a16="http://schemas.microsoft.com/office/drawing/2014/main" id="{5D56AAA0-96ED-438D-B4B6-53DE77C4798B}"/>
                </a:ext>
              </a:extLst>
            </p:cNvPr>
            <p:cNvCxnSpPr>
              <a:cxnSpLocks/>
            </p:cNvCxnSpPr>
            <p:nvPr/>
          </p:nvCxnSpPr>
          <p:spPr bwMode="auto">
            <a:xfrm flipV="1">
              <a:off x="4080625" y="4473294"/>
              <a:ext cx="0" cy="65869"/>
            </a:xfrm>
            <a:prstGeom prst="line">
              <a:avLst/>
            </a:prstGeom>
            <a:noFill/>
            <a:ln w="9525" cap="flat" cmpd="sng" algn="ctr">
              <a:solidFill>
                <a:schemeClr val="tx1"/>
              </a:solidFill>
              <a:prstDash val="solid"/>
              <a:round/>
              <a:headEnd type="none" w="med" len="med"/>
              <a:tailEnd type="none" w="med" len="med"/>
            </a:ln>
            <a:effectLst/>
          </p:spPr>
        </p:cxnSp>
      </p:grpSp>
      <p:sp>
        <p:nvSpPr>
          <p:cNvPr id="68" name="TextBox 67">
            <a:extLst>
              <a:ext uri="{FF2B5EF4-FFF2-40B4-BE49-F238E27FC236}">
                <a16:creationId xmlns:a16="http://schemas.microsoft.com/office/drawing/2014/main" id="{85AE7403-6A41-4DFA-9468-0C95F17BBE2F}"/>
              </a:ext>
            </a:extLst>
          </p:cNvPr>
          <p:cNvSpPr txBox="1"/>
          <p:nvPr/>
        </p:nvSpPr>
        <p:spPr>
          <a:xfrm>
            <a:off x="7989458" y="2360662"/>
            <a:ext cx="1825156" cy="249234"/>
          </a:xfrm>
          <a:prstGeom prst="rect">
            <a:avLst/>
          </a:prstGeom>
          <a:noFill/>
        </p:spPr>
        <p:txBody>
          <a:bodyPr wrap="square" lIns="0" tIns="0" rIns="0" bIns="0" rtlCol="0">
            <a:spAutoFit/>
          </a:bodyPr>
          <a:lstStyle/>
          <a:p>
            <a:pPr algn="ctr" defTabSz="1218804">
              <a:lnSpc>
                <a:spcPct val="90000"/>
              </a:lnSpc>
              <a:defRPr/>
            </a:pPr>
            <a:r>
              <a:rPr lang="en-US" sz="1799" b="1" dirty="0" err="1">
                <a:solidFill>
                  <a:prstClr val="black"/>
                </a:solidFill>
                <a:latin typeface="Calibri" panose="020F0502020204030204" pitchFamily="34" charset="0"/>
                <a:cs typeface="Calibri" panose="020F0502020204030204" pitchFamily="34" charset="0"/>
              </a:rPr>
              <a:t>Estudo</a:t>
            </a:r>
            <a:r>
              <a:rPr lang="en-US" sz="1799" b="1" dirty="0">
                <a:solidFill>
                  <a:prstClr val="black"/>
                </a:solidFill>
                <a:latin typeface="Calibri" panose="020F0502020204030204" pitchFamily="34" charset="0"/>
                <a:cs typeface="Calibri" panose="020F0502020204030204" pitchFamily="34" charset="0"/>
              </a:rPr>
              <a:t> 1490</a:t>
            </a:r>
          </a:p>
        </p:txBody>
      </p:sp>
      <p:sp>
        <p:nvSpPr>
          <p:cNvPr id="69" name="TextBox 34">
            <a:extLst>
              <a:ext uri="{FF2B5EF4-FFF2-40B4-BE49-F238E27FC236}">
                <a16:creationId xmlns:a16="http://schemas.microsoft.com/office/drawing/2014/main" id="{BD7D6207-2FF1-4F14-B6DB-914174986DC1}"/>
              </a:ext>
            </a:extLst>
          </p:cNvPr>
          <p:cNvSpPr txBox="1">
            <a:spLocks noChangeArrowheads="1"/>
          </p:cNvSpPr>
          <p:nvPr/>
        </p:nvSpPr>
        <p:spPr bwMode="auto">
          <a:xfrm>
            <a:off x="8507646" y="5808758"/>
            <a:ext cx="788782" cy="184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lnSpc>
                <a:spcPct val="90000"/>
              </a:lnSpc>
              <a:spcBef>
                <a:spcPts val="1200"/>
              </a:spcBef>
              <a:buClr>
                <a:srgbClr val="A9A9A9"/>
              </a:buClr>
              <a:buSzPct val="90000"/>
              <a:buFont typeface="Wingdings" pitchFamily="2" charset="2"/>
              <a:buChar char="§"/>
              <a:defRPr sz="2000">
                <a:solidFill>
                  <a:schemeClr val="tx1"/>
                </a:solidFill>
                <a:latin typeface="Arial" panose="020B0604020202020204" pitchFamily="34" charset="0"/>
              </a:defRPr>
            </a:lvl1pPr>
            <a:lvl2pPr marL="742950" indent="-285750" eaLnBrk="0" hangingPunct="0">
              <a:lnSpc>
                <a:spcPct val="90000"/>
              </a:lnSpc>
              <a:spcBef>
                <a:spcPts val="800"/>
              </a:spcBef>
              <a:buClr>
                <a:srgbClr val="A9A9A9"/>
              </a:buClr>
              <a:buSzPct val="90000"/>
              <a:buFont typeface="Arial" panose="020B0604020202020204" pitchFamily="34" charset="0"/>
              <a:buChar char="–"/>
              <a:defRPr>
                <a:solidFill>
                  <a:schemeClr val="tx1"/>
                </a:solidFill>
                <a:latin typeface="Arial" panose="020B0604020202020204" pitchFamily="34" charset="0"/>
              </a:defRPr>
            </a:lvl2pPr>
            <a:lvl3pPr marL="1143000" indent="-228600" eaLnBrk="0" hangingPunct="0">
              <a:lnSpc>
                <a:spcPct val="90000"/>
              </a:lnSpc>
              <a:spcBef>
                <a:spcPts val="600"/>
              </a:spcBef>
              <a:buClr>
                <a:srgbClr val="A9A9A9"/>
              </a:buClr>
              <a:buSzPct val="90000"/>
              <a:buFont typeface="Wingdings" pitchFamily="2" charset="2"/>
              <a:buChar char="§"/>
              <a:defRPr sz="1600">
                <a:solidFill>
                  <a:schemeClr val="tx1"/>
                </a:solidFill>
                <a:latin typeface="Arial" panose="020B0604020202020204" pitchFamily="34" charset="0"/>
              </a:defRPr>
            </a:lvl3pPr>
            <a:lvl4pPr marL="1600200" indent="-228600" eaLnBrk="0" hangingPunct="0">
              <a:lnSpc>
                <a:spcPct val="90000"/>
              </a:lnSpc>
              <a:spcBef>
                <a:spcPts val="600"/>
              </a:spcBef>
              <a:buClr>
                <a:srgbClr val="A9A9A9"/>
              </a:buClr>
              <a:buSzPct val="90000"/>
              <a:buFont typeface="Arial" panose="020B0604020202020204" pitchFamily="34" charset="0"/>
              <a:buChar char="–"/>
              <a:defRPr sz="1400">
                <a:solidFill>
                  <a:schemeClr val="tx1"/>
                </a:solidFill>
                <a:latin typeface="Arial" panose="020B0604020202020204" pitchFamily="34" charset="0"/>
              </a:defRPr>
            </a:lvl4pPr>
            <a:lvl5pPr marL="2057400" indent="-228600" eaLnBrk="0" hangingPunct="0">
              <a:lnSpc>
                <a:spcPct val="90000"/>
              </a:lnSpc>
              <a:spcBef>
                <a:spcPts val="600"/>
              </a:spcBef>
              <a:buClr>
                <a:srgbClr val="A9A9A9"/>
              </a:buClr>
              <a:buSzPct val="90000"/>
              <a:buFont typeface="Wingdings" pitchFamily="2" charset="2"/>
              <a:buChar char="§"/>
              <a:defRPr sz="1400">
                <a:solidFill>
                  <a:schemeClr val="tx1"/>
                </a:solidFill>
                <a:latin typeface="Arial" panose="020B0604020202020204" pitchFamily="34" charset="0"/>
              </a:defRPr>
            </a:lvl5pPr>
            <a:lvl6pPr marL="25146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panose="020B0604020202020204" pitchFamily="34" charset="0"/>
              </a:defRPr>
            </a:lvl6pPr>
            <a:lvl7pPr marL="29718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panose="020B0604020202020204" pitchFamily="34" charset="0"/>
              </a:defRPr>
            </a:lvl7pPr>
            <a:lvl8pPr marL="34290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panose="020B0604020202020204" pitchFamily="34" charset="0"/>
              </a:defRPr>
            </a:lvl8pPr>
            <a:lvl9pPr marL="38862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panose="020B0604020202020204" pitchFamily="34" charset="0"/>
              </a:defRPr>
            </a:lvl9pPr>
          </a:lstStyle>
          <a:p>
            <a:pPr algn="ctr" defTabSz="1218804">
              <a:spcBef>
                <a:spcPct val="0"/>
              </a:spcBef>
              <a:buClrTx/>
              <a:buSzTx/>
              <a:buNone/>
              <a:defRPr/>
            </a:pPr>
            <a:r>
              <a:rPr lang="en-US" altLang="en-US" sz="1200" dirty="0" err="1">
                <a:solidFill>
                  <a:srgbClr val="000000"/>
                </a:solidFill>
                <a:latin typeface="Calibri" panose="020F0502020204030204" pitchFamily="34" charset="0"/>
                <a:cs typeface="Calibri" panose="020F0502020204030204" pitchFamily="34" charset="0"/>
              </a:rPr>
              <a:t>Semana</a:t>
            </a:r>
            <a:endParaRPr lang="en-US" altLang="en-US" sz="1200" dirty="0">
              <a:solidFill>
                <a:srgbClr val="000000"/>
              </a:solidFill>
              <a:latin typeface="Calibri" panose="020F0502020204030204" pitchFamily="34" charset="0"/>
              <a:cs typeface="Calibri" panose="020F0502020204030204" pitchFamily="34" charset="0"/>
            </a:endParaRPr>
          </a:p>
        </p:txBody>
      </p:sp>
      <p:sp>
        <p:nvSpPr>
          <p:cNvPr id="70" name="TextBox 1">
            <a:extLst>
              <a:ext uri="{FF2B5EF4-FFF2-40B4-BE49-F238E27FC236}">
                <a16:creationId xmlns:a16="http://schemas.microsoft.com/office/drawing/2014/main" id="{DC5DA280-F231-4440-9AE0-DE5B0407F02E}"/>
              </a:ext>
            </a:extLst>
          </p:cNvPr>
          <p:cNvSpPr txBox="1"/>
          <p:nvPr/>
        </p:nvSpPr>
        <p:spPr>
          <a:xfrm>
            <a:off x="7511719" y="3672460"/>
            <a:ext cx="236688" cy="182832"/>
          </a:xfrm>
          <a:prstGeom prst="rect">
            <a:avLst/>
          </a:prstGeom>
          <a:solidFill>
            <a:schemeClr val="bg1"/>
          </a:solidFill>
        </p:spPr>
        <p:txBody>
          <a:bodyPr wrap="none" lIns="0" tIns="0" rIns="0" bIns="0"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a:solidFill>
                  <a:schemeClr val="accent1"/>
                </a:solidFill>
                <a:latin typeface="Calibri" panose="020F0502020204030204" pitchFamily="34" charset="0"/>
                <a:cs typeface="Calibri" panose="020F0502020204030204" pitchFamily="34" charset="0"/>
              </a:rPr>
              <a:t>-</a:t>
            </a:r>
            <a:r>
              <a:rPr lang="en-US" sz="1400" b="1" dirty="0">
                <a:solidFill>
                  <a:srgbClr val="00C0A0"/>
                </a:solidFill>
                <a:latin typeface="Calibri" panose="020F0502020204030204" pitchFamily="34" charset="0"/>
                <a:cs typeface="Calibri" panose="020F0502020204030204" pitchFamily="34" charset="0"/>
              </a:rPr>
              <a:t>7.4</a:t>
            </a:r>
          </a:p>
        </p:txBody>
      </p:sp>
      <p:sp>
        <p:nvSpPr>
          <p:cNvPr id="72" name="TextBox 1">
            <a:extLst>
              <a:ext uri="{FF2B5EF4-FFF2-40B4-BE49-F238E27FC236}">
                <a16:creationId xmlns:a16="http://schemas.microsoft.com/office/drawing/2014/main" id="{2583A0C6-FC16-4EB9-A82A-1ABEA17F17A7}"/>
              </a:ext>
            </a:extLst>
          </p:cNvPr>
          <p:cNvSpPr txBox="1"/>
          <p:nvPr/>
        </p:nvSpPr>
        <p:spPr>
          <a:xfrm>
            <a:off x="9993334" y="3712022"/>
            <a:ext cx="354172" cy="182832"/>
          </a:xfrm>
          <a:prstGeom prst="rect">
            <a:avLst/>
          </a:prstGeom>
          <a:solidFill>
            <a:schemeClr val="bg1"/>
          </a:solidFill>
        </p:spPr>
        <p:txBody>
          <a:bodyPr wrap="none" lIns="0" tIns="0" rIns="0" bIns="0"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a:solidFill>
                  <a:srgbClr val="00C0A0"/>
                </a:solidFill>
                <a:latin typeface="Calibri" panose="020F0502020204030204" pitchFamily="34" charset="0"/>
                <a:cs typeface="Calibri" panose="020F0502020204030204" pitchFamily="34" charset="0"/>
              </a:rPr>
              <a:t>-8.4</a:t>
            </a:r>
          </a:p>
        </p:txBody>
      </p:sp>
      <p:sp>
        <p:nvSpPr>
          <p:cNvPr id="42" name="TextBox 1">
            <a:extLst>
              <a:ext uri="{FF2B5EF4-FFF2-40B4-BE49-F238E27FC236}">
                <a16:creationId xmlns:a16="http://schemas.microsoft.com/office/drawing/2014/main" id="{763AB596-D84D-41C1-971C-9F550A47784A}"/>
              </a:ext>
            </a:extLst>
          </p:cNvPr>
          <p:cNvSpPr txBox="1"/>
          <p:nvPr/>
        </p:nvSpPr>
        <p:spPr>
          <a:xfrm>
            <a:off x="4981348" y="3618109"/>
            <a:ext cx="235931" cy="182832"/>
          </a:xfrm>
          <a:prstGeom prst="rect">
            <a:avLst/>
          </a:prstGeom>
          <a:solidFill>
            <a:schemeClr val="bg1"/>
          </a:solidFill>
        </p:spPr>
        <p:txBody>
          <a:bodyPr wrap="none" lIns="0" tIns="0" rIns="0" bIns="0"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a:solidFill>
                  <a:srgbClr val="00C0A0"/>
                </a:solidFill>
                <a:latin typeface="Calibri" panose="020F0502020204030204" pitchFamily="34" charset="0"/>
                <a:cs typeface="Calibri" panose="020F0502020204030204" pitchFamily="34" charset="0"/>
              </a:rPr>
              <a:t>-7.6</a:t>
            </a:r>
          </a:p>
        </p:txBody>
      </p:sp>
      <p:sp>
        <p:nvSpPr>
          <p:cNvPr id="57" name="TextBox 1">
            <a:extLst>
              <a:ext uri="{FF2B5EF4-FFF2-40B4-BE49-F238E27FC236}">
                <a16:creationId xmlns:a16="http://schemas.microsoft.com/office/drawing/2014/main" id="{5EFC6F5F-88E6-46D1-9BC9-A91000016586}"/>
              </a:ext>
            </a:extLst>
          </p:cNvPr>
          <p:cNvSpPr txBox="1"/>
          <p:nvPr/>
        </p:nvSpPr>
        <p:spPr>
          <a:xfrm>
            <a:off x="3233360" y="3618109"/>
            <a:ext cx="349551" cy="182832"/>
          </a:xfrm>
          <a:prstGeom prst="rect">
            <a:avLst/>
          </a:prstGeom>
          <a:solidFill>
            <a:schemeClr val="bg1"/>
          </a:solidFill>
        </p:spPr>
        <p:txBody>
          <a:bodyPr wrap="none" lIns="0" tIns="0" rIns="0" bIns="0"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a:solidFill>
                  <a:srgbClr val="00C0A0"/>
                </a:solidFill>
                <a:latin typeface="Calibri" panose="020F0502020204030204" pitchFamily="34" charset="0"/>
                <a:cs typeface="Calibri" panose="020F0502020204030204" pitchFamily="34" charset="0"/>
              </a:rPr>
              <a:t>-7.7</a:t>
            </a:r>
          </a:p>
        </p:txBody>
      </p:sp>
      <p:sp>
        <p:nvSpPr>
          <p:cNvPr id="58" name="TextBox 1">
            <a:extLst>
              <a:ext uri="{FF2B5EF4-FFF2-40B4-BE49-F238E27FC236}">
                <a16:creationId xmlns:a16="http://schemas.microsoft.com/office/drawing/2014/main" id="{BE36990E-37D2-445B-9DDC-89E908E8C949}"/>
              </a:ext>
            </a:extLst>
          </p:cNvPr>
          <p:cNvSpPr txBox="1"/>
          <p:nvPr/>
        </p:nvSpPr>
        <p:spPr>
          <a:xfrm>
            <a:off x="4182885" y="3511713"/>
            <a:ext cx="141679" cy="182832"/>
          </a:xfrm>
          <a:prstGeom prst="rect">
            <a:avLst/>
          </a:prstGeom>
          <a:solidFill>
            <a:schemeClr val="bg1"/>
          </a:solidFill>
        </p:spPr>
        <p:txBody>
          <a:bodyPr wrap="none" lIns="0" tIns="0" rIns="0" bIns="0"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a:solidFill>
                  <a:srgbClr val="00C0A0"/>
                </a:solidFill>
                <a:latin typeface="Calibri" panose="020F0502020204030204" pitchFamily="34" charset="0"/>
                <a:cs typeface="Calibri" panose="020F0502020204030204" pitchFamily="34" charset="0"/>
              </a:rPr>
              <a:t>-6.1</a:t>
            </a:r>
          </a:p>
        </p:txBody>
      </p:sp>
      <p:sp>
        <p:nvSpPr>
          <p:cNvPr id="59" name="TextBox 1">
            <a:extLst>
              <a:ext uri="{FF2B5EF4-FFF2-40B4-BE49-F238E27FC236}">
                <a16:creationId xmlns:a16="http://schemas.microsoft.com/office/drawing/2014/main" id="{EC16E923-38B1-499B-B15D-5CA16A225EAC}"/>
              </a:ext>
            </a:extLst>
          </p:cNvPr>
          <p:cNvSpPr txBox="1"/>
          <p:nvPr/>
        </p:nvSpPr>
        <p:spPr>
          <a:xfrm>
            <a:off x="8308774" y="3601113"/>
            <a:ext cx="349551" cy="182832"/>
          </a:xfrm>
          <a:prstGeom prst="rect">
            <a:avLst/>
          </a:prstGeom>
          <a:solidFill>
            <a:schemeClr val="bg1"/>
          </a:solidFill>
        </p:spPr>
        <p:txBody>
          <a:bodyPr wrap="none" lIns="0" tIns="0" rIns="0" bIns="0"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a:solidFill>
                  <a:srgbClr val="00C0A0"/>
                </a:solidFill>
                <a:latin typeface="Calibri" panose="020F0502020204030204" pitchFamily="34" charset="0"/>
                <a:cs typeface="Calibri" panose="020F0502020204030204" pitchFamily="34" charset="0"/>
              </a:rPr>
              <a:t>-6.9</a:t>
            </a:r>
          </a:p>
        </p:txBody>
      </p:sp>
      <p:sp>
        <p:nvSpPr>
          <p:cNvPr id="60" name="TextBox 1">
            <a:extLst>
              <a:ext uri="{FF2B5EF4-FFF2-40B4-BE49-F238E27FC236}">
                <a16:creationId xmlns:a16="http://schemas.microsoft.com/office/drawing/2014/main" id="{3B4E1A75-C71A-421B-8AB9-2B8FBDC6154D}"/>
              </a:ext>
            </a:extLst>
          </p:cNvPr>
          <p:cNvSpPr txBox="1"/>
          <p:nvPr/>
        </p:nvSpPr>
        <p:spPr>
          <a:xfrm>
            <a:off x="9228330" y="3526693"/>
            <a:ext cx="193002" cy="182832"/>
          </a:xfrm>
          <a:prstGeom prst="rect">
            <a:avLst/>
          </a:prstGeom>
          <a:solidFill>
            <a:schemeClr val="bg1"/>
          </a:solidFill>
        </p:spPr>
        <p:txBody>
          <a:bodyPr wrap="none" lIns="0" tIns="0" rIns="0" bIns="0"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a:solidFill>
                  <a:srgbClr val="00C0A0"/>
                </a:solidFill>
                <a:latin typeface="Calibri" panose="020F0502020204030204" pitchFamily="34" charset="0"/>
                <a:cs typeface="Calibri" panose="020F0502020204030204" pitchFamily="34" charset="0"/>
              </a:rPr>
              <a:t>-5.2</a:t>
            </a:r>
          </a:p>
        </p:txBody>
      </p:sp>
      <p:grpSp>
        <p:nvGrpSpPr>
          <p:cNvPr id="48" name="Group 47">
            <a:extLst>
              <a:ext uri="{FF2B5EF4-FFF2-40B4-BE49-F238E27FC236}">
                <a16:creationId xmlns:a16="http://schemas.microsoft.com/office/drawing/2014/main" id="{3BF05B05-8945-42E8-B7E2-9F31EE1CEF48}"/>
              </a:ext>
            </a:extLst>
          </p:cNvPr>
          <p:cNvGrpSpPr/>
          <p:nvPr/>
        </p:nvGrpSpPr>
        <p:grpSpPr>
          <a:xfrm>
            <a:off x="6788064" y="5505265"/>
            <a:ext cx="4227947" cy="65852"/>
            <a:chOff x="1778581" y="4473294"/>
            <a:chExt cx="3836740" cy="65869"/>
          </a:xfrm>
        </p:grpSpPr>
        <p:cxnSp>
          <p:nvCxnSpPr>
            <p:cNvPr id="49" name="Straight Connector 48">
              <a:extLst>
                <a:ext uri="{FF2B5EF4-FFF2-40B4-BE49-F238E27FC236}">
                  <a16:creationId xmlns:a16="http://schemas.microsoft.com/office/drawing/2014/main" id="{71DB6E79-A6CB-4166-894E-9C093989F6FF}"/>
                </a:ext>
              </a:extLst>
            </p:cNvPr>
            <p:cNvCxnSpPr>
              <a:cxnSpLocks/>
            </p:cNvCxnSpPr>
            <p:nvPr/>
          </p:nvCxnSpPr>
          <p:spPr bwMode="auto">
            <a:xfrm flipV="1">
              <a:off x="1778581" y="4473294"/>
              <a:ext cx="0" cy="65869"/>
            </a:xfrm>
            <a:prstGeom prst="line">
              <a:avLst/>
            </a:prstGeom>
            <a:noFill/>
            <a:ln w="9525" cap="flat" cmpd="sng" algn="ctr">
              <a:solidFill>
                <a:schemeClr val="tx1"/>
              </a:solidFill>
              <a:prstDash val="solid"/>
              <a:round/>
              <a:headEnd type="none" w="med" len="med"/>
              <a:tailEnd type="none" w="med" len="med"/>
            </a:ln>
            <a:effectLst/>
          </p:spPr>
        </p:cxnSp>
        <p:cxnSp>
          <p:nvCxnSpPr>
            <p:cNvPr id="53" name="Straight Connector 52">
              <a:extLst>
                <a:ext uri="{FF2B5EF4-FFF2-40B4-BE49-F238E27FC236}">
                  <a16:creationId xmlns:a16="http://schemas.microsoft.com/office/drawing/2014/main" id="{DF65F559-6F65-4DF1-AC30-EB5C7931FB85}"/>
                </a:ext>
              </a:extLst>
            </p:cNvPr>
            <p:cNvCxnSpPr>
              <a:cxnSpLocks/>
            </p:cNvCxnSpPr>
            <p:nvPr/>
          </p:nvCxnSpPr>
          <p:spPr bwMode="auto">
            <a:xfrm flipV="1">
              <a:off x="5615321" y="4473294"/>
              <a:ext cx="0" cy="65869"/>
            </a:xfrm>
            <a:prstGeom prst="line">
              <a:avLst/>
            </a:prstGeom>
            <a:noFill/>
            <a:ln w="9525" cap="flat" cmpd="sng" algn="ctr">
              <a:solidFill>
                <a:schemeClr val="tx1"/>
              </a:solidFill>
              <a:prstDash val="solid"/>
              <a:round/>
              <a:headEnd type="none" w="med" len="med"/>
              <a:tailEnd type="none" w="med" len="med"/>
            </a:ln>
            <a:effectLst/>
          </p:spPr>
        </p:cxnSp>
        <p:cxnSp>
          <p:nvCxnSpPr>
            <p:cNvPr id="56" name="Straight Connector 55">
              <a:extLst>
                <a:ext uri="{FF2B5EF4-FFF2-40B4-BE49-F238E27FC236}">
                  <a16:creationId xmlns:a16="http://schemas.microsoft.com/office/drawing/2014/main" id="{C3A17D4D-114A-4AC6-A0A0-CF260CAEA07A}"/>
                </a:ext>
              </a:extLst>
            </p:cNvPr>
            <p:cNvCxnSpPr>
              <a:cxnSpLocks/>
            </p:cNvCxnSpPr>
            <p:nvPr/>
          </p:nvCxnSpPr>
          <p:spPr bwMode="auto">
            <a:xfrm flipV="1">
              <a:off x="4847973" y="4473294"/>
              <a:ext cx="0" cy="65869"/>
            </a:xfrm>
            <a:prstGeom prst="line">
              <a:avLst/>
            </a:prstGeom>
            <a:noFill/>
            <a:ln w="9525" cap="flat" cmpd="sng" algn="ctr">
              <a:solidFill>
                <a:schemeClr val="tx1"/>
              </a:solidFill>
              <a:prstDash val="solid"/>
              <a:round/>
              <a:headEnd type="none" w="med" len="med"/>
              <a:tailEnd type="none" w="med" len="med"/>
            </a:ln>
            <a:effectLst/>
          </p:spPr>
        </p:cxnSp>
        <p:cxnSp>
          <p:nvCxnSpPr>
            <p:cNvPr id="62" name="Straight Connector 61">
              <a:extLst>
                <a:ext uri="{FF2B5EF4-FFF2-40B4-BE49-F238E27FC236}">
                  <a16:creationId xmlns:a16="http://schemas.microsoft.com/office/drawing/2014/main" id="{8A5960F8-9576-4D6E-B485-3A48A887B9AE}"/>
                </a:ext>
              </a:extLst>
            </p:cNvPr>
            <p:cNvCxnSpPr>
              <a:cxnSpLocks/>
            </p:cNvCxnSpPr>
            <p:nvPr/>
          </p:nvCxnSpPr>
          <p:spPr bwMode="auto">
            <a:xfrm flipV="1">
              <a:off x="3313277" y="4473294"/>
              <a:ext cx="0" cy="65869"/>
            </a:xfrm>
            <a:prstGeom prst="line">
              <a:avLst/>
            </a:prstGeom>
            <a:noFill/>
            <a:ln w="9525" cap="flat" cmpd="sng" algn="ctr">
              <a:solidFill>
                <a:schemeClr val="tx1"/>
              </a:solidFill>
              <a:prstDash val="solid"/>
              <a:round/>
              <a:headEnd type="none" w="med" len="med"/>
              <a:tailEnd type="none" w="med" len="med"/>
            </a:ln>
            <a:effectLst/>
          </p:spPr>
        </p:cxnSp>
        <p:cxnSp>
          <p:nvCxnSpPr>
            <p:cNvPr id="63" name="Straight Connector 62">
              <a:extLst>
                <a:ext uri="{FF2B5EF4-FFF2-40B4-BE49-F238E27FC236}">
                  <a16:creationId xmlns:a16="http://schemas.microsoft.com/office/drawing/2014/main" id="{3011385E-B81A-4DCF-B98D-D6949EDB2082}"/>
                </a:ext>
              </a:extLst>
            </p:cNvPr>
            <p:cNvCxnSpPr>
              <a:cxnSpLocks/>
            </p:cNvCxnSpPr>
            <p:nvPr/>
          </p:nvCxnSpPr>
          <p:spPr bwMode="auto">
            <a:xfrm flipV="1">
              <a:off x="2545929" y="4473294"/>
              <a:ext cx="0" cy="65869"/>
            </a:xfrm>
            <a:prstGeom prst="line">
              <a:avLst/>
            </a:prstGeom>
            <a:noFill/>
            <a:ln w="9525" cap="flat" cmpd="sng" algn="ctr">
              <a:solidFill>
                <a:schemeClr val="tx1"/>
              </a:solidFill>
              <a:prstDash val="solid"/>
              <a:round/>
              <a:headEnd type="none" w="med" len="med"/>
              <a:tailEnd type="none" w="med" len="med"/>
            </a:ln>
            <a:effectLst/>
          </p:spPr>
        </p:cxnSp>
        <p:cxnSp>
          <p:nvCxnSpPr>
            <p:cNvPr id="64" name="Straight Connector 63">
              <a:extLst>
                <a:ext uri="{FF2B5EF4-FFF2-40B4-BE49-F238E27FC236}">
                  <a16:creationId xmlns:a16="http://schemas.microsoft.com/office/drawing/2014/main" id="{3BFFC3BA-0FB9-40DC-B8D5-DB572D740C8C}"/>
                </a:ext>
              </a:extLst>
            </p:cNvPr>
            <p:cNvCxnSpPr>
              <a:cxnSpLocks/>
            </p:cNvCxnSpPr>
            <p:nvPr/>
          </p:nvCxnSpPr>
          <p:spPr bwMode="auto">
            <a:xfrm flipV="1">
              <a:off x="4080625" y="4473294"/>
              <a:ext cx="0" cy="65869"/>
            </a:xfrm>
            <a:prstGeom prst="line">
              <a:avLst/>
            </a:prstGeom>
            <a:noFill/>
            <a:ln w="9525" cap="flat" cmpd="sng" algn="ctr">
              <a:solidFill>
                <a:schemeClr val="tx1"/>
              </a:solidFill>
              <a:prstDash val="solid"/>
              <a:round/>
              <a:headEnd type="none" w="med" len="med"/>
              <a:tailEnd type="none" w="med" len="med"/>
            </a:ln>
            <a:effectLst/>
          </p:spPr>
        </p:cxnSp>
      </p:grpSp>
      <p:sp>
        <p:nvSpPr>
          <p:cNvPr id="71" name="TextBox 1">
            <a:extLst>
              <a:ext uri="{FF2B5EF4-FFF2-40B4-BE49-F238E27FC236}">
                <a16:creationId xmlns:a16="http://schemas.microsoft.com/office/drawing/2014/main" id="{98A9D693-FB87-4E55-873D-D9C760EBBD0F}"/>
              </a:ext>
            </a:extLst>
          </p:cNvPr>
          <p:cNvSpPr txBox="1"/>
          <p:nvPr/>
        </p:nvSpPr>
        <p:spPr>
          <a:xfrm>
            <a:off x="5812007" y="3672460"/>
            <a:ext cx="255038" cy="182832"/>
          </a:xfrm>
          <a:prstGeom prst="rect">
            <a:avLst/>
          </a:prstGeom>
          <a:solidFill>
            <a:schemeClr val="bg1"/>
          </a:solidFill>
        </p:spPr>
        <p:txBody>
          <a:bodyPr wrap="none" lIns="0" tIns="0" rIns="0" bIns="0"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a:solidFill>
                  <a:srgbClr val="00C0A0"/>
                </a:solidFill>
                <a:latin typeface="Calibri" panose="020F0502020204030204" pitchFamily="34" charset="0"/>
                <a:cs typeface="Calibri" panose="020F0502020204030204" pitchFamily="34" charset="0"/>
              </a:rPr>
              <a:t>-8.2</a:t>
            </a:r>
          </a:p>
        </p:txBody>
      </p:sp>
      <p:sp>
        <p:nvSpPr>
          <p:cNvPr id="87" name="TextBox 1">
            <a:extLst>
              <a:ext uri="{FF2B5EF4-FFF2-40B4-BE49-F238E27FC236}">
                <a16:creationId xmlns:a16="http://schemas.microsoft.com/office/drawing/2014/main" id="{C9D23B0B-B361-4D11-BE30-ACAD820E8E39}"/>
              </a:ext>
            </a:extLst>
          </p:cNvPr>
          <p:cNvSpPr txBox="1"/>
          <p:nvPr/>
        </p:nvSpPr>
        <p:spPr>
          <a:xfrm>
            <a:off x="10864015" y="3748769"/>
            <a:ext cx="303991" cy="182832"/>
          </a:xfrm>
          <a:prstGeom prst="rect">
            <a:avLst/>
          </a:prstGeom>
          <a:solidFill>
            <a:schemeClr val="bg1"/>
          </a:solidFill>
        </p:spPr>
        <p:txBody>
          <a:bodyPr wrap="none" lIns="0" tIns="0" rIns="0" bIns="0"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a:solidFill>
                  <a:srgbClr val="00C0A0"/>
                </a:solidFill>
                <a:latin typeface="Calibri" panose="020F0502020204030204" pitchFamily="34" charset="0"/>
                <a:cs typeface="Calibri" panose="020F0502020204030204" pitchFamily="34" charset="0"/>
              </a:rPr>
              <a:t>-8.5</a:t>
            </a:r>
          </a:p>
        </p:txBody>
      </p:sp>
      <p:sp>
        <p:nvSpPr>
          <p:cNvPr id="46" name="TextBox 1">
            <a:extLst>
              <a:ext uri="{FF2B5EF4-FFF2-40B4-BE49-F238E27FC236}">
                <a16:creationId xmlns:a16="http://schemas.microsoft.com/office/drawing/2014/main" id="{96B5FEE1-2232-45BE-BF7C-FBDB46CDF0F9}"/>
              </a:ext>
            </a:extLst>
          </p:cNvPr>
          <p:cNvSpPr txBox="1"/>
          <p:nvPr/>
        </p:nvSpPr>
        <p:spPr>
          <a:xfrm>
            <a:off x="1751952" y="4370148"/>
            <a:ext cx="352200" cy="182832"/>
          </a:xfrm>
          <a:prstGeom prst="rect">
            <a:avLst/>
          </a:prstGeom>
          <a:solidFill>
            <a:schemeClr val="bg1"/>
          </a:solidFill>
        </p:spPr>
        <p:txBody>
          <a:bodyPr wrap="none" lIns="0" tIns="0" rIns="0" bIns="0"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a:solidFill>
                  <a:srgbClr val="00C0A0"/>
                </a:solidFill>
                <a:latin typeface="Calibri" panose="020F0502020204030204" pitchFamily="34" charset="0"/>
                <a:cs typeface="Calibri" panose="020F0502020204030204" pitchFamily="34" charset="0"/>
              </a:rPr>
              <a:t>-13.2</a:t>
            </a:r>
          </a:p>
        </p:txBody>
      </p:sp>
      <p:sp>
        <p:nvSpPr>
          <p:cNvPr id="47" name="TextBox 1">
            <a:extLst>
              <a:ext uri="{FF2B5EF4-FFF2-40B4-BE49-F238E27FC236}">
                <a16:creationId xmlns:a16="http://schemas.microsoft.com/office/drawing/2014/main" id="{20B61A5B-D73C-404B-8742-569F5502A702}"/>
              </a:ext>
            </a:extLst>
          </p:cNvPr>
          <p:cNvSpPr txBox="1"/>
          <p:nvPr/>
        </p:nvSpPr>
        <p:spPr>
          <a:xfrm>
            <a:off x="6804198" y="4237669"/>
            <a:ext cx="379823" cy="182832"/>
          </a:xfrm>
          <a:prstGeom prst="rect">
            <a:avLst/>
          </a:prstGeom>
          <a:solidFill>
            <a:schemeClr val="bg1"/>
          </a:solidFill>
        </p:spPr>
        <p:txBody>
          <a:bodyPr wrap="none" lIns="0" tIns="0" rIns="0" bIns="0"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a:solidFill>
                  <a:schemeClr val="accent1"/>
                </a:solidFill>
                <a:latin typeface="Calibri" panose="020F0502020204030204" pitchFamily="34" charset="0"/>
                <a:cs typeface="Calibri" panose="020F0502020204030204" pitchFamily="34" charset="0"/>
              </a:rPr>
              <a:t>-</a:t>
            </a:r>
            <a:r>
              <a:rPr lang="en-US" sz="1400" b="1" dirty="0">
                <a:solidFill>
                  <a:srgbClr val="00C0A0"/>
                </a:solidFill>
                <a:latin typeface="Calibri" panose="020F0502020204030204" pitchFamily="34" charset="0"/>
                <a:cs typeface="Calibri" panose="020F0502020204030204" pitchFamily="34" charset="0"/>
              </a:rPr>
              <a:t>10.7</a:t>
            </a:r>
          </a:p>
        </p:txBody>
      </p:sp>
      <p:sp>
        <p:nvSpPr>
          <p:cNvPr id="55" name="Undertitel 1">
            <a:extLst>
              <a:ext uri="{FF2B5EF4-FFF2-40B4-BE49-F238E27FC236}">
                <a16:creationId xmlns:a16="http://schemas.microsoft.com/office/drawing/2014/main" id="{00FCBBAB-B9CF-4A2E-9BE4-4626D7CEE3F5}"/>
              </a:ext>
            </a:extLst>
          </p:cNvPr>
          <p:cNvSpPr txBox="1">
            <a:spLocks/>
          </p:cNvSpPr>
          <p:nvPr/>
        </p:nvSpPr>
        <p:spPr>
          <a:xfrm>
            <a:off x="180468" y="6222705"/>
            <a:ext cx="5791703" cy="43223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6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spcBef>
                <a:spcPts val="0"/>
              </a:spcBef>
            </a:pPr>
            <a:r>
              <a:rPr lang="en-US" sz="800" dirty="0">
                <a:solidFill>
                  <a:schemeClr val="tx1">
                    <a:lumMod val="65000"/>
                    <a:lumOff val="35000"/>
                  </a:schemeClr>
                </a:solidFill>
              </a:rPr>
              <a:t>*</a:t>
            </a:r>
            <a:r>
              <a:rPr lang="en-US" sz="800" dirty="0" err="1">
                <a:solidFill>
                  <a:schemeClr val="tx1">
                    <a:lumMod val="65000"/>
                    <a:lumOff val="35000"/>
                  </a:schemeClr>
                </a:solidFill>
              </a:rPr>
              <a:t>Inclui</a:t>
            </a:r>
            <a:r>
              <a:rPr lang="en-US" sz="800" dirty="0">
                <a:solidFill>
                  <a:schemeClr val="tx1">
                    <a:lumMod val="65000"/>
                    <a:lumOff val="35000"/>
                  </a:schemeClr>
                </a:solidFill>
              </a:rPr>
              <a:t> </a:t>
            </a:r>
            <a:r>
              <a:rPr lang="en-US" sz="800" dirty="0" err="1">
                <a:solidFill>
                  <a:schemeClr val="tx1">
                    <a:lumMod val="65000"/>
                    <a:lumOff val="35000"/>
                  </a:schemeClr>
                </a:solidFill>
              </a:rPr>
              <a:t>apenas</a:t>
            </a:r>
            <a:r>
              <a:rPr lang="en-US" sz="800" dirty="0">
                <a:solidFill>
                  <a:schemeClr val="tx1">
                    <a:lumMod val="65000"/>
                    <a:lumOff val="35000"/>
                  </a:schemeClr>
                </a:solidFill>
              </a:rPr>
              <a:t> </a:t>
            </a:r>
            <a:r>
              <a:rPr lang="en-US" sz="800" dirty="0" err="1">
                <a:solidFill>
                  <a:schemeClr val="tx1">
                    <a:lumMod val="65000"/>
                    <a:lumOff val="35000"/>
                  </a:schemeClr>
                </a:solidFill>
              </a:rPr>
              <a:t>os</a:t>
            </a:r>
            <a:r>
              <a:rPr lang="en-US" sz="800" dirty="0">
                <a:solidFill>
                  <a:schemeClr val="tx1">
                    <a:lumMod val="65000"/>
                    <a:lumOff val="35000"/>
                  </a:schemeClr>
                </a:solidFill>
              </a:rPr>
              <a:t> </a:t>
            </a:r>
            <a:r>
              <a:rPr lang="en-US" sz="800" dirty="0" err="1">
                <a:solidFill>
                  <a:schemeClr val="tx1">
                    <a:lumMod val="65000"/>
                    <a:lumOff val="35000"/>
                  </a:schemeClr>
                </a:solidFill>
              </a:rPr>
              <a:t>participantes</a:t>
            </a:r>
            <a:r>
              <a:rPr lang="en-US" sz="800" dirty="0">
                <a:solidFill>
                  <a:schemeClr val="tx1">
                    <a:lumMod val="65000"/>
                    <a:lumOff val="35000"/>
                  </a:schemeClr>
                </a:solidFill>
              </a:rPr>
              <a:t> </a:t>
            </a:r>
            <a:r>
              <a:rPr lang="en-US" sz="800" dirty="0" err="1">
                <a:solidFill>
                  <a:schemeClr val="tx1">
                    <a:lumMod val="65000"/>
                    <a:lumOff val="35000"/>
                  </a:schemeClr>
                </a:solidFill>
              </a:rPr>
              <a:t>inicialmente</a:t>
            </a:r>
            <a:r>
              <a:rPr lang="en-US" sz="800" dirty="0">
                <a:solidFill>
                  <a:schemeClr val="tx1">
                    <a:lumMod val="65000"/>
                    <a:lumOff val="35000"/>
                  </a:schemeClr>
                </a:solidFill>
              </a:rPr>
              <a:t> </a:t>
            </a:r>
            <a:r>
              <a:rPr lang="en-US" sz="800" dirty="0" err="1">
                <a:solidFill>
                  <a:schemeClr val="tx1">
                    <a:lumMod val="65000"/>
                    <a:lumOff val="35000"/>
                  </a:schemeClr>
                </a:solidFill>
              </a:rPr>
              <a:t>aleatorizados</a:t>
            </a:r>
            <a:r>
              <a:rPr lang="en-US" sz="800" dirty="0">
                <a:solidFill>
                  <a:schemeClr val="tx1">
                    <a:lumMod val="65000"/>
                    <a:lumOff val="35000"/>
                  </a:schemeClr>
                </a:solidFill>
              </a:rPr>
              <a:t> para B/F/TAF</a:t>
            </a:r>
          </a:p>
          <a:p>
            <a:pPr algn="l">
              <a:lnSpc>
                <a:spcPct val="110000"/>
              </a:lnSpc>
              <a:spcBef>
                <a:spcPts val="0"/>
              </a:spcBef>
            </a:pPr>
            <a:r>
              <a:rPr lang="en-US" sz="800" dirty="0" err="1">
                <a:solidFill>
                  <a:schemeClr val="tx1">
                    <a:lumMod val="65000"/>
                    <a:lumOff val="35000"/>
                  </a:schemeClr>
                </a:solidFill>
              </a:rPr>
              <a:t>TFGecg</a:t>
            </a:r>
            <a:r>
              <a:rPr lang="en-US" sz="800" dirty="0">
                <a:solidFill>
                  <a:schemeClr val="tx1">
                    <a:lumMod val="65000"/>
                    <a:lumOff val="35000"/>
                  </a:schemeClr>
                </a:solidFill>
              </a:rPr>
              <a:t>, taxa de </a:t>
            </a:r>
            <a:r>
              <a:rPr lang="en-US" sz="800" dirty="0" err="1">
                <a:solidFill>
                  <a:schemeClr val="tx1">
                    <a:lumMod val="65000"/>
                    <a:lumOff val="35000"/>
                  </a:schemeClr>
                </a:solidFill>
              </a:rPr>
              <a:t>filtração</a:t>
            </a:r>
            <a:r>
              <a:rPr lang="en-US" sz="800" dirty="0">
                <a:solidFill>
                  <a:schemeClr val="tx1">
                    <a:lumMod val="65000"/>
                    <a:lumOff val="35000"/>
                  </a:schemeClr>
                </a:solidFill>
              </a:rPr>
              <a:t> glomerular </a:t>
            </a:r>
            <a:r>
              <a:rPr lang="en-US" sz="800" dirty="0" err="1">
                <a:solidFill>
                  <a:schemeClr val="tx1">
                    <a:lumMod val="65000"/>
                    <a:lumOff val="35000"/>
                  </a:schemeClr>
                </a:solidFill>
              </a:rPr>
              <a:t>estimada</a:t>
            </a:r>
            <a:r>
              <a:rPr lang="en-US" sz="800" dirty="0">
                <a:solidFill>
                  <a:schemeClr val="tx1">
                    <a:lumMod val="65000"/>
                    <a:lumOff val="35000"/>
                  </a:schemeClr>
                </a:solidFill>
              </a:rPr>
              <a:t> </a:t>
            </a:r>
            <a:r>
              <a:rPr lang="en-US" sz="800" dirty="0" err="1">
                <a:solidFill>
                  <a:schemeClr val="tx1">
                    <a:lumMod val="65000"/>
                    <a:lumOff val="35000"/>
                  </a:schemeClr>
                </a:solidFill>
              </a:rPr>
              <a:t>calculada</a:t>
            </a:r>
            <a:r>
              <a:rPr lang="en-US" sz="800" dirty="0">
                <a:solidFill>
                  <a:schemeClr val="tx1">
                    <a:lumMod val="65000"/>
                    <a:lumOff val="35000"/>
                  </a:schemeClr>
                </a:solidFill>
              </a:rPr>
              <a:t> pela formula </a:t>
            </a:r>
            <a:r>
              <a:rPr lang="en-US" sz="800" dirty="0" err="1">
                <a:solidFill>
                  <a:schemeClr val="tx1">
                    <a:lumMod val="65000"/>
                    <a:lumOff val="35000"/>
                  </a:schemeClr>
                </a:solidFill>
              </a:rPr>
              <a:t>cockcroft</a:t>
            </a:r>
            <a:r>
              <a:rPr lang="en-US" sz="800" dirty="0">
                <a:solidFill>
                  <a:schemeClr val="tx1">
                    <a:lumMod val="65000"/>
                    <a:lumOff val="35000"/>
                  </a:schemeClr>
                </a:solidFill>
              </a:rPr>
              <a:t>-gault</a:t>
            </a:r>
          </a:p>
          <a:p>
            <a:pPr algn="l">
              <a:lnSpc>
                <a:spcPct val="110000"/>
              </a:lnSpc>
              <a:spcBef>
                <a:spcPts val="0"/>
              </a:spcBef>
            </a:pPr>
            <a:endParaRPr lang="en-US" sz="800" dirty="0">
              <a:solidFill>
                <a:schemeClr val="tx1">
                  <a:lumMod val="65000"/>
                  <a:lumOff val="35000"/>
                </a:schemeClr>
              </a:solidFill>
            </a:endParaRPr>
          </a:p>
          <a:p>
            <a:pPr algn="l">
              <a:lnSpc>
                <a:spcPct val="110000"/>
              </a:lnSpc>
              <a:spcBef>
                <a:spcPts val="0"/>
              </a:spcBef>
            </a:pPr>
            <a:r>
              <a:rPr lang="en-US" sz="800" dirty="0">
                <a:solidFill>
                  <a:schemeClr val="tx1">
                    <a:lumMod val="65000"/>
                    <a:lumOff val="35000"/>
                  </a:schemeClr>
                </a:solidFill>
              </a:rPr>
              <a:t>Wohl D, </a:t>
            </a:r>
            <a:r>
              <a:rPr lang="en-US" sz="800" i="1" dirty="0">
                <a:solidFill>
                  <a:schemeClr val="tx1">
                    <a:lumMod val="65000"/>
                    <a:lumOff val="35000"/>
                  </a:schemeClr>
                </a:solidFill>
              </a:rPr>
              <a:t>et al</a:t>
            </a:r>
            <a:r>
              <a:rPr lang="en-US" sz="800" dirty="0">
                <a:solidFill>
                  <a:schemeClr val="tx1">
                    <a:lumMod val="65000"/>
                    <a:lumOff val="35000"/>
                  </a:schemeClr>
                </a:solidFill>
              </a:rPr>
              <a:t>. </a:t>
            </a:r>
            <a:r>
              <a:rPr lang="en-US" sz="800" dirty="0" err="1">
                <a:solidFill>
                  <a:schemeClr val="tx1">
                    <a:lumMod val="65000"/>
                    <a:lumOff val="35000"/>
                  </a:schemeClr>
                </a:solidFill>
              </a:rPr>
              <a:t>Abstr</a:t>
            </a:r>
            <a:r>
              <a:rPr lang="en-US" sz="800" dirty="0">
                <a:solidFill>
                  <a:schemeClr val="tx1">
                    <a:lumMod val="65000"/>
                    <a:lumOff val="35000"/>
                  </a:schemeClr>
                </a:solidFill>
              </a:rPr>
              <a:t> 494. 29</a:t>
            </a:r>
            <a:r>
              <a:rPr lang="en-US" sz="800" baseline="30000" dirty="0">
                <a:solidFill>
                  <a:schemeClr val="tx1">
                    <a:lumMod val="65000"/>
                    <a:lumOff val="35000"/>
                  </a:schemeClr>
                </a:solidFill>
              </a:rPr>
              <a:t>th</a:t>
            </a:r>
            <a:r>
              <a:rPr lang="en-US" sz="800" dirty="0">
                <a:solidFill>
                  <a:schemeClr val="tx1">
                    <a:lumMod val="65000"/>
                    <a:lumOff val="35000"/>
                  </a:schemeClr>
                </a:solidFill>
              </a:rPr>
              <a:t> CROI. February 2022 </a:t>
            </a:r>
          </a:p>
        </p:txBody>
      </p:sp>
      <p:sp>
        <p:nvSpPr>
          <p:cNvPr id="50" name="Rectangle 4">
            <a:extLst>
              <a:ext uri="{FF2B5EF4-FFF2-40B4-BE49-F238E27FC236}">
                <a16:creationId xmlns:a16="http://schemas.microsoft.com/office/drawing/2014/main" id="{82238610-D6A2-E04F-ADC8-C792A1688EE5}"/>
              </a:ext>
            </a:extLst>
          </p:cNvPr>
          <p:cNvSpPr/>
          <p:nvPr/>
        </p:nvSpPr>
        <p:spPr>
          <a:xfrm>
            <a:off x="161513" y="237151"/>
            <a:ext cx="8164020" cy="461665"/>
          </a:xfrm>
          <a:prstGeom prst="rect">
            <a:avLst/>
          </a:prstGeom>
        </p:spPr>
        <p:txBody>
          <a:bodyPr wrap="square">
            <a:spAutoFit/>
          </a:bodyPr>
          <a:lstStyle/>
          <a:p>
            <a:r>
              <a:rPr lang="pt-PT" sz="2400" b="1" cap="small" dirty="0">
                <a:solidFill>
                  <a:srgbClr val="C00000"/>
                </a:solidFill>
              </a:rPr>
              <a:t>DOENÇA RENAL</a:t>
            </a:r>
            <a:endParaRPr lang="pt-PT" sz="2400" b="1" dirty="0">
              <a:solidFill>
                <a:srgbClr val="C00000"/>
              </a:solidFill>
            </a:endParaRPr>
          </a:p>
        </p:txBody>
      </p:sp>
      <p:sp>
        <p:nvSpPr>
          <p:cNvPr id="61" name="Undertitel 1">
            <a:extLst>
              <a:ext uri="{FF2B5EF4-FFF2-40B4-BE49-F238E27FC236}">
                <a16:creationId xmlns:a16="http://schemas.microsoft.com/office/drawing/2014/main" id="{0855D98A-26D6-FC46-B83D-B246343126D5}"/>
              </a:ext>
            </a:extLst>
          </p:cNvPr>
          <p:cNvSpPr txBox="1">
            <a:spLocks/>
          </p:cNvSpPr>
          <p:nvPr/>
        </p:nvSpPr>
        <p:spPr>
          <a:xfrm>
            <a:off x="1588" y="1014679"/>
            <a:ext cx="12188825" cy="513330"/>
          </a:xfrm>
          <a:prstGeom prst="rect">
            <a:avLst/>
          </a:prstGeom>
          <a:ln>
            <a:no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6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defRPr/>
            </a:pPr>
            <a:r>
              <a:rPr lang="en-US" sz="2800" cap="all" dirty="0" err="1">
                <a:solidFill>
                  <a:srgbClr val="5B595D"/>
                </a:solidFill>
              </a:rPr>
              <a:t>ReSULTADOS</a:t>
            </a:r>
            <a:r>
              <a:rPr lang="en-US" sz="2800" cap="all" dirty="0">
                <a:solidFill>
                  <a:srgbClr val="5B595D"/>
                </a:solidFill>
              </a:rPr>
              <a:t> A 5 ANOS DE B/F/TAF </a:t>
            </a:r>
            <a:r>
              <a:rPr lang="en-US" sz="2800" dirty="0">
                <a:solidFill>
                  <a:srgbClr val="5B595D"/>
                </a:solidFill>
              </a:rPr>
              <a:t>EM ADULTOS </a:t>
            </a:r>
            <a:r>
              <a:rPr lang="en-US" sz="2800" i="1" dirty="0">
                <a:solidFill>
                  <a:srgbClr val="5B595D"/>
                </a:solidFill>
              </a:rPr>
              <a:t>NAÏVE</a:t>
            </a:r>
            <a:endParaRPr lang="en-US" sz="2600" i="1" dirty="0">
              <a:solidFill>
                <a:srgbClr val="5B595D"/>
              </a:solidFill>
              <a:latin typeface="Calibri"/>
            </a:endParaRPr>
          </a:p>
        </p:txBody>
      </p:sp>
    </p:spTree>
    <p:extLst>
      <p:ext uri="{BB962C8B-B14F-4D97-AF65-F5344CB8AC3E}">
        <p14:creationId xmlns:p14="http://schemas.microsoft.com/office/powerpoint/2010/main" val="13053046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DF7C617F-BB30-E14A-95AB-CE5D041675C7}"/>
              </a:ext>
            </a:extLst>
          </p:cNvPr>
          <p:cNvGrpSpPr/>
          <p:nvPr/>
        </p:nvGrpSpPr>
        <p:grpSpPr>
          <a:xfrm>
            <a:off x="948132" y="3712585"/>
            <a:ext cx="10170918" cy="427211"/>
            <a:chOff x="606010" y="1570130"/>
            <a:chExt cx="10170918" cy="427211"/>
          </a:xfrm>
        </p:grpSpPr>
        <p:sp>
          <p:nvSpPr>
            <p:cNvPr id="15" name="Rounded Rectangle 14">
              <a:extLst>
                <a:ext uri="{FF2B5EF4-FFF2-40B4-BE49-F238E27FC236}">
                  <a16:creationId xmlns:a16="http://schemas.microsoft.com/office/drawing/2014/main" id="{E025A143-ABD4-6F4D-8B12-D5353FCB0C22}"/>
                </a:ext>
              </a:extLst>
            </p:cNvPr>
            <p:cNvSpPr/>
            <p:nvPr/>
          </p:nvSpPr>
          <p:spPr>
            <a:xfrm>
              <a:off x="606010" y="1570130"/>
              <a:ext cx="10124194" cy="427211"/>
            </a:xfrm>
            <a:prstGeom prst="roundRect">
              <a:avLst>
                <a:gd name="adj" fmla="val 7519"/>
              </a:avLst>
            </a:prstGeom>
            <a:solidFill>
              <a:srgbClr val="B4B6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16" name="Graphic 15">
              <a:extLst>
                <a:ext uri="{FF2B5EF4-FFF2-40B4-BE49-F238E27FC236}">
                  <a16:creationId xmlns:a16="http://schemas.microsoft.com/office/drawing/2014/main" id="{258E820F-C994-2F4D-BF9D-1619439C01B9}"/>
                </a:ext>
              </a:extLst>
            </p:cNvPr>
            <p:cNvPicPr>
              <a:picLocks noChangeAspect="1"/>
            </p:cNvPicPr>
            <p:nvPr/>
          </p:nvPicPr>
          <p:blipFill rotWithShape="1">
            <a:blip r:embed="rId3" cstate="print">
              <a:alphaModFix amt="1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l="12229" t="57341" r="26029" b="30397"/>
            <a:stretch/>
          </p:blipFill>
          <p:spPr>
            <a:xfrm>
              <a:off x="8795658" y="1570130"/>
              <a:ext cx="1981270" cy="427211"/>
            </a:xfrm>
            <a:prstGeom prst="rect">
              <a:avLst/>
            </a:prstGeom>
          </p:spPr>
        </p:pic>
      </p:grpSp>
      <p:grpSp>
        <p:nvGrpSpPr>
          <p:cNvPr id="2" name="Group 1">
            <a:extLst>
              <a:ext uri="{FF2B5EF4-FFF2-40B4-BE49-F238E27FC236}">
                <a16:creationId xmlns:a16="http://schemas.microsoft.com/office/drawing/2014/main" id="{D7F94983-22D3-6949-94F0-157D7DEA5C36}"/>
              </a:ext>
            </a:extLst>
          </p:cNvPr>
          <p:cNvGrpSpPr/>
          <p:nvPr/>
        </p:nvGrpSpPr>
        <p:grpSpPr>
          <a:xfrm>
            <a:off x="948132" y="1433281"/>
            <a:ext cx="10170918" cy="427211"/>
            <a:chOff x="606010" y="1570130"/>
            <a:chExt cx="10170918" cy="427211"/>
          </a:xfrm>
        </p:grpSpPr>
        <p:sp>
          <p:nvSpPr>
            <p:cNvPr id="9" name="Rounded Rectangle 8">
              <a:extLst>
                <a:ext uri="{FF2B5EF4-FFF2-40B4-BE49-F238E27FC236}">
                  <a16:creationId xmlns:a16="http://schemas.microsoft.com/office/drawing/2014/main" id="{02FA0AF0-6FA8-D54E-8C29-8151E5BD23E9}"/>
                </a:ext>
              </a:extLst>
            </p:cNvPr>
            <p:cNvSpPr/>
            <p:nvPr/>
          </p:nvSpPr>
          <p:spPr>
            <a:xfrm>
              <a:off x="606010" y="1570130"/>
              <a:ext cx="10124194" cy="427211"/>
            </a:xfrm>
            <a:prstGeom prst="roundRect">
              <a:avLst>
                <a:gd name="adj" fmla="val 7519"/>
              </a:avLst>
            </a:prstGeom>
            <a:solidFill>
              <a:srgbClr val="B4B6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10" name="Graphic 9">
              <a:extLst>
                <a:ext uri="{FF2B5EF4-FFF2-40B4-BE49-F238E27FC236}">
                  <a16:creationId xmlns:a16="http://schemas.microsoft.com/office/drawing/2014/main" id="{71552F82-8608-EF45-8F2D-41E9F5858723}"/>
                </a:ext>
              </a:extLst>
            </p:cNvPr>
            <p:cNvPicPr>
              <a:picLocks noChangeAspect="1"/>
            </p:cNvPicPr>
            <p:nvPr/>
          </p:nvPicPr>
          <p:blipFill rotWithShape="1">
            <a:blip r:embed="rId3" cstate="print">
              <a:alphaModFix amt="1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l="12229" t="57341" r="26029" b="30397"/>
            <a:stretch/>
          </p:blipFill>
          <p:spPr>
            <a:xfrm>
              <a:off x="8795658" y="1570130"/>
              <a:ext cx="1981270" cy="427211"/>
            </a:xfrm>
            <a:prstGeom prst="rect">
              <a:avLst/>
            </a:prstGeom>
          </p:spPr>
        </p:pic>
      </p:grpSp>
      <p:sp>
        <p:nvSpPr>
          <p:cNvPr id="4" name="Content Placeholder 2">
            <a:extLst>
              <a:ext uri="{FF2B5EF4-FFF2-40B4-BE49-F238E27FC236}">
                <a16:creationId xmlns:a16="http://schemas.microsoft.com/office/drawing/2014/main" id="{7B660152-EC87-D54F-B844-8BCBF18997FB}"/>
              </a:ext>
            </a:extLst>
          </p:cNvPr>
          <p:cNvSpPr txBox="1">
            <a:spLocks/>
          </p:cNvSpPr>
          <p:nvPr/>
        </p:nvSpPr>
        <p:spPr>
          <a:xfrm>
            <a:off x="948132" y="1433282"/>
            <a:ext cx="9769631"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t>Definição</a:t>
            </a:r>
          </a:p>
          <a:p>
            <a:pPr lvl="1"/>
            <a:r>
              <a:rPr lang="pt-PT" dirty="0"/>
              <a:t>Mulheres pós-menopausa e homens ≥ 50 anos com </a:t>
            </a:r>
            <a:r>
              <a:rPr lang="pt-PT" b="1" dirty="0"/>
              <a:t>T-score DMO ≤ -2.5</a:t>
            </a:r>
            <a:r>
              <a:rPr lang="pt-PT" dirty="0"/>
              <a:t> na bacia ou coluna lombar </a:t>
            </a:r>
            <a:r>
              <a:rPr lang="en-US" sz="1800" b="0" i="0" u="none" strike="noStrike" baseline="0" dirty="0">
                <a:solidFill>
                  <a:srgbClr val="000000"/>
                </a:solidFill>
                <a:latin typeface="Arial" panose="020B0604020202020204" pitchFamily="34" charset="0"/>
              </a:rPr>
              <a:t>	</a:t>
            </a:r>
            <a:endParaRPr lang="pt-PT" dirty="0"/>
          </a:p>
          <a:p>
            <a:pPr lvl="1"/>
            <a:r>
              <a:rPr lang="pt-PT" dirty="0"/>
              <a:t>Mulheres pré-menopausa e homens &lt; 50 anos com </a:t>
            </a:r>
            <a:r>
              <a:rPr lang="pt-PT" b="1" dirty="0"/>
              <a:t>Z-score DMO ≤ -2.0</a:t>
            </a:r>
            <a:r>
              <a:rPr lang="pt-PT" dirty="0"/>
              <a:t> e fraturas patológicas na anca ou na coluna lombar e fratura de fragilidade</a:t>
            </a:r>
            <a:endParaRPr lang="en-GB" sz="1500" dirty="0"/>
          </a:p>
          <a:p>
            <a:r>
              <a:rPr lang="en-GB" b="1" dirty="0"/>
              <a:t>PVVIH</a:t>
            </a:r>
            <a:r>
              <a:rPr lang="en-GB" dirty="0"/>
              <a:t>:</a:t>
            </a:r>
          </a:p>
          <a:p>
            <a:pPr lvl="1"/>
            <a:r>
              <a:rPr lang="en-GB" dirty="0"/>
              <a:t>Aumento da incidência de fracturas e </a:t>
            </a:r>
            <a:r>
              <a:rPr lang="en-GB" dirty="0" err="1"/>
              <a:t>osteoporose</a:t>
            </a:r>
            <a:r>
              <a:rPr lang="en-GB" dirty="0"/>
              <a:t> </a:t>
            </a:r>
            <a:endParaRPr lang="en-GB" baseline="30000" dirty="0"/>
          </a:p>
          <a:p>
            <a:pPr lvl="1"/>
            <a:r>
              <a:rPr lang="en-GB" dirty="0"/>
              <a:t>Assintomático até ocorrência de fractura</a:t>
            </a:r>
          </a:p>
          <a:p>
            <a:pPr lvl="1"/>
            <a:r>
              <a:rPr lang="en-GB" dirty="0"/>
              <a:t>Etiologia multifactorial (TARc</a:t>
            </a:r>
            <a:r>
              <a:rPr lang="is-IS" dirty="0"/>
              <a:t>…</a:t>
            </a:r>
            <a:r>
              <a:rPr lang="en-GB" dirty="0"/>
              <a:t>)</a:t>
            </a:r>
          </a:p>
          <a:p>
            <a:pPr lvl="1"/>
            <a:endParaRPr lang="en-GB" dirty="0"/>
          </a:p>
        </p:txBody>
      </p:sp>
      <p:sp>
        <p:nvSpPr>
          <p:cNvPr id="6" name="TextBox 5">
            <a:extLst>
              <a:ext uri="{FF2B5EF4-FFF2-40B4-BE49-F238E27FC236}">
                <a16:creationId xmlns:a16="http://schemas.microsoft.com/office/drawing/2014/main" id="{ED620EB2-70FD-F346-A102-36F1A2BD8A30}"/>
              </a:ext>
            </a:extLst>
          </p:cNvPr>
          <p:cNvSpPr txBox="1"/>
          <p:nvPr/>
        </p:nvSpPr>
        <p:spPr>
          <a:xfrm>
            <a:off x="161513" y="6315204"/>
            <a:ext cx="6163470" cy="461665"/>
          </a:xfrm>
          <a:prstGeom prst="rect">
            <a:avLst/>
          </a:prstGeom>
          <a:noFill/>
        </p:spPr>
        <p:txBody>
          <a:bodyPr wrap="square" rtlCol="0">
            <a:spAutoFit/>
          </a:bodyPr>
          <a:lstStyle/>
          <a:p>
            <a:pPr lvl="0"/>
            <a:r>
              <a:rPr lang="it-IT" sz="800" dirty="0">
                <a:solidFill>
                  <a:schemeClr val="tx1">
                    <a:lumMod val="65000"/>
                    <a:lumOff val="35000"/>
                  </a:schemeClr>
                </a:solidFill>
                <a:ea typeface="Verdana" panose="020B0604030504040204" pitchFamily="34" charset="0"/>
                <a:cs typeface="Verdana" panose="020B0604030504040204" pitchFamily="34" charset="0"/>
              </a:rPr>
              <a:t>DMO, densidade mineral óssea, TARc, terapêutica antirretrovírica combinada</a:t>
            </a:r>
          </a:p>
          <a:p>
            <a:r>
              <a:rPr lang="en-US" altLang="en-US" sz="800" dirty="0" err="1">
                <a:solidFill>
                  <a:schemeClr val="tx1">
                    <a:lumMod val="65000"/>
                    <a:lumOff val="35000"/>
                  </a:schemeClr>
                </a:solidFill>
                <a:cs typeface="Arial" charset="0"/>
              </a:rPr>
              <a:t>Adaptado</a:t>
            </a:r>
            <a:r>
              <a:rPr lang="en-US" altLang="en-US" sz="800" dirty="0">
                <a:solidFill>
                  <a:schemeClr val="tx1">
                    <a:lumMod val="65000"/>
                    <a:lumOff val="35000"/>
                  </a:schemeClr>
                </a:solidFill>
                <a:cs typeface="Arial" charset="0"/>
              </a:rPr>
              <a:t> de: EACS. Guidelines Version 12, October 2023.Disponível </a:t>
            </a:r>
            <a:r>
              <a:rPr lang="en-US" altLang="en-US" sz="800" dirty="0" err="1">
                <a:solidFill>
                  <a:schemeClr val="tx1">
                    <a:lumMod val="65000"/>
                    <a:lumOff val="35000"/>
                  </a:schemeClr>
                </a:solidFill>
                <a:cs typeface="Arial" charset="0"/>
              </a:rPr>
              <a:t>em</a:t>
            </a:r>
            <a:r>
              <a:rPr lang="en-US" altLang="en-US" sz="800" dirty="0">
                <a:solidFill>
                  <a:schemeClr val="tx1">
                    <a:lumMod val="65000"/>
                    <a:lumOff val="35000"/>
                  </a:schemeClr>
                </a:solidFill>
                <a:cs typeface="Arial" charset="0"/>
              </a:rPr>
              <a:t>: </a:t>
            </a:r>
            <a:r>
              <a:rPr lang="en-US" altLang="en-US" sz="800" dirty="0">
                <a:solidFill>
                  <a:schemeClr val="tx1">
                    <a:lumMod val="65000"/>
                    <a:lumOff val="35000"/>
                  </a:schemeClr>
                </a:solidFill>
                <a:cs typeface="Arial" charset="0"/>
                <a:hlinkClick r:id="rId5"/>
              </a:rPr>
              <a:t>https://www.eacsociety.org/guidelines/eacs-guidelines/</a:t>
            </a:r>
            <a:r>
              <a:rPr lang="en-US" altLang="en-US" sz="800" dirty="0">
                <a:solidFill>
                  <a:schemeClr val="tx1">
                    <a:lumMod val="65000"/>
                    <a:lumOff val="35000"/>
                  </a:schemeClr>
                </a:solidFill>
                <a:cs typeface="Arial" charset="0"/>
              </a:rPr>
              <a:t> </a:t>
            </a:r>
            <a:endParaRPr lang="it-IT" sz="800" dirty="0">
              <a:solidFill>
                <a:schemeClr val="tx1">
                  <a:lumMod val="65000"/>
                  <a:lumOff val="35000"/>
                </a:schemeClr>
              </a:solidFill>
              <a:ea typeface="Verdana" panose="020B0604030504040204" pitchFamily="34" charset="0"/>
              <a:cs typeface="Verdana" panose="020B0604030504040204" pitchFamily="34" charset="0"/>
            </a:endParaRPr>
          </a:p>
          <a:p>
            <a:pPr lvl="0"/>
            <a:r>
              <a:rPr lang="en-US" sz="800" dirty="0">
                <a:solidFill>
                  <a:schemeClr val="tx1">
                    <a:lumMod val="65000"/>
                    <a:lumOff val="35000"/>
                  </a:schemeClr>
                </a:solidFill>
                <a:ea typeface="Verdana" panose="020B0604030504040204" pitchFamily="34" charset="0"/>
                <a:cs typeface="Verdana" panose="020B0604030504040204" pitchFamily="34" charset="0"/>
              </a:rPr>
              <a:t>Brown TT </a:t>
            </a:r>
            <a:r>
              <a:rPr lang="en-US" sz="800" i="1" dirty="0">
                <a:solidFill>
                  <a:schemeClr val="tx1">
                    <a:lumMod val="65000"/>
                    <a:lumOff val="35000"/>
                  </a:schemeClr>
                </a:solidFill>
                <a:ea typeface="Verdana" panose="020B0604030504040204" pitchFamily="34" charset="0"/>
                <a:cs typeface="Verdana" panose="020B0604030504040204" pitchFamily="34" charset="0"/>
              </a:rPr>
              <a:t>et al. </a:t>
            </a:r>
            <a:r>
              <a:rPr lang="en-US" sz="800" dirty="0">
                <a:solidFill>
                  <a:schemeClr val="tx1">
                    <a:lumMod val="65000"/>
                    <a:lumOff val="35000"/>
                  </a:schemeClr>
                </a:solidFill>
                <a:ea typeface="Verdana" panose="020B0604030504040204" pitchFamily="34" charset="0"/>
                <a:cs typeface="Verdana" panose="020B0604030504040204" pitchFamily="34" charset="0"/>
              </a:rPr>
              <a:t>AIDS, 2006, vol. 20 (pg. 2165-2174)</a:t>
            </a:r>
            <a:endParaRPr lang="it-IT" sz="800" dirty="0">
              <a:solidFill>
                <a:schemeClr val="tx1">
                  <a:lumMod val="65000"/>
                  <a:lumOff val="35000"/>
                </a:schemeClr>
              </a:solidFill>
              <a:ea typeface="Verdana" panose="020B0604030504040204" pitchFamily="34" charset="0"/>
              <a:cs typeface="Verdana" panose="020B0604030504040204" pitchFamily="34" charset="0"/>
            </a:endParaRPr>
          </a:p>
        </p:txBody>
      </p:sp>
      <p:pic>
        <p:nvPicPr>
          <p:cNvPr id="7" name="Picture 4"/>
          <p:cNvPicPr>
            <a:picLocks noChangeAspect="1"/>
          </p:cNvPicPr>
          <p:nvPr/>
        </p:nvPicPr>
        <p:blipFill>
          <a:blip r:embed="rId6" cstate="print"/>
          <a:stretch>
            <a:fillRect/>
          </a:stretch>
        </p:blipFill>
        <p:spPr>
          <a:xfrm>
            <a:off x="10601911" y="5660645"/>
            <a:ext cx="1419224" cy="916973"/>
          </a:xfrm>
          <a:prstGeom prst="rect">
            <a:avLst/>
          </a:prstGeom>
        </p:spPr>
      </p:pic>
      <p:sp>
        <p:nvSpPr>
          <p:cNvPr id="8" name="Rectangle 4">
            <a:extLst>
              <a:ext uri="{FF2B5EF4-FFF2-40B4-BE49-F238E27FC236}">
                <a16:creationId xmlns:a16="http://schemas.microsoft.com/office/drawing/2014/main" id="{81F191DE-B0FC-3244-9308-65E81707C750}"/>
              </a:ext>
            </a:extLst>
          </p:cNvPr>
          <p:cNvSpPr/>
          <p:nvPr/>
        </p:nvSpPr>
        <p:spPr>
          <a:xfrm>
            <a:off x="161513" y="237151"/>
            <a:ext cx="8164020" cy="461665"/>
          </a:xfrm>
          <a:prstGeom prst="rect">
            <a:avLst/>
          </a:prstGeom>
        </p:spPr>
        <p:txBody>
          <a:bodyPr wrap="square">
            <a:spAutoFit/>
          </a:bodyPr>
          <a:lstStyle/>
          <a:p>
            <a:r>
              <a:rPr lang="pt-PT" sz="2400" b="1" cap="small" dirty="0">
                <a:solidFill>
                  <a:srgbClr val="C00000"/>
                </a:solidFill>
              </a:rPr>
              <a:t>OSTEOPOROSE</a:t>
            </a:r>
            <a:endParaRPr lang="pt-PT" sz="2400" b="1" dirty="0">
              <a:solidFill>
                <a:srgbClr val="C00000"/>
              </a:solidFill>
            </a:endParaRPr>
          </a:p>
        </p:txBody>
      </p:sp>
    </p:spTree>
    <p:extLst>
      <p:ext uri="{BB962C8B-B14F-4D97-AF65-F5344CB8AC3E}">
        <p14:creationId xmlns:p14="http://schemas.microsoft.com/office/powerpoint/2010/main" val="16144047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stretch>
            <a:fillRect/>
          </a:stretch>
        </p:blipFill>
        <p:spPr>
          <a:xfrm>
            <a:off x="506235" y="1253506"/>
            <a:ext cx="6983647" cy="4779480"/>
          </a:xfrm>
          <a:prstGeom prst="rect">
            <a:avLst/>
          </a:prstGeom>
          <a:effectLst>
            <a:outerShdw blurRad="50800" dist="38100" dir="5400000" algn="t" rotWithShape="0">
              <a:prstClr val="black">
                <a:alpha val="40000"/>
              </a:prstClr>
            </a:outerShdw>
          </a:effectLst>
        </p:spPr>
      </p:pic>
      <p:sp>
        <p:nvSpPr>
          <p:cNvPr id="6" name="TextBox 5">
            <a:extLst>
              <a:ext uri="{FF2B5EF4-FFF2-40B4-BE49-F238E27FC236}">
                <a16:creationId xmlns:a16="http://schemas.microsoft.com/office/drawing/2014/main" id="{ED620EB2-70FD-F346-A102-36F1A2BD8A30}"/>
              </a:ext>
            </a:extLst>
          </p:cNvPr>
          <p:cNvSpPr txBox="1"/>
          <p:nvPr/>
        </p:nvSpPr>
        <p:spPr>
          <a:xfrm>
            <a:off x="360900" y="6378712"/>
            <a:ext cx="5579228" cy="461665"/>
          </a:xfrm>
          <a:prstGeom prst="rect">
            <a:avLst/>
          </a:prstGeom>
          <a:noFill/>
        </p:spPr>
        <p:txBody>
          <a:bodyPr wrap="square" rtlCol="0">
            <a:spAutoFit/>
          </a:bodyPr>
          <a:lstStyle/>
          <a:p>
            <a:r>
              <a:rPr lang="en-GB" sz="800" dirty="0">
                <a:solidFill>
                  <a:schemeClr val="tx1">
                    <a:lumMod val="65000"/>
                    <a:lumOff val="35000"/>
                  </a:schemeClr>
                </a:solidFill>
                <a:ea typeface="Verdana" panose="020B0604030504040204" pitchFamily="34" charset="0"/>
                <a:cs typeface="Verdana" panose="020B0604030504040204" pitchFamily="34" charset="0"/>
              </a:rPr>
              <a:t>Hx, </a:t>
            </a:r>
            <a:r>
              <a:rPr lang="en-GB" sz="800" dirty="0" err="1">
                <a:solidFill>
                  <a:schemeClr val="tx1">
                    <a:lumMod val="65000"/>
                    <a:lumOff val="35000"/>
                  </a:schemeClr>
                </a:solidFill>
                <a:ea typeface="Verdana" panose="020B0604030504040204" pitchFamily="34" charset="0"/>
                <a:cs typeface="Verdana" panose="020B0604030504040204" pitchFamily="34" charset="0"/>
              </a:rPr>
              <a:t>história</a:t>
            </a:r>
            <a:r>
              <a:rPr lang="en-GB" sz="800" dirty="0">
                <a:solidFill>
                  <a:schemeClr val="tx1">
                    <a:lumMod val="65000"/>
                    <a:lumOff val="35000"/>
                  </a:schemeClr>
                </a:solidFill>
                <a:ea typeface="Verdana" panose="020B0604030504040204" pitchFamily="34" charset="0"/>
                <a:cs typeface="Verdana" panose="020B0604030504040204" pitchFamily="34" charset="0"/>
              </a:rPr>
              <a:t> ; IMC, </a:t>
            </a:r>
            <a:r>
              <a:rPr lang="en-GB" sz="800" dirty="0" err="1">
                <a:solidFill>
                  <a:schemeClr val="tx1">
                    <a:lumMod val="65000"/>
                    <a:lumOff val="35000"/>
                  </a:schemeClr>
                </a:solidFill>
                <a:ea typeface="Verdana" panose="020B0604030504040204" pitchFamily="34" charset="0"/>
                <a:cs typeface="Verdana" panose="020B0604030504040204" pitchFamily="34" charset="0"/>
              </a:rPr>
              <a:t>índice</a:t>
            </a:r>
            <a:r>
              <a:rPr lang="en-GB" sz="800" dirty="0">
                <a:solidFill>
                  <a:schemeClr val="tx1">
                    <a:lumMod val="65000"/>
                    <a:lumOff val="35000"/>
                  </a:schemeClr>
                </a:solidFill>
                <a:ea typeface="Verdana" panose="020B0604030504040204" pitchFamily="34" charset="0"/>
                <a:cs typeface="Verdana" panose="020B0604030504040204" pitchFamily="34" charset="0"/>
              </a:rPr>
              <a:t> de </a:t>
            </a:r>
            <a:r>
              <a:rPr lang="en-GB" sz="800" dirty="0" err="1">
                <a:solidFill>
                  <a:schemeClr val="tx1">
                    <a:lumMod val="65000"/>
                    <a:lumOff val="35000"/>
                  </a:schemeClr>
                </a:solidFill>
                <a:ea typeface="Verdana" panose="020B0604030504040204" pitchFamily="34" charset="0"/>
                <a:cs typeface="Verdana" panose="020B0604030504040204" pitchFamily="34" charset="0"/>
              </a:rPr>
              <a:t>massa</a:t>
            </a:r>
            <a:r>
              <a:rPr lang="en-GB" sz="800" dirty="0">
                <a:solidFill>
                  <a:schemeClr val="tx1">
                    <a:lumMod val="65000"/>
                    <a:lumOff val="35000"/>
                  </a:schemeClr>
                </a:solidFill>
                <a:ea typeface="Verdana" panose="020B0604030504040204" pitchFamily="34" charset="0"/>
                <a:cs typeface="Verdana" panose="020B0604030504040204" pitchFamily="34" charset="0"/>
              </a:rPr>
              <a:t> corporal.</a:t>
            </a:r>
          </a:p>
          <a:p>
            <a:endParaRPr lang="en-GB" sz="800" dirty="0">
              <a:solidFill>
                <a:schemeClr val="bg2">
                  <a:lumMod val="25000"/>
                </a:schemeClr>
              </a:solidFill>
              <a:ea typeface="Verdana" panose="020B0604030504040204" pitchFamily="34" charset="0"/>
              <a:cs typeface="Verdana" panose="020B0604030504040204" pitchFamily="34" charset="0"/>
            </a:endParaRPr>
          </a:p>
          <a:p>
            <a:r>
              <a:rPr lang="en-GB" sz="800" dirty="0">
                <a:solidFill>
                  <a:schemeClr val="tx1">
                    <a:lumMod val="65000"/>
                    <a:lumOff val="35000"/>
                  </a:schemeClr>
                </a:solidFill>
                <a:ea typeface="Verdana" panose="020B0604030504040204" pitchFamily="34" charset="0"/>
                <a:cs typeface="Verdana" panose="020B0604030504040204" pitchFamily="34" charset="0"/>
              </a:rPr>
              <a:t>https://www.sheffield.ac.uk/FRAX/tool.aspx?country=53</a:t>
            </a:r>
            <a:endParaRPr lang="x-none" sz="800" dirty="0">
              <a:solidFill>
                <a:schemeClr val="tx1">
                  <a:lumMod val="65000"/>
                  <a:lumOff val="35000"/>
                </a:schemeClr>
              </a:solidFill>
              <a:ea typeface="Verdana" panose="020B0604030504040204" pitchFamily="34" charset="0"/>
              <a:cs typeface="Verdana" panose="020B0604030504040204" pitchFamily="34" charset="0"/>
            </a:endParaRPr>
          </a:p>
        </p:txBody>
      </p:sp>
      <p:sp>
        <p:nvSpPr>
          <p:cNvPr id="8" name="Rectangle 4">
            <a:extLst>
              <a:ext uri="{FF2B5EF4-FFF2-40B4-BE49-F238E27FC236}">
                <a16:creationId xmlns:a16="http://schemas.microsoft.com/office/drawing/2014/main" id="{74F3E59D-7880-104D-8818-6C27AB4CC67E}"/>
              </a:ext>
            </a:extLst>
          </p:cNvPr>
          <p:cNvSpPr/>
          <p:nvPr/>
        </p:nvSpPr>
        <p:spPr>
          <a:xfrm>
            <a:off x="161513" y="237151"/>
            <a:ext cx="8164020" cy="461665"/>
          </a:xfrm>
          <a:prstGeom prst="rect">
            <a:avLst/>
          </a:prstGeom>
        </p:spPr>
        <p:txBody>
          <a:bodyPr wrap="square">
            <a:spAutoFit/>
          </a:bodyPr>
          <a:lstStyle/>
          <a:p>
            <a:r>
              <a:rPr lang="pt-PT" sz="2400" b="1" cap="small" dirty="0">
                <a:solidFill>
                  <a:srgbClr val="C00000"/>
                </a:solidFill>
              </a:rPr>
              <a:t>OSTEOPOROSE</a:t>
            </a:r>
            <a:endParaRPr lang="pt-PT" sz="2400" b="1" dirty="0">
              <a:solidFill>
                <a:srgbClr val="C00000"/>
              </a:solidFill>
            </a:endParaRPr>
          </a:p>
        </p:txBody>
      </p:sp>
      <p:sp>
        <p:nvSpPr>
          <p:cNvPr id="9" name="Round Same-side Corner of Rectangle 8">
            <a:extLst>
              <a:ext uri="{FF2B5EF4-FFF2-40B4-BE49-F238E27FC236}">
                <a16:creationId xmlns:a16="http://schemas.microsoft.com/office/drawing/2014/main" id="{E8963B4B-F360-EC4A-9B0C-46B71055A1C3}"/>
              </a:ext>
            </a:extLst>
          </p:cNvPr>
          <p:cNvSpPr/>
          <p:nvPr/>
        </p:nvSpPr>
        <p:spPr>
          <a:xfrm>
            <a:off x="8183514" y="1257056"/>
            <a:ext cx="3162508" cy="996942"/>
          </a:xfrm>
          <a:prstGeom prst="round2SameRect">
            <a:avLst>
              <a:gd name="adj1" fmla="val 6524"/>
              <a:gd name="adj2" fmla="val 0"/>
            </a:avLst>
          </a:prstGeom>
          <a:solidFill>
            <a:srgbClr val="B4B6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0" name="Round Same-side Corner of Rectangle 9">
            <a:extLst>
              <a:ext uri="{FF2B5EF4-FFF2-40B4-BE49-F238E27FC236}">
                <a16:creationId xmlns:a16="http://schemas.microsoft.com/office/drawing/2014/main" id="{3AACF0B2-2B4C-544D-B0A6-7DA4F8DDA4FC}"/>
              </a:ext>
            </a:extLst>
          </p:cNvPr>
          <p:cNvSpPr/>
          <p:nvPr/>
        </p:nvSpPr>
        <p:spPr>
          <a:xfrm rot="10800000">
            <a:off x="8183515" y="2144844"/>
            <a:ext cx="3162509" cy="3933018"/>
          </a:xfrm>
          <a:prstGeom prst="round2SameRect">
            <a:avLst>
              <a:gd name="adj1" fmla="val 4315"/>
              <a:gd name="adj2"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5" name="Content Placeholder 2">
            <a:extLst>
              <a:ext uri="{FF2B5EF4-FFF2-40B4-BE49-F238E27FC236}">
                <a16:creationId xmlns:a16="http://schemas.microsoft.com/office/drawing/2014/main" id="{7B660152-EC87-D54F-B844-8BCBF18997FB}"/>
              </a:ext>
            </a:extLst>
          </p:cNvPr>
          <p:cNvSpPr txBox="1">
            <a:spLocks/>
          </p:cNvSpPr>
          <p:nvPr/>
        </p:nvSpPr>
        <p:spPr>
          <a:xfrm>
            <a:off x="8325533" y="2359557"/>
            <a:ext cx="3020488" cy="359959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000" lvl="1">
              <a:lnSpc>
                <a:spcPts val="1720"/>
              </a:lnSpc>
              <a:spcBef>
                <a:spcPts val="800"/>
              </a:spcBef>
            </a:pPr>
            <a:r>
              <a:rPr lang="pt-PT" sz="1600" dirty="0"/>
              <a:t>Idade avançada</a:t>
            </a:r>
          </a:p>
          <a:p>
            <a:pPr marL="180000" lvl="1">
              <a:lnSpc>
                <a:spcPts val="1720"/>
              </a:lnSpc>
              <a:spcBef>
                <a:spcPts val="800"/>
              </a:spcBef>
            </a:pPr>
            <a:r>
              <a:rPr lang="pt-PT" sz="1600" dirty="0"/>
              <a:t>Sexo feminino</a:t>
            </a:r>
          </a:p>
          <a:p>
            <a:pPr marL="180000" lvl="1">
              <a:lnSpc>
                <a:spcPts val="1720"/>
              </a:lnSpc>
              <a:spcBef>
                <a:spcPts val="800"/>
              </a:spcBef>
            </a:pPr>
            <a:r>
              <a:rPr lang="pt-PT" sz="1600" dirty="0"/>
              <a:t>Baixo IMC (≤ 19 Kg/m</a:t>
            </a:r>
            <a:r>
              <a:rPr lang="pt-PT" sz="1600" baseline="30000" dirty="0"/>
              <a:t>2</a:t>
            </a:r>
            <a:r>
              <a:rPr lang="pt-PT" sz="1600" dirty="0"/>
              <a:t>)</a:t>
            </a:r>
          </a:p>
          <a:p>
            <a:pPr marL="180000" lvl="1">
              <a:lnSpc>
                <a:spcPts val="1720"/>
              </a:lnSpc>
              <a:spcBef>
                <a:spcPts val="800"/>
              </a:spcBef>
            </a:pPr>
            <a:r>
              <a:rPr lang="pt-PT" sz="1600" dirty="0"/>
              <a:t>Hipogonadismo</a:t>
            </a:r>
          </a:p>
          <a:p>
            <a:pPr marL="180000" lvl="1">
              <a:lnSpc>
                <a:spcPts val="1720"/>
              </a:lnSpc>
              <a:spcBef>
                <a:spcPts val="800"/>
              </a:spcBef>
            </a:pPr>
            <a:r>
              <a:rPr lang="pt-PT" sz="1600" dirty="0"/>
              <a:t>Hx fraturas de baixo impacto</a:t>
            </a:r>
          </a:p>
          <a:p>
            <a:pPr marL="180000" lvl="1">
              <a:lnSpc>
                <a:spcPts val="1720"/>
              </a:lnSpc>
              <a:spcBef>
                <a:spcPts val="800"/>
              </a:spcBef>
            </a:pPr>
            <a:r>
              <a:rPr lang="pt-PT" sz="1600" dirty="0"/>
              <a:t>Hx familiar de fratura da anca</a:t>
            </a:r>
          </a:p>
          <a:p>
            <a:pPr marL="180000" lvl="1">
              <a:lnSpc>
                <a:spcPts val="1720"/>
              </a:lnSpc>
              <a:spcBef>
                <a:spcPts val="800"/>
              </a:spcBef>
            </a:pPr>
            <a:r>
              <a:rPr lang="pt-PT" sz="1600" dirty="0"/>
              <a:t>Défice vitamina D</a:t>
            </a:r>
          </a:p>
          <a:p>
            <a:pPr marL="180000" lvl="1">
              <a:lnSpc>
                <a:spcPts val="1720"/>
              </a:lnSpc>
              <a:spcBef>
                <a:spcPts val="800"/>
              </a:spcBef>
            </a:pPr>
            <a:r>
              <a:rPr lang="pt-PT" sz="1600" dirty="0"/>
              <a:t>Tabagismo</a:t>
            </a:r>
          </a:p>
          <a:p>
            <a:pPr marL="180000" lvl="1">
              <a:lnSpc>
                <a:spcPts val="1720"/>
              </a:lnSpc>
              <a:spcBef>
                <a:spcPts val="800"/>
              </a:spcBef>
            </a:pPr>
            <a:r>
              <a:rPr lang="pt-PT" sz="1600" dirty="0"/>
              <a:t>Sedentarismo</a:t>
            </a:r>
          </a:p>
          <a:p>
            <a:pPr marL="180000" lvl="1">
              <a:lnSpc>
                <a:spcPts val="1720"/>
              </a:lnSpc>
              <a:spcBef>
                <a:spcPts val="800"/>
              </a:spcBef>
            </a:pPr>
            <a:r>
              <a:rPr lang="pt-PT" sz="1600" dirty="0"/>
              <a:t>Excesso álcool (&gt; 3 U/dia)</a:t>
            </a:r>
          </a:p>
          <a:p>
            <a:pPr marL="180000" lvl="1">
              <a:lnSpc>
                <a:spcPts val="1720"/>
              </a:lnSpc>
              <a:spcBef>
                <a:spcPts val="800"/>
              </a:spcBef>
            </a:pPr>
            <a:r>
              <a:rPr lang="pt-PT" sz="1600" dirty="0"/>
              <a:t>Corticoterapia</a:t>
            </a:r>
          </a:p>
        </p:txBody>
      </p:sp>
      <p:pic>
        <p:nvPicPr>
          <p:cNvPr id="13" name="Graphic 12">
            <a:extLst>
              <a:ext uri="{FF2B5EF4-FFF2-40B4-BE49-F238E27FC236}">
                <a16:creationId xmlns:a16="http://schemas.microsoft.com/office/drawing/2014/main" id="{254509BF-441D-4C43-99E6-35D73E5D68AF}"/>
              </a:ext>
            </a:extLst>
          </p:cNvPr>
          <p:cNvPicPr>
            <a:picLocks noChangeAspect="1"/>
          </p:cNvPicPr>
          <p:nvPr/>
        </p:nvPicPr>
        <p:blipFill rotWithShape="1">
          <a:blip r:embed="rId4" cstate="print">
            <a:alphaModFix amt="15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l="12229" t="46778" r="26029" b="30397"/>
          <a:stretch/>
        </p:blipFill>
        <p:spPr>
          <a:xfrm>
            <a:off x="9134227" y="1257056"/>
            <a:ext cx="2211794" cy="887789"/>
          </a:xfrm>
          <a:prstGeom prst="rect">
            <a:avLst/>
          </a:prstGeom>
        </p:spPr>
      </p:pic>
      <p:sp>
        <p:nvSpPr>
          <p:cNvPr id="12" name="Rectangle 11">
            <a:extLst>
              <a:ext uri="{FF2B5EF4-FFF2-40B4-BE49-F238E27FC236}">
                <a16:creationId xmlns:a16="http://schemas.microsoft.com/office/drawing/2014/main" id="{A98797A6-1722-284C-A838-A599600B5840}"/>
              </a:ext>
            </a:extLst>
          </p:cNvPr>
          <p:cNvSpPr/>
          <p:nvPr/>
        </p:nvSpPr>
        <p:spPr>
          <a:xfrm>
            <a:off x="8183513" y="1483140"/>
            <a:ext cx="3162508" cy="461537"/>
          </a:xfrm>
          <a:prstGeom prst="rect">
            <a:avLst/>
          </a:prstGeom>
        </p:spPr>
        <p:txBody>
          <a:bodyPr wrap="square">
            <a:spAutoFit/>
          </a:bodyPr>
          <a:lstStyle/>
          <a:p>
            <a:pPr algn="ctr"/>
            <a:r>
              <a:rPr lang="pt-PT" sz="2399" b="1" dirty="0"/>
              <a:t>Fatores de risco:</a:t>
            </a:r>
          </a:p>
        </p:txBody>
      </p:sp>
    </p:spTree>
    <p:extLst>
      <p:ext uri="{BB962C8B-B14F-4D97-AF65-F5344CB8AC3E}">
        <p14:creationId xmlns:p14="http://schemas.microsoft.com/office/powerpoint/2010/main" val="1929074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srcRect l="5672" t="5940" r="3850" b="50131"/>
          <a:stretch/>
        </p:blipFill>
        <p:spPr>
          <a:xfrm>
            <a:off x="441049" y="891833"/>
            <a:ext cx="6882137" cy="4768229"/>
          </a:xfrm>
          <a:prstGeom prst="rect">
            <a:avLst/>
          </a:prstGeom>
        </p:spPr>
      </p:pic>
      <p:pic>
        <p:nvPicPr>
          <p:cNvPr id="5" name="Picture 4"/>
          <p:cNvPicPr>
            <a:picLocks noChangeAspect="1"/>
          </p:cNvPicPr>
          <p:nvPr/>
        </p:nvPicPr>
        <p:blipFill>
          <a:blip r:embed="rId4" cstate="print"/>
          <a:stretch>
            <a:fillRect/>
          </a:stretch>
        </p:blipFill>
        <p:spPr>
          <a:xfrm>
            <a:off x="10773747" y="5873424"/>
            <a:ext cx="1256740" cy="811991"/>
          </a:xfrm>
          <a:prstGeom prst="rect">
            <a:avLst/>
          </a:prstGeom>
        </p:spPr>
      </p:pic>
      <p:sp>
        <p:nvSpPr>
          <p:cNvPr id="8" name="TextBox 16">
            <a:extLst>
              <a:ext uri="{FF2B5EF4-FFF2-40B4-BE49-F238E27FC236}">
                <a16:creationId xmlns:a16="http://schemas.microsoft.com/office/drawing/2014/main" id="{ED620EB2-70FD-F346-A102-36F1A2BD8A30}"/>
              </a:ext>
            </a:extLst>
          </p:cNvPr>
          <p:cNvSpPr txBox="1"/>
          <p:nvPr/>
        </p:nvSpPr>
        <p:spPr>
          <a:xfrm>
            <a:off x="161513" y="6407520"/>
            <a:ext cx="9495128" cy="338554"/>
          </a:xfrm>
          <a:prstGeom prst="rect">
            <a:avLst/>
          </a:prstGeom>
          <a:noFill/>
        </p:spPr>
        <p:txBody>
          <a:bodyPr wrap="square" rtlCol="0">
            <a:spAutoFit/>
          </a:bodyPr>
          <a:lstStyle/>
          <a:p>
            <a:r>
              <a:rPr lang="en-GB" sz="800" dirty="0">
                <a:solidFill>
                  <a:schemeClr val="tx1">
                    <a:lumMod val="65000"/>
                    <a:lumOff val="35000"/>
                  </a:schemeClr>
                </a:solidFill>
                <a:ea typeface="Verdana" panose="020B0604030504040204" pitchFamily="34" charset="0"/>
                <a:cs typeface="Calibri"/>
              </a:rPr>
              <a:t>DEXA, Dual-energy X-ray absorptiometry; FRAX, Fracture Risk Assessment Tool: FRAT, Falls Risk Assessment Tool</a:t>
            </a:r>
          </a:p>
          <a:p>
            <a:r>
              <a:rPr lang="en-US" altLang="en-US" sz="800" dirty="0">
                <a:solidFill>
                  <a:schemeClr val="tx1">
                    <a:lumMod val="65000"/>
                    <a:lumOff val="35000"/>
                  </a:schemeClr>
                </a:solidFill>
                <a:cs typeface="Arial" charset="0"/>
              </a:rPr>
              <a:t>EACS. Guidelines Version 12, October 2023.Disponível </a:t>
            </a:r>
            <a:r>
              <a:rPr lang="en-US" altLang="en-US" sz="800" dirty="0" err="1">
                <a:solidFill>
                  <a:schemeClr val="tx1">
                    <a:lumMod val="65000"/>
                    <a:lumOff val="35000"/>
                  </a:schemeClr>
                </a:solidFill>
                <a:cs typeface="Arial" charset="0"/>
              </a:rPr>
              <a:t>em</a:t>
            </a:r>
            <a:r>
              <a:rPr lang="en-US" altLang="en-US" sz="800" dirty="0">
                <a:solidFill>
                  <a:schemeClr val="tx1">
                    <a:lumMod val="65000"/>
                    <a:lumOff val="35000"/>
                  </a:schemeClr>
                </a:solidFill>
                <a:cs typeface="Arial" charset="0"/>
              </a:rPr>
              <a:t>: </a:t>
            </a:r>
            <a:r>
              <a:rPr lang="en-US" altLang="en-US" sz="800" dirty="0">
                <a:solidFill>
                  <a:schemeClr val="tx1">
                    <a:lumMod val="50000"/>
                    <a:lumOff val="50000"/>
                  </a:schemeClr>
                </a:solidFill>
                <a:cs typeface="Arial" charset="0"/>
                <a:hlinkClick r:id="rId5"/>
              </a:rPr>
              <a:t>https://www.eacsociety.org/guidelines/eacs-guidelines/</a:t>
            </a:r>
            <a:r>
              <a:rPr lang="en-US" altLang="en-US" sz="800" dirty="0">
                <a:solidFill>
                  <a:schemeClr val="tx1">
                    <a:lumMod val="50000"/>
                    <a:lumOff val="50000"/>
                  </a:schemeClr>
                </a:solidFill>
                <a:cs typeface="Arial" charset="0"/>
              </a:rPr>
              <a:t>. </a:t>
            </a:r>
            <a:endParaRPr lang="x-none" sz="800" dirty="0">
              <a:solidFill>
                <a:schemeClr val="bg1">
                  <a:lumMod val="50000"/>
                </a:schemeClr>
              </a:solidFill>
              <a:latin typeface="Calibri"/>
              <a:ea typeface="Verdana" panose="020B0604030504040204" pitchFamily="34" charset="0"/>
              <a:cs typeface="Calibri"/>
            </a:endParaRPr>
          </a:p>
        </p:txBody>
      </p:sp>
      <p:sp>
        <p:nvSpPr>
          <p:cNvPr id="9" name="Rectangle 4">
            <a:extLst>
              <a:ext uri="{FF2B5EF4-FFF2-40B4-BE49-F238E27FC236}">
                <a16:creationId xmlns:a16="http://schemas.microsoft.com/office/drawing/2014/main" id="{02520A58-0F60-4B47-A705-CBE2D323E13E}"/>
              </a:ext>
            </a:extLst>
          </p:cNvPr>
          <p:cNvSpPr/>
          <p:nvPr/>
        </p:nvSpPr>
        <p:spPr>
          <a:xfrm>
            <a:off x="161513" y="237151"/>
            <a:ext cx="8164020" cy="461665"/>
          </a:xfrm>
          <a:prstGeom prst="rect">
            <a:avLst/>
          </a:prstGeom>
        </p:spPr>
        <p:txBody>
          <a:bodyPr wrap="square">
            <a:spAutoFit/>
          </a:bodyPr>
          <a:lstStyle/>
          <a:p>
            <a:r>
              <a:rPr lang="pt-PT" sz="2400" b="1" cap="small" dirty="0">
                <a:solidFill>
                  <a:srgbClr val="C00000"/>
                </a:solidFill>
              </a:rPr>
              <a:t>OSTEOPOROSE</a:t>
            </a:r>
            <a:endParaRPr lang="pt-PT" sz="2400" b="1" dirty="0">
              <a:solidFill>
                <a:srgbClr val="C00000"/>
              </a:solidFill>
            </a:endParaRPr>
          </a:p>
        </p:txBody>
      </p:sp>
      <p:grpSp>
        <p:nvGrpSpPr>
          <p:cNvPr id="2" name="Group 1">
            <a:extLst>
              <a:ext uri="{FF2B5EF4-FFF2-40B4-BE49-F238E27FC236}">
                <a16:creationId xmlns:a16="http://schemas.microsoft.com/office/drawing/2014/main" id="{E10908D1-A609-3446-A9D3-8D22E13544D6}"/>
              </a:ext>
            </a:extLst>
          </p:cNvPr>
          <p:cNvGrpSpPr/>
          <p:nvPr/>
        </p:nvGrpSpPr>
        <p:grpSpPr>
          <a:xfrm>
            <a:off x="7673013" y="1089318"/>
            <a:ext cx="3778757" cy="4373257"/>
            <a:chOff x="7436638" y="938972"/>
            <a:chExt cx="3778757" cy="4373257"/>
          </a:xfrm>
        </p:grpSpPr>
        <p:sp>
          <p:nvSpPr>
            <p:cNvPr id="10" name="Round Same-side Corner of Rectangle 9">
              <a:extLst>
                <a:ext uri="{FF2B5EF4-FFF2-40B4-BE49-F238E27FC236}">
                  <a16:creationId xmlns:a16="http://schemas.microsoft.com/office/drawing/2014/main" id="{B9067B40-AA62-3D43-B94D-3F22E66694A5}"/>
                </a:ext>
              </a:extLst>
            </p:cNvPr>
            <p:cNvSpPr/>
            <p:nvPr/>
          </p:nvSpPr>
          <p:spPr>
            <a:xfrm>
              <a:off x="7436639" y="938972"/>
              <a:ext cx="3778755" cy="966851"/>
            </a:xfrm>
            <a:prstGeom prst="round2SameRect">
              <a:avLst>
                <a:gd name="adj1" fmla="val 6524"/>
                <a:gd name="adj2" fmla="val 0"/>
              </a:avLst>
            </a:prstGeom>
            <a:solidFill>
              <a:srgbClr val="B4B6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1" name="Round Same-side Corner of Rectangle 10">
              <a:extLst>
                <a:ext uri="{FF2B5EF4-FFF2-40B4-BE49-F238E27FC236}">
                  <a16:creationId xmlns:a16="http://schemas.microsoft.com/office/drawing/2014/main" id="{B1B56409-9A08-5847-8836-CD3F58E6353F}"/>
                </a:ext>
              </a:extLst>
            </p:cNvPr>
            <p:cNvSpPr/>
            <p:nvPr/>
          </p:nvSpPr>
          <p:spPr>
            <a:xfrm rot="10800000">
              <a:off x="7436639" y="1826760"/>
              <a:ext cx="3778756" cy="3485469"/>
            </a:xfrm>
            <a:prstGeom prst="round2SameRect">
              <a:avLst>
                <a:gd name="adj1" fmla="val 4315"/>
                <a:gd name="adj2"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12" name="Content Placeholder 2">
              <a:extLst>
                <a:ext uri="{FF2B5EF4-FFF2-40B4-BE49-F238E27FC236}">
                  <a16:creationId xmlns:a16="http://schemas.microsoft.com/office/drawing/2014/main" id="{2710CD27-40CA-6F46-8CDB-F19C09201345}"/>
                </a:ext>
              </a:extLst>
            </p:cNvPr>
            <p:cNvSpPr txBox="1">
              <a:spLocks/>
            </p:cNvSpPr>
            <p:nvPr/>
          </p:nvSpPr>
          <p:spPr>
            <a:xfrm>
              <a:off x="7663543" y="1988047"/>
              <a:ext cx="3396343" cy="316289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25800" lvl="1">
                <a:spcAft>
                  <a:spcPts val="600"/>
                </a:spcAft>
              </a:pPr>
              <a:r>
                <a:rPr lang="pt-PT" sz="1600" dirty="0"/>
                <a:t>Mulher pós-menopausa</a:t>
              </a:r>
            </a:p>
            <a:p>
              <a:pPr marL="325800" lvl="1">
                <a:spcAft>
                  <a:spcPts val="600"/>
                </a:spcAft>
              </a:pPr>
              <a:r>
                <a:rPr lang="pt-PT" sz="1600" dirty="0"/>
                <a:t>Homem ≥ 50 anos</a:t>
              </a:r>
            </a:p>
            <a:p>
              <a:pPr marL="325800" lvl="1">
                <a:spcAft>
                  <a:spcPts val="600"/>
                </a:spcAft>
              </a:pPr>
              <a:r>
                <a:rPr lang="pt-PT" sz="1600" dirty="0"/>
                <a:t>Pessoas 40-50 anos com elevado risco de fratura (FRAX &gt;20%)</a:t>
              </a:r>
            </a:p>
            <a:p>
              <a:pPr marL="325800" lvl="1">
                <a:spcAft>
                  <a:spcPts val="600"/>
                </a:spcAft>
              </a:pPr>
              <a:r>
                <a:rPr lang="pt-PT" sz="1600" dirty="0"/>
                <a:t>Elevado risco de quedas (</a:t>
              </a:r>
              <a:r>
                <a:rPr lang="pt-PT" sz="1600" b="1" dirty="0"/>
                <a:t>FRAT</a:t>
              </a:r>
              <a:r>
                <a:rPr lang="pt-PT" sz="1600" dirty="0"/>
                <a:t>)</a:t>
              </a:r>
            </a:p>
            <a:p>
              <a:pPr marL="325800" lvl="1">
                <a:spcAft>
                  <a:spcPts val="600"/>
                </a:spcAft>
              </a:pPr>
              <a:r>
                <a:rPr lang="pt-PT" sz="1600" dirty="0"/>
                <a:t>História de fraturas de baixo impacto</a:t>
              </a:r>
            </a:p>
            <a:p>
              <a:pPr marL="325800" lvl="1">
                <a:spcAft>
                  <a:spcPts val="600"/>
                </a:spcAft>
              </a:pPr>
              <a:r>
                <a:rPr lang="pt-PT" sz="1600" dirty="0"/>
                <a:t>Hipogonadismo clínico</a:t>
              </a:r>
            </a:p>
            <a:p>
              <a:pPr marL="325800" lvl="1">
                <a:spcAft>
                  <a:spcPts val="600"/>
                </a:spcAft>
              </a:pPr>
              <a:r>
                <a:rPr lang="pt-PT" sz="1600" dirty="0" err="1"/>
                <a:t>Corticoterapia</a:t>
              </a:r>
              <a:r>
                <a:rPr lang="pt-PT" sz="1600" dirty="0"/>
                <a:t> (mínimo PDN </a:t>
              </a:r>
              <a:br>
                <a:rPr lang="pt-PT" sz="1600" dirty="0"/>
              </a:br>
              <a:r>
                <a:rPr lang="pt-PT" sz="1600" dirty="0"/>
                <a:t>5 mg/dia &gt; 3 meses)</a:t>
              </a:r>
              <a:endParaRPr lang="en-GB" sz="1600" dirty="0"/>
            </a:p>
          </p:txBody>
        </p:sp>
        <p:pic>
          <p:nvPicPr>
            <p:cNvPr id="13" name="Graphic 12">
              <a:extLst>
                <a:ext uri="{FF2B5EF4-FFF2-40B4-BE49-F238E27FC236}">
                  <a16:creationId xmlns:a16="http://schemas.microsoft.com/office/drawing/2014/main" id="{F0086023-3C0E-7740-A33C-07DA896F2B24}"/>
                </a:ext>
              </a:extLst>
            </p:cNvPr>
            <p:cNvPicPr>
              <a:picLocks noChangeAspect="1"/>
            </p:cNvPicPr>
            <p:nvPr/>
          </p:nvPicPr>
          <p:blipFill rotWithShape="1">
            <a:blip r:embed="rId6" cstate="print">
              <a:alphaModFix amt="15000"/>
              <a:extLst>
                <a:ext uri="{28A0092B-C50C-407E-A947-70E740481C1C}">
                  <a14:useLocalDpi xmlns:a14="http://schemas.microsoft.com/office/drawing/2010/main" val="0"/>
                </a:ext>
                <a:ext uri="{96DAC541-7B7A-43D3-8B79-37D633B846F1}">
                  <asvg:svgBlip xmlns:asvg="http://schemas.microsoft.com/office/drawing/2016/SVG/main" r:embed="rId7"/>
                </a:ext>
              </a:extLst>
            </a:blip>
            <a:srcRect l="12229" t="46778" r="26029" b="30397"/>
            <a:stretch/>
          </p:blipFill>
          <p:spPr>
            <a:xfrm>
              <a:off x="9003599" y="938972"/>
              <a:ext cx="2211794" cy="887789"/>
            </a:xfrm>
            <a:prstGeom prst="rect">
              <a:avLst/>
            </a:prstGeom>
          </p:spPr>
        </p:pic>
        <p:sp>
          <p:nvSpPr>
            <p:cNvPr id="14" name="Rectangle 13">
              <a:extLst>
                <a:ext uri="{FF2B5EF4-FFF2-40B4-BE49-F238E27FC236}">
                  <a16:creationId xmlns:a16="http://schemas.microsoft.com/office/drawing/2014/main" id="{3D8002A0-6325-3042-9B1D-BD6545A69780}"/>
                </a:ext>
              </a:extLst>
            </p:cNvPr>
            <p:cNvSpPr/>
            <p:nvPr/>
          </p:nvSpPr>
          <p:spPr>
            <a:xfrm>
              <a:off x="7436638" y="1165056"/>
              <a:ext cx="3778755" cy="461537"/>
            </a:xfrm>
            <a:prstGeom prst="rect">
              <a:avLst/>
            </a:prstGeom>
          </p:spPr>
          <p:txBody>
            <a:bodyPr wrap="square">
              <a:spAutoFit/>
            </a:bodyPr>
            <a:lstStyle/>
            <a:p>
              <a:pPr algn="ctr"/>
              <a:r>
                <a:rPr lang="pt-PT" sz="2399" b="1" dirty="0"/>
                <a:t>DEXA</a:t>
              </a:r>
            </a:p>
          </p:txBody>
        </p:sp>
      </p:grpSp>
    </p:spTree>
    <p:extLst>
      <p:ext uri="{BB962C8B-B14F-4D97-AF65-F5344CB8AC3E}">
        <p14:creationId xmlns:p14="http://schemas.microsoft.com/office/powerpoint/2010/main" val="22555875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20">
            <a:extLst>
              <a:ext uri="{FF2B5EF4-FFF2-40B4-BE49-F238E27FC236}">
                <a16:creationId xmlns:a16="http://schemas.microsoft.com/office/drawing/2014/main" id="{1FD031CB-D281-488B-9ABA-2FAE5866D874}"/>
              </a:ext>
            </a:extLst>
          </p:cNvPr>
          <p:cNvGraphicFramePr>
            <a:graphicFrameLocks noGrp="1"/>
          </p:cNvGraphicFramePr>
          <p:nvPr/>
        </p:nvGraphicFramePr>
        <p:xfrm>
          <a:off x="1454149" y="5719096"/>
          <a:ext cx="4348164" cy="214672"/>
        </p:xfrm>
        <a:graphic>
          <a:graphicData uri="http://schemas.openxmlformats.org/drawingml/2006/table">
            <a:tbl>
              <a:tblPr firstRow="1" bandRow="1">
                <a:tableStyleId>{5C22544A-7EE6-4342-B048-85BDC9FD1C3A}</a:tableStyleId>
              </a:tblPr>
              <a:tblGrid>
                <a:gridCol w="356204">
                  <a:extLst>
                    <a:ext uri="{9D8B030D-6E8A-4147-A177-3AD203B41FA5}">
                      <a16:colId xmlns:a16="http://schemas.microsoft.com/office/drawing/2014/main" val="20000"/>
                    </a:ext>
                  </a:extLst>
                </a:gridCol>
                <a:gridCol w="602560">
                  <a:extLst>
                    <a:ext uri="{9D8B030D-6E8A-4147-A177-3AD203B41FA5}">
                      <a16:colId xmlns:a16="http://schemas.microsoft.com/office/drawing/2014/main" val="20001"/>
                    </a:ext>
                  </a:extLst>
                </a:gridCol>
                <a:gridCol w="677880">
                  <a:extLst>
                    <a:ext uri="{9D8B030D-6E8A-4147-A177-3AD203B41FA5}">
                      <a16:colId xmlns:a16="http://schemas.microsoft.com/office/drawing/2014/main" val="20003"/>
                    </a:ext>
                  </a:extLst>
                </a:gridCol>
                <a:gridCol w="677880">
                  <a:extLst>
                    <a:ext uri="{9D8B030D-6E8A-4147-A177-3AD203B41FA5}">
                      <a16:colId xmlns:a16="http://schemas.microsoft.com/office/drawing/2014/main" val="20004"/>
                    </a:ext>
                  </a:extLst>
                </a:gridCol>
                <a:gridCol w="677880">
                  <a:extLst>
                    <a:ext uri="{9D8B030D-6E8A-4147-A177-3AD203B41FA5}">
                      <a16:colId xmlns:a16="http://schemas.microsoft.com/office/drawing/2014/main" val="20005"/>
                    </a:ext>
                  </a:extLst>
                </a:gridCol>
                <a:gridCol w="677880">
                  <a:extLst>
                    <a:ext uri="{9D8B030D-6E8A-4147-A177-3AD203B41FA5}">
                      <a16:colId xmlns:a16="http://schemas.microsoft.com/office/drawing/2014/main" val="20006"/>
                    </a:ext>
                  </a:extLst>
                </a:gridCol>
                <a:gridCol w="677880">
                  <a:extLst>
                    <a:ext uri="{9D8B030D-6E8A-4147-A177-3AD203B41FA5}">
                      <a16:colId xmlns:a16="http://schemas.microsoft.com/office/drawing/2014/main" val="4042033661"/>
                    </a:ext>
                  </a:extLst>
                </a:gridCol>
              </a:tblGrid>
              <a:tr h="214672">
                <a:tc>
                  <a:txBody>
                    <a:bodyPr/>
                    <a:lstStyle/>
                    <a:p>
                      <a:pPr algn="r"/>
                      <a:r>
                        <a:rPr lang="en-US" sz="1200" b="0">
                          <a:solidFill>
                            <a:schemeClr val="tx1"/>
                          </a:solidFill>
                        </a:rPr>
                        <a:t>n=</a:t>
                      </a:r>
                      <a:r>
                        <a:rPr lang="en-US" sz="1200" b="0" baseline="0">
                          <a:solidFill>
                            <a:schemeClr val="tx1"/>
                          </a:solidFill>
                        </a:rPr>
                        <a:t>  </a:t>
                      </a:r>
                      <a:endParaRPr lang="en-US" sz="1200" b="0">
                        <a:solidFill>
                          <a:schemeClr val="tx1"/>
                        </a:solidFill>
                      </a:endParaRPr>
                    </a:p>
                  </a:txBody>
                  <a:tcPr marL="45727" marR="45727" marT="0" marB="0"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7160" algn="l"/>
                      <a:r>
                        <a:rPr lang="en-US" sz="1200" b="0" dirty="0">
                          <a:solidFill>
                            <a:schemeClr val="tx1"/>
                          </a:solidFill>
                        </a:rPr>
                        <a:t>304</a:t>
                      </a:r>
                    </a:p>
                  </a:txBody>
                  <a:tcPr marL="0" marR="0" marT="0" marB="0"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a:solidFill>
                            <a:schemeClr val="tx1"/>
                          </a:solidFill>
                        </a:rPr>
                        <a:t>284</a:t>
                      </a:r>
                    </a:p>
                  </a:txBody>
                  <a:tcPr marL="0" marR="0" marT="0" marB="0"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a:solidFill>
                            <a:schemeClr val="tx1"/>
                          </a:solidFill>
                        </a:rPr>
                        <a:t>267</a:t>
                      </a:r>
                    </a:p>
                  </a:txBody>
                  <a:tcPr marL="0" marR="0" marT="0" marB="0"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a:solidFill>
                            <a:schemeClr val="tx1"/>
                          </a:solidFill>
                        </a:rPr>
                        <a:t>253</a:t>
                      </a:r>
                    </a:p>
                  </a:txBody>
                  <a:tcPr marL="0" marR="0" marT="0" marB="0"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a:solidFill>
                            <a:schemeClr val="tx1"/>
                          </a:solidFill>
                        </a:rPr>
                        <a:t>181</a:t>
                      </a:r>
                    </a:p>
                  </a:txBody>
                  <a:tcPr marL="0" marR="0" marT="0" marB="0"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a:solidFill>
                            <a:schemeClr val="tx1"/>
                          </a:solidFill>
                        </a:rPr>
                        <a:t>201</a:t>
                      </a:r>
                    </a:p>
                  </a:txBody>
                  <a:tcPr marL="0" marR="0" marT="0" marB="0"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9" name="Chart 113">
            <a:extLst>
              <a:ext uri="{FF2B5EF4-FFF2-40B4-BE49-F238E27FC236}">
                <a16:creationId xmlns:a16="http://schemas.microsoft.com/office/drawing/2014/main" id="{73FEDF9A-1762-49AE-8BD0-2F1F580CC7B8}"/>
              </a:ext>
            </a:extLst>
          </p:cNvPr>
          <p:cNvGraphicFramePr>
            <a:graphicFrameLocks/>
          </p:cNvGraphicFramePr>
          <p:nvPr/>
        </p:nvGraphicFramePr>
        <p:xfrm>
          <a:off x="1673955" y="2073808"/>
          <a:ext cx="4096650" cy="3326548"/>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3">
            <a:extLst>
              <a:ext uri="{FF2B5EF4-FFF2-40B4-BE49-F238E27FC236}">
                <a16:creationId xmlns:a16="http://schemas.microsoft.com/office/drawing/2014/main" id="{A8F93E0D-ACC7-4AB0-882C-17448D95133A}"/>
              </a:ext>
            </a:extLst>
          </p:cNvPr>
          <p:cNvSpPr>
            <a:spLocks noChangeArrowheads="1"/>
          </p:cNvSpPr>
          <p:nvPr/>
        </p:nvSpPr>
        <p:spPr bwMode="auto">
          <a:xfrm rot="16200000">
            <a:off x="-165017" y="3265174"/>
            <a:ext cx="3187624" cy="5232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ts val="1200"/>
              </a:spcBef>
              <a:buClr>
                <a:srgbClr val="A9A9A9"/>
              </a:buClr>
              <a:buSzPct val="90000"/>
              <a:buFont typeface="Wingdings" pitchFamily="2" charset="2"/>
              <a:buChar char="§"/>
              <a:defRPr sz="2000">
                <a:solidFill>
                  <a:schemeClr val="tx1"/>
                </a:solidFill>
                <a:latin typeface="Arial" panose="020B0604020202020204" pitchFamily="34" charset="0"/>
              </a:defRPr>
            </a:lvl1pPr>
            <a:lvl2pPr marL="742950" indent="-285750" eaLnBrk="0" hangingPunct="0">
              <a:lnSpc>
                <a:spcPct val="90000"/>
              </a:lnSpc>
              <a:spcBef>
                <a:spcPts val="800"/>
              </a:spcBef>
              <a:buClr>
                <a:srgbClr val="A9A9A9"/>
              </a:buClr>
              <a:buSzPct val="90000"/>
              <a:buFont typeface="Arial" panose="020B0604020202020204" pitchFamily="34" charset="0"/>
              <a:buChar char="–"/>
              <a:defRPr>
                <a:solidFill>
                  <a:schemeClr val="tx1"/>
                </a:solidFill>
                <a:latin typeface="Arial" panose="020B0604020202020204" pitchFamily="34" charset="0"/>
              </a:defRPr>
            </a:lvl2pPr>
            <a:lvl3pPr marL="1143000" indent="-228600" eaLnBrk="0" hangingPunct="0">
              <a:lnSpc>
                <a:spcPct val="90000"/>
              </a:lnSpc>
              <a:spcBef>
                <a:spcPts val="600"/>
              </a:spcBef>
              <a:buClr>
                <a:srgbClr val="A9A9A9"/>
              </a:buClr>
              <a:buSzPct val="90000"/>
              <a:buFont typeface="Wingdings" pitchFamily="2" charset="2"/>
              <a:buChar char="§"/>
              <a:defRPr sz="1600">
                <a:solidFill>
                  <a:schemeClr val="tx1"/>
                </a:solidFill>
                <a:latin typeface="Arial" panose="020B0604020202020204" pitchFamily="34" charset="0"/>
              </a:defRPr>
            </a:lvl3pPr>
            <a:lvl4pPr marL="1600200" indent="-228600" eaLnBrk="0" hangingPunct="0">
              <a:lnSpc>
                <a:spcPct val="90000"/>
              </a:lnSpc>
              <a:spcBef>
                <a:spcPts val="600"/>
              </a:spcBef>
              <a:buClr>
                <a:srgbClr val="A9A9A9"/>
              </a:buClr>
              <a:buSzPct val="90000"/>
              <a:buFont typeface="Arial" panose="020B0604020202020204" pitchFamily="34" charset="0"/>
              <a:buChar char="–"/>
              <a:defRPr sz="1400">
                <a:solidFill>
                  <a:schemeClr val="tx1"/>
                </a:solidFill>
                <a:latin typeface="Arial" panose="020B0604020202020204" pitchFamily="34" charset="0"/>
              </a:defRPr>
            </a:lvl4pPr>
            <a:lvl5pPr marL="2057400" indent="-228600" eaLnBrk="0" hangingPunct="0">
              <a:lnSpc>
                <a:spcPct val="90000"/>
              </a:lnSpc>
              <a:spcBef>
                <a:spcPts val="600"/>
              </a:spcBef>
              <a:buClr>
                <a:srgbClr val="A9A9A9"/>
              </a:buClr>
              <a:buSzPct val="90000"/>
              <a:buFont typeface="Wingdings" pitchFamily="2" charset="2"/>
              <a:buChar char="§"/>
              <a:defRPr sz="1400">
                <a:solidFill>
                  <a:schemeClr val="tx1"/>
                </a:solidFill>
                <a:latin typeface="Arial" panose="020B0604020202020204" pitchFamily="34" charset="0"/>
              </a:defRPr>
            </a:lvl5pPr>
            <a:lvl6pPr marL="25146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panose="020B0604020202020204" pitchFamily="34" charset="0"/>
              </a:defRPr>
            </a:lvl6pPr>
            <a:lvl7pPr marL="29718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panose="020B0604020202020204" pitchFamily="34" charset="0"/>
              </a:defRPr>
            </a:lvl7pPr>
            <a:lvl8pPr marL="34290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panose="020B0604020202020204" pitchFamily="34" charset="0"/>
              </a:defRPr>
            </a:lvl8pPr>
            <a:lvl9pPr marL="38862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panose="020B0604020202020204" pitchFamily="34" charset="0"/>
              </a:defRPr>
            </a:lvl9pPr>
          </a:lstStyle>
          <a:p>
            <a:pPr algn="ctr" defTabSz="1219170">
              <a:lnSpc>
                <a:spcPct val="100000"/>
              </a:lnSpc>
              <a:spcBef>
                <a:spcPct val="20000"/>
              </a:spcBef>
              <a:buClrTx/>
              <a:buSzTx/>
              <a:buNone/>
              <a:defRPr/>
            </a:pPr>
            <a:r>
              <a:rPr lang="pt-PT" altLang="ja-JP" sz="1400" dirty="0">
                <a:solidFill>
                  <a:srgbClr val="000000"/>
                </a:solidFill>
                <a:latin typeface="+mn-lt"/>
                <a:ea typeface="ＭＳ Ｐゴシック" panose="020B0600070205080204" pitchFamily="34" charset="-128"/>
              </a:rPr>
              <a:t>Média da % de alteração da DMO (95% IC)</a:t>
            </a:r>
          </a:p>
        </p:txBody>
      </p:sp>
      <p:sp>
        <p:nvSpPr>
          <p:cNvPr id="11" name="Text Box 14">
            <a:extLst>
              <a:ext uri="{FF2B5EF4-FFF2-40B4-BE49-F238E27FC236}">
                <a16:creationId xmlns:a16="http://schemas.microsoft.com/office/drawing/2014/main" id="{B5FC707C-1B61-489A-A543-771DB3B04B26}"/>
              </a:ext>
            </a:extLst>
          </p:cNvPr>
          <p:cNvSpPr txBox="1">
            <a:spLocks noChangeArrowheads="1"/>
          </p:cNvSpPr>
          <p:nvPr/>
        </p:nvSpPr>
        <p:spPr bwMode="auto">
          <a:xfrm>
            <a:off x="4650510" y="4076160"/>
            <a:ext cx="24525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ct val="90000"/>
              </a:lnSpc>
              <a:spcBef>
                <a:spcPts val="1200"/>
              </a:spcBef>
              <a:buClr>
                <a:srgbClr val="A9A9A9"/>
              </a:buClr>
              <a:buSzPct val="90000"/>
              <a:buFont typeface="Wingdings" pitchFamily="2" charset="2"/>
              <a:buChar char="§"/>
              <a:defRPr sz="2000">
                <a:solidFill>
                  <a:schemeClr val="tx1"/>
                </a:solidFill>
                <a:latin typeface="Arial" panose="020B0604020202020204" pitchFamily="34" charset="0"/>
              </a:defRPr>
            </a:lvl1pPr>
            <a:lvl2pPr marL="742950" indent="-285750" eaLnBrk="0" hangingPunct="0">
              <a:lnSpc>
                <a:spcPct val="90000"/>
              </a:lnSpc>
              <a:spcBef>
                <a:spcPts val="800"/>
              </a:spcBef>
              <a:buClr>
                <a:srgbClr val="A9A9A9"/>
              </a:buClr>
              <a:buSzPct val="90000"/>
              <a:buFont typeface="Arial" panose="020B0604020202020204" pitchFamily="34" charset="0"/>
              <a:buChar char="–"/>
              <a:defRPr>
                <a:solidFill>
                  <a:schemeClr val="tx1"/>
                </a:solidFill>
                <a:latin typeface="Arial" panose="020B0604020202020204" pitchFamily="34" charset="0"/>
              </a:defRPr>
            </a:lvl2pPr>
            <a:lvl3pPr marL="1143000" indent="-228600" eaLnBrk="0" hangingPunct="0">
              <a:lnSpc>
                <a:spcPct val="90000"/>
              </a:lnSpc>
              <a:spcBef>
                <a:spcPts val="600"/>
              </a:spcBef>
              <a:buClr>
                <a:srgbClr val="A9A9A9"/>
              </a:buClr>
              <a:buSzPct val="90000"/>
              <a:buFont typeface="Wingdings" pitchFamily="2" charset="2"/>
              <a:buChar char="§"/>
              <a:defRPr sz="1600">
                <a:solidFill>
                  <a:schemeClr val="tx1"/>
                </a:solidFill>
                <a:latin typeface="Arial" panose="020B0604020202020204" pitchFamily="34" charset="0"/>
              </a:defRPr>
            </a:lvl3pPr>
            <a:lvl4pPr marL="1600200" indent="-228600" eaLnBrk="0" hangingPunct="0">
              <a:lnSpc>
                <a:spcPct val="90000"/>
              </a:lnSpc>
              <a:spcBef>
                <a:spcPts val="600"/>
              </a:spcBef>
              <a:buClr>
                <a:srgbClr val="A9A9A9"/>
              </a:buClr>
              <a:buSzPct val="90000"/>
              <a:buFont typeface="Arial" panose="020B0604020202020204" pitchFamily="34" charset="0"/>
              <a:buChar char="–"/>
              <a:defRPr sz="1400">
                <a:solidFill>
                  <a:schemeClr val="tx1"/>
                </a:solidFill>
                <a:latin typeface="Arial" panose="020B0604020202020204" pitchFamily="34" charset="0"/>
              </a:defRPr>
            </a:lvl4pPr>
            <a:lvl5pPr marL="2057400" indent="-228600" eaLnBrk="0" hangingPunct="0">
              <a:lnSpc>
                <a:spcPct val="90000"/>
              </a:lnSpc>
              <a:spcBef>
                <a:spcPts val="600"/>
              </a:spcBef>
              <a:buClr>
                <a:srgbClr val="A9A9A9"/>
              </a:buClr>
              <a:buSzPct val="90000"/>
              <a:buFont typeface="Wingdings" pitchFamily="2" charset="2"/>
              <a:buChar char="§"/>
              <a:defRPr sz="1400">
                <a:solidFill>
                  <a:schemeClr val="tx1"/>
                </a:solidFill>
                <a:latin typeface="Arial" panose="020B0604020202020204" pitchFamily="34" charset="0"/>
              </a:defRPr>
            </a:lvl5pPr>
            <a:lvl6pPr marL="25146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panose="020B0604020202020204" pitchFamily="34" charset="0"/>
              </a:defRPr>
            </a:lvl6pPr>
            <a:lvl7pPr marL="29718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panose="020B0604020202020204" pitchFamily="34" charset="0"/>
              </a:defRPr>
            </a:lvl7pPr>
            <a:lvl8pPr marL="34290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panose="020B0604020202020204" pitchFamily="34" charset="0"/>
              </a:defRPr>
            </a:lvl8pPr>
            <a:lvl9pPr marL="38862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panose="020B0604020202020204" pitchFamily="34" charset="0"/>
              </a:defRPr>
            </a:lvl9pPr>
          </a:lstStyle>
          <a:p>
            <a:pPr algn="ctr" defTabSz="1219170">
              <a:lnSpc>
                <a:spcPct val="100000"/>
              </a:lnSpc>
              <a:spcBef>
                <a:spcPct val="50000"/>
              </a:spcBef>
              <a:buClrTx/>
              <a:buSzTx/>
              <a:buNone/>
              <a:defRPr/>
            </a:pPr>
            <a:r>
              <a:rPr lang="en-US" altLang="en-US" sz="1200" b="1" dirty="0">
                <a:solidFill>
                  <a:srgbClr val="00C0A0"/>
                </a:solidFill>
                <a:latin typeface="+mn-lt"/>
                <a:ea typeface="MS PGothic" panose="020B0600070205080204" pitchFamily="34" charset="-128"/>
              </a:rPr>
              <a:t>-0.6</a:t>
            </a:r>
          </a:p>
        </p:txBody>
      </p:sp>
      <p:sp>
        <p:nvSpPr>
          <p:cNvPr id="12" name="TextBox 34">
            <a:extLst>
              <a:ext uri="{FF2B5EF4-FFF2-40B4-BE49-F238E27FC236}">
                <a16:creationId xmlns:a16="http://schemas.microsoft.com/office/drawing/2014/main" id="{A72B1755-DE20-460A-95B4-9A1A73A07364}"/>
              </a:ext>
            </a:extLst>
          </p:cNvPr>
          <p:cNvSpPr txBox="1">
            <a:spLocks noChangeArrowheads="1"/>
          </p:cNvSpPr>
          <p:nvPr/>
        </p:nvSpPr>
        <p:spPr bwMode="auto">
          <a:xfrm>
            <a:off x="3359353" y="5434281"/>
            <a:ext cx="788987"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lnSpc>
                <a:spcPct val="90000"/>
              </a:lnSpc>
              <a:spcBef>
                <a:spcPts val="1200"/>
              </a:spcBef>
              <a:buClr>
                <a:srgbClr val="A9A9A9"/>
              </a:buClr>
              <a:buSzPct val="90000"/>
              <a:buFont typeface="Wingdings" pitchFamily="2" charset="2"/>
              <a:buChar char="§"/>
              <a:defRPr sz="2000">
                <a:solidFill>
                  <a:schemeClr val="tx1"/>
                </a:solidFill>
                <a:latin typeface="Arial" panose="020B0604020202020204" pitchFamily="34" charset="0"/>
              </a:defRPr>
            </a:lvl1pPr>
            <a:lvl2pPr marL="742950" indent="-285750" eaLnBrk="0" hangingPunct="0">
              <a:lnSpc>
                <a:spcPct val="90000"/>
              </a:lnSpc>
              <a:spcBef>
                <a:spcPts val="800"/>
              </a:spcBef>
              <a:buClr>
                <a:srgbClr val="A9A9A9"/>
              </a:buClr>
              <a:buSzPct val="90000"/>
              <a:buFont typeface="Arial" panose="020B0604020202020204" pitchFamily="34" charset="0"/>
              <a:buChar char="–"/>
              <a:defRPr>
                <a:solidFill>
                  <a:schemeClr val="tx1"/>
                </a:solidFill>
                <a:latin typeface="Arial" panose="020B0604020202020204" pitchFamily="34" charset="0"/>
              </a:defRPr>
            </a:lvl2pPr>
            <a:lvl3pPr marL="1143000" indent="-228600" eaLnBrk="0" hangingPunct="0">
              <a:lnSpc>
                <a:spcPct val="90000"/>
              </a:lnSpc>
              <a:spcBef>
                <a:spcPts val="600"/>
              </a:spcBef>
              <a:buClr>
                <a:srgbClr val="A9A9A9"/>
              </a:buClr>
              <a:buSzPct val="90000"/>
              <a:buFont typeface="Wingdings" pitchFamily="2" charset="2"/>
              <a:buChar char="§"/>
              <a:defRPr sz="1600">
                <a:solidFill>
                  <a:schemeClr val="tx1"/>
                </a:solidFill>
                <a:latin typeface="Arial" panose="020B0604020202020204" pitchFamily="34" charset="0"/>
              </a:defRPr>
            </a:lvl3pPr>
            <a:lvl4pPr marL="1600200" indent="-228600" eaLnBrk="0" hangingPunct="0">
              <a:lnSpc>
                <a:spcPct val="90000"/>
              </a:lnSpc>
              <a:spcBef>
                <a:spcPts val="600"/>
              </a:spcBef>
              <a:buClr>
                <a:srgbClr val="A9A9A9"/>
              </a:buClr>
              <a:buSzPct val="90000"/>
              <a:buFont typeface="Arial" panose="020B0604020202020204" pitchFamily="34" charset="0"/>
              <a:buChar char="–"/>
              <a:defRPr sz="1400">
                <a:solidFill>
                  <a:schemeClr val="tx1"/>
                </a:solidFill>
                <a:latin typeface="Arial" panose="020B0604020202020204" pitchFamily="34" charset="0"/>
              </a:defRPr>
            </a:lvl4pPr>
            <a:lvl5pPr marL="2057400" indent="-228600" eaLnBrk="0" hangingPunct="0">
              <a:lnSpc>
                <a:spcPct val="90000"/>
              </a:lnSpc>
              <a:spcBef>
                <a:spcPts val="600"/>
              </a:spcBef>
              <a:buClr>
                <a:srgbClr val="A9A9A9"/>
              </a:buClr>
              <a:buSzPct val="90000"/>
              <a:buFont typeface="Wingdings" pitchFamily="2" charset="2"/>
              <a:buChar char="§"/>
              <a:defRPr sz="1400">
                <a:solidFill>
                  <a:schemeClr val="tx1"/>
                </a:solidFill>
                <a:latin typeface="Arial" panose="020B0604020202020204" pitchFamily="34" charset="0"/>
              </a:defRPr>
            </a:lvl5pPr>
            <a:lvl6pPr marL="25146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panose="020B0604020202020204" pitchFamily="34" charset="0"/>
              </a:defRPr>
            </a:lvl6pPr>
            <a:lvl7pPr marL="29718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panose="020B0604020202020204" pitchFamily="34" charset="0"/>
              </a:defRPr>
            </a:lvl7pPr>
            <a:lvl8pPr marL="34290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panose="020B0604020202020204" pitchFamily="34" charset="0"/>
              </a:defRPr>
            </a:lvl8pPr>
            <a:lvl9pPr marL="38862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panose="020B0604020202020204" pitchFamily="34" charset="0"/>
              </a:defRPr>
            </a:lvl9pPr>
          </a:lstStyle>
          <a:p>
            <a:pPr algn="ctr" defTabSz="1219170">
              <a:spcBef>
                <a:spcPct val="0"/>
              </a:spcBef>
              <a:buClrTx/>
              <a:buSzTx/>
              <a:buNone/>
              <a:defRPr/>
            </a:pPr>
            <a:r>
              <a:rPr lang="en-US" altLang="en-US" sz="1100" dirty="0" err="1">
                <a:solidFill>
                  <a:srgbClr val="000000"/>
                </a:solidFill>
                <a:latin typeface="+mn-lt"/>
              </a:rPr>
              <a:t>Semana</a:t>
            </a:r>
            <a:endParaRPr lang="en-US" altLang="en-US" sz="1100" dirty="0">
              <a:solidFill>
                <a:srgbClr val="000000"/>
              </a:solidFill>
              <a:latin typeface="+mn-lt"/>
            </a:endParaRPr>
          </a:p>
        </p:txBody>
      </p:sp>
      <p:sp>
        <p:nvSpPr>
          <p:cNvPr id="13" name="Rectangle 6">
            <a:extLst>
              <a:ext uri="{FF2B5EF4-FFF2-40B4-BE49-F238E27FC236}">
                <a16:creationId xmlns:a16="http://schemas.microsoft.com/office/drawing/2014/main" id="{F01D2116-FB4C-45CA-9E79-9968B4069511}"/>
              </a:ext>
            </a:extLst>
          </p:cNvPr>
          <p:cNvSpPr>
            <a:spLocks noChangeArrowheads="1"/>
          </p:cNvSpPr>
          <p:nvPr/>
        </p:nvSpPr>
        <p:spPr bwMode="auto">
          <a:xfrm>
            <a:off x="6926887" y="1796671"/>
            <a:ext cx="3048000" cy="404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200"/>
              </a:spcBef>
              <a:buClr>
                <a:srgbClr val="A9A9A9"/>
              </a:buClr>
              <a:buSzPct val="90000"/>
              <a:buFont typeface="Wingdings" pitchFamily="2" charset="2"/>
              <a:buChar char="§"/>
              <a:defRPr sz="2000">
                <a:solidFill>
                  <a:schemeClr val="tx1"/>
                </a:solidFill>
                <a:latin typeface="Arial" panose="020B0604020202020204" pitchFamily="34" charset="0"/>
              </a:defRPr>
            </a:lvl1pPr>
            <a:lvl2pPr marL="742950" indent="-285750" eaLnBrk="0" hangingPunct="0">
              <a:lnSpc>
                <a:spcPct val="90000"/>
              </a:lnSpc>
              <a:spcBef>
                <a:spcPts val="800"/>
              </a:spcBef>
              <a:buClr>
                <a:srgbClr val="A9A9A9"/>
              </a:buClr>
              <a:buSzPct val="90000"/>
              <a:buFont typeface="Arial" panose="020B0604020202020204" pitchFamily="34" charset="0"/>
              <a:buChar char="–"/>
              <a:defRPr>
                <a:solidFill>
                  <a:schemeClr val="tx1"/>
                </a:solidFill>
                <a:latin typeface="Arial" panose="020B0604020202020204" pitchFamily="34" charset="0"/>
              </a:defRPr>
            </a:lvl2pPr>
            <a:lvl3pPr marL="1143000" indent="-228600" eaLnBrk="0" hangingPunct="0">
              <a:lnSpc>
                <a:spcPct val="90000"/>
              </a:lnSpc>
              <a:spcBef>
                <a:spcPts val="600"/>
              </a:spcBef>
              <a:buClr>
                <a:srgbClr val="A9A9A9"/>
              </a:buClr>
              <a:buSzPct val="90000"/>
              <a:buFont typeface="Wingdings" pitchFamily="2" charset="2"/>
              <a:buChar char="§"/>
              <a:defRPr sz="1600">
                <a:solidFill>
                  <a:schemeClr val="tx1"/>
                </a:solidFill>
                <a:latin typeface="Arial" panose="020B0604020202020204" pitchFamily="34" charset="0"/>
              </a:defRPr>
            </a:lvl3pPr>
            <a:lvl4pPr marL="1600200" indent="-228600" eaLnBrk="0" hangingPunct="0">
              <a:lnSpc>
                <a:spcPct val="90000"/>
              </a:lnSpc>
              <a:spcBef>
                <a:spcPts val="600"/>
              </a:spcBef>
              <a:buClr>
                <a:srgbClr val="A9A9A9"/>
              </a:buClr>
              <a:buSzPct val="90000"/>
              <a:buFont typeface="Arial" panose="020B0604020202020204" pitchFamily="34" charset="0"/>
              <a:buChar char="–"/>
              <a:defRPr sz="1400">
                <a:solidFill>
                  <a:schemeClr val="tx1"/>
                </a:solidFill>
                <a:latin typeface="Arial" panose="020B0604020202020204" pitchFamily="34" charset="0"/>
              </a:defRPr>
            </a:lvl4pPr>
            <a:lvl5pPr marL="2057400" indent="-228600" eaLnBrk="0" hangingPunct="0">
              <a:lnSpc>
                <a:spcPct val="90000"/>
              </a:lnSpc>
              <a:spcBef>
                <a:spcPts val="600"/>
              </a:spcBef>
              <a:buClr>
                <a:srgbClr val="A9A9A9"/>
              </a:buClr>
              <a:buSzPct val="90000"/>
              <a:buFont typeface="Wingdings" pitchFamily="2" charset="2"/>
              <a:buChar char="§"/>
              <a:defRPr sz="1400">
                <a:solidFill>
                  <a:schemeClr val="tx1"/>
                </a:solidFill>
                <a:latin typeface="Arial" panose="020B0604020202020204" pitchFamily="34" charset="0"/>
              </a:defRPr>
            </a:lvl5pPr>
            <a:lvl6pPr marL="25146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panose="020B0604020202020204" pitchFamily="34" charset="0"/>
              </a:defRPr>
            </a:lvl6pPr>
            <a:lvl7pPr marL="29718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panose="020B0604020202020204" pitchFamily="34" charset="0"/>
              </a:defRPr>
            </a:lvl7pPr>
            <a:lvl8pPr marL="34290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panose="020B0604020202020204" pitchFamily="34" charset="0"/>
              </a:defRPr>
            </a:lvl8pPr>
            <a:lvl9pPr marL="38862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panose="020B0604020202020204" pitchFamily="34" charset="0"/>
              </a:defRPr>
            </a:lvl9pPr>
          </a:lstStyle>
          <a:p>
            <a:pPr algn="ctr" defTabSz="1219170">
              <a:lnSpc>
                <a:spcPct val="100000"/>
              </a:lnSpc>
              <a:spcBef>
                <a:spcPct val="0"/>
              </a:spcBef>
              <a:buClrTx/>
              <a:buSzTx/>
              <a:buNone/>
              <a:defRPr/>
            </a:pPr>
            <a:r>
              <a:rPr lang="en-GB" altLang="en-US" sz="2800" b="1" dirty="0">
                <a:solidFill>
                  <a:srgbClr val="000000"/>
                </a:solidFill>
                <a:latin typeface="+mn-lt"/>
                <a:ea typeface="MS PGothic" panose="020B0600070205080204" pitchFamily="34" charset="-128"/>
              </a:rPr>
              <a:t>Anca</a:t>
            </a:r>
          </a:p>
        </p:txBody>
      </p:sp>
      <p:sp>
        <p:nvSpPr>
          <p:cNvPr id="14" name="Rectangle 6">
            <a:extLst>
              <a:ext uri="{FF2B5EF4-FFF2-40B4-BE49-F238E27FC236}">
                <a16:creationId xmlns:a16="http://schemas.microsoft.com/office/drawing/2014/main" id="{93428A33-711F-4490-B1ED-220C9CB1C995}"/>
              </a:ext>
            </a:extLst>
          </p:cNvPr>
          <p:cNvSpPr>
            <a:spLocks noChangeArrowheads="1"/>
          </p:cNvSpPr>
          <p:nvPr/>
        </p:nvSpPr>
        <p:spPr bwMode="auto">
          <a:xfrm>
            <a:off x="2229845" y="1794158"/>
            <a:ext cx="3048000" cy="404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200"/>
              </a:spcBef>
              <a:buClr>
                <a:srgbClr val="A9A9A9"/>
              </a:buClr>
              <a:buSzPct val="90000"/>
              <a:buFont typeface="Wingdings" pitchFamily="2" charset="2"/>
              <a:buChar char="§"/>
              <a:defRPr sz="2000">
                <a:solidFill>
                  <a:schemeClr val="tx1"/>
                </a:solidFill>
                <a:latin typeface="Arial" panose="020B0604020202020204" pitchFamily="34" charset="0"/>
              </a:defRPr>
            </a:lvl1pPr>
            <a:lvl2pPr marL="742950" indent="-285750" eaLnBrk="0" hangingPunct="0">
              <a:lnSpc>
                <a:spcPct val="90000"/>
              </a:lnSpc>
              <a:spcBef>
                <a:spcPts val="800"/>
              </a:spcBef>
              <a:buClr>
                <a:srgbClr val="A9A9A9"/>
              </a:buClr>
              <a:buSzPct val="90000"/>
              <a:buFont typeface="Arial" panose="020B0604020202020204" pitchFamily="34" charset="0"/>
              <a:buChar char="–"/>
              <a:defRPr>
                <a:solidFill>
                  <a:schemeClr val="tx1"/>
                </a:solidFill>
                <a:latin typeface="Arial" panose="020B0604020202020204" pitchFamily="34" charset="0"/>
              </a:defRPr>
            </a:lvl2pPr>
            <a:lvl3pPr marL="1143000" indent="-228600" eaLnBrk="0" hangingPunct="0">
              <a:lnSpc>
                <a:spcPct val="90000"/>
              </a:lnSpc>
              <a:spcBef>
                <a:spcPts val="600"/>
              </a:spcBef>
              <a:buClr>
                <a:srgbClr val="A9A9A9"/>
              </a:buClr>
              <a:buSzPct val="90000"/>
              <a:buFont typeface="Wingdings" pitchFamily="2" charset="2"/>
              <a:buChar char="§"/>
              <a:defRPr sz="1600">
                <a:solidFill>
                  <a:schemeClr val="tx1"/>
                </a:solidFill>
                <a:latin typeface="Arial" panose="020B0604020202020204" pitchFamily="34" charset="0"/>
              </a:defRPr>
            </a:lvl3pPr>
            <a:lvl4pPr marL="1600200" indent="-228600" eaLnBrk="0" hangingPunct="0">
              <a:lnSpc>
                <a:spcPct val="90000"/>
              </a:lnSpc>
              <a:spcBef>
                <a:spcPts val="600"/>
              </a:spcBef>
              <a:buClr>
                <a:srgbClr val="A9A9A9"/>
              </a:buClr>
              <a:buSzPct val="90000"/>
              <a:buFont typeface="Arial" panose="020B0604020202020204" pitchFamily="34" charset="0"/>
              <a:buChar char="–"/>
              <a:defRPr sz="1400">
                <a:solidFill>
                  <a:schemeClr val="tx1"/>
                </a:solidFill>
                <a:latin typeface="Arial" panose="020B0604020202020204" pitchFamily="34" charset="0"/>
              </a:defRPr>
            </a:lvl4pPr>
            <a:lvl5pPr marL="2057400" indent="-228600" eaLnBrk="0" hangingPunct="0">
              <a:lnSpc>
                <a:spcPct val="90000"/>
              </a:lnSpc>
              <a:spcBef>
                <a:spcPts val="600"/>
              </a:spcBef>
              <a:buClr>
                <a:srgbClr val="A9A9A9"/>
              </a:buClr>
              <a:buSzPct val="90000"/>
              <a:buFont typeface="Wingdings" pitchFamily="2" charset="2"/>
              <a:buChar char="§"/>
              <a:defRPr sz="1400">
                <a:solidFill>
                  <a:schemeClr val="tx1"/>
                </a:solidFill>
                <a:latin typeface="Arial" panose="020B0604020202020204" pitchFamily="34" charset="0"/>
              </a:defRPr>
            </a:lvl5pPr>
            <a:lvl6pPr marL="25146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panose="020B0604020202020204" pitchFamily="34" charset="0"/>
              </a:defRPr>
            </a:lvl6pPr>
            <a:lvl7pPr marL="29718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panose="020B0604020202020204" pitchFamily="34" charset="0"/>
              </a:defRPr>
            </a:lvl7pPr>
            <a:lvl8pPr marL="34290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panose="020B0604020202020204" pitchFamily="34" charset="0"/>
              </a:defRPr>
            </a:lvl8pPr>
            <a:lvl9pPr marL="38862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panose="020B0604020202020204" pitchFamily="34" charset="0"/>
              </a:defRPr>
            </a:lvl9pPr>
          </a:lstStyle>
          <a:p>
            <a:pPr algn="ctr" defTabSz="1219170">
              <a:lnSpc>
                <a:spcPct val="100000"/>
              </a:lnSpc>
              <a:spcBef>
                <a:spcPct val="0"/>
              </a:spcBef>
              <a:buClrTx/>
              <a:buSzTx/>
              <a:buNone/>
              <a:defRPr/>
            </a:pPr>
            <a:r>
              <a:rPr lang="en-GB" altLang="en-US" sz="2800" b="1" dirty="0" err="1">
                <a:solidFill>
                  <a:srgbClr val="000000"/>
                </a:solidFill>
                <a:latin typeface="+mn-lt"/>
                <a:ea typeface="MS PGothic" panose="020B0600070205080204" pitchFamily="34" charset="-128"/>
              </a:rPr>
              <a:t>Coluna</a:t>
            </a:r>
            <a:endParaRPr lang="en-GB" altLang="en-US" sz="2400" b="1" dirty="0">
              <a:solidFill>
                <a:srgbClr val="000000"/>
              </a:solidFill>
              <a:latin typeface="+mn-lt"/>
              <a:ea typeface="MS PGothic" panose="020B0600070205080204" pitchFamily="34" charset="-128"/>
            </a:endParaRPr>
          </a:p>
        </p:txBody>
      </p:sp>
      <p:grpSp>
        <p:nvGrpSpPr>
          <p:cNvPr id="15" name="Group 1">
            <a:extLst>
              <a:ext uri="{FF2B5EF4-FFF2-40B4-BE49-F238E27FC236}">
                <a16:creationId xmlns:a16="http://schemas.microsoft.com/office/drawing/2014/main" id="{E9FDDD4E-95D8-4B26-98B9-A1F47C8C9783}"/>
              </a:ext>
            </a:extLst>
          </p:cNvPr>
          <p:cNvGrpSpPr/>
          <p:nvPr/>
        </p:nvGrpSpPr>
        <p:grpSpPr>
          <a:xfrm>
            <a:off x="2066008" y="5028462"/>
            <a:ext cx="3383280" cy="53422"/>
            <a:chOff x="2293020" y="3516452"/>
            <a:chExt cx="3383280" cy="53422"/>
          </a:xfrm>
        </p:grpSpPr>
        <p:cxnSp>
          <p:nvCxnSpPr>
            <p:cNvPr id="16" name="Straight Connector 7">
              <a:extLst>
                <a:ext uri="{FF2B5EF4-FFF2-40B4-BE49-F238E27FC236}">
                  <a16:creationId xmlns:a16="http://schemas.microsoft.com/office/drawing/2014/main" id="{159E9FAB-F4E6-422C-B05D-DF125F29BA55}"/>
                </a:ext>
              </a:extLst>
            </p:cNvPr>
            <p:cNvCxnSpPr/>
            <p:nvPr/>
          </p:nvCxnSpPr>
          <p:spPr bwMode="auto">
            <a:xfrm>
              <a:off x="2293020" y="3516452"/>
              <a:ext cx="0" cy="53422"/>
            </a:xfrm>
            <a:prstGeom prst="line">
              <a:avLst/>
            </a:prstGeom>
            <a:noFill/>
            <a:ln w="9525" cap="flat" cmpd="sng" algn="ctr">
              <a:solidFill>
                <a:srgbClr val="000000"/>
              </a:solidFill>
              <a:prstDash val="solid"/>
              <a:round/>
              <a:headEnd type="none" w="med" len="med"/>
              <a:tailEnd type="none" w="med" len="med"/>
            </a:ln>
            <a:effectLst/>
          </p:spPr>
        </p:cxnSp>
        <p:cxnSp>
          <p:nvCxnSpPr>
            <p:cNvPr id="17" name="Straight Connector 36">
              <a:extLst>
                <a:ext uri="{FF2B5EF4-FFF2-40B4-BE49-F238E27FC236}">
                  <a16:creationId xmlns:a16="http://schemas.microsoft.com/office/drawing/2014/main" id="{B801BF3F-EEBB-44F3-BD7B-B59F5D38D031}"/>
                </a:ext>
              </a:extLst>
            </p:cNvPr>
            <p:cNvCxnSpPr/>
            <p:nvPr/>
          </p:nvCxnSpPr>
          <p:spPr bwMode="auto">
            <a:xfrm>
              <a:off x="2969676" y="3516452"/>
              <a:ext cx="0" cy="53422"/>
            </a:xfrm>
            <a:prstGeom prst="line">
              <a:avLst/>
            </a:prstGeom>
            <a:noFill/>
            <a:ln w="9525" cap="flat" cmpd="sng" algn="ctr">
              <a:solidFill>
                <a:srgbClr val="000000"/>
              </a:solidFill>
              <a:prstDash val="solid"/>
              <a:round/>
              <a:headEnd type="none" w="med" len="med"/>
              <a:tailEnd type="none" w="med" len="med"/>
            </a:ln>
            <a:effectLst/>
          </p:spPr>
        </p:cxnSp>
        <p:cxnSp>
          <p:nvCxnSpPr>
            <p:cNvPr id="18" name="Straight Connector 37">
              <a:extLst>
                <a:ext uri="{FF2B5EF4-FFF2-40B4-BE49-F238E27FC236}">
                  <a16:creationId xmlns:a16="http://schemas.microsoft.com/office/drawing/2014/main" id="{C263C9E7-E773-457F-A3D3-18D357B02712}"/>
                </a:ext>
              </a:extLst>
            </p:cNvPr>
            <p:cNvCxnSpPr/>
            <p:nvPr/>
          </p:nvCxnSpPr>
          <p:spPr bwMode="auto">
            <a:xfrm>
              <a:off x="3646332" y="3516452"/>
              <a:ext cx="0" cy="53422"/>
            </a:xfrm>
            <a:prstGeom prst="line">
              <a:avLst/>
            </a:prstGeom>
            <a:noFill/>
            <a:ln w="9525" cap="flat" cmpd="sng" algn="ctr">
              <a:solidFill>
                <a:srgbClr val="000000"/>
              </a:solidFill>
              <a:prstDash val="solid"/>
              <a:round/>
              <a:headEnd type="none" w="med" len="med"/>
              <a:tailEnd type="none" w="med" len="med"/>
            </a:ln>
            <a:effectLst/>
          </p:spPr>
        </p:cxnSp>
        <p:cxnSp>
          <p:nvCxnSpPr>
            <p:cNvPr id="19" name="Straight Connector 40">
              <a:extLst>
                <a:ext uri="{FF2B5EF4-FFF2-40B4-BE49-F238E27FC236}">
                  <a16:creationId xmlns:a16="http://schemas.microsoft.com/office/drawing/2014/main" id="{6E0674D4-340E-4FE0-876D-F4FCB725EBE3}"/>
                </a:ext>
              </a:extLst>
            </p:cNvPr>
            <p:cNvCxnSpPr/>
            <p:nvPr/>
          </p:nvCxnSpPr>
          <p:spPr bwMode="auto">
            <a:xfrm>
              <a:off x="5676300" y="3516452"/>
              <a:ext cx="0" cy="53422"/>
            </a:xfrm>
            <a:prstGeom prst="line">
              <a:avLst/>
            </a:prstGeom>
            <a:noFill/>
            <a:ln w="9525" cap="flat" cmpd="sng" algn="ctr">
              <a:solidFill>
                <a:srgbClr val="000000"/>
              </a:solidFill>
              <a:prstDash val="solid"/>
              <a:round/>
              <a:headEnd type="none" w="med" len="med"/>
              <a:tailEnd type="none" w="med" len="med"/>
            </a:ln>
            <a:effectLst/>
          </p:spPr>
        </p:cxnSp>
        <p:cxnSp>
          <p:nvCxnSpPr>
            <p:cNvPr id="20" name="Straight Connector 63">
              <a:extLst>
                <a:ext uri="{FF2B5EF4-FFF2-40B4-BE49-F238E27FC236}">
                  <a16:creationId xmlns:a16="http://schemas.microsoft.com/office/drawing/2014/main" id="{B2A1B5A1-E93F-46DF-9447-BF2C8196ACE5}"/>
                </a:ext>
              </a:extLst>
            </p:cNvPr>
            <p:cNvCxnSpPr/>
            <p:nvPr/>
          </p:nvCxnSpPr>
          <p:spPr bwMode="auto">
            <a:xfrm>
              <a:off x="4322988" y="3516452"/>
              <a:ext cx="0" cy="53422"/>
            </a:xfrm>
            <a:prstGeom prst="line">
              <a:avLst/>
            </a:prstGeom>
            <a:noFill/>
            <a:ln w="9525" cap="flat" cmpd="sng" algn="ctr">
              <a:solidFill>
                <a:srgbClr val="000000"/>
              </a:solidFill>
              <a:prstDash val="solid"/>
              <a:round/>
              <a:headEnd type="none" w="med" len="med"/>
              <a:tailEnd type="none" w="med" len="med"/>
            </a:ln>
            <a:effectLst/>
          </p:spPr>
        </p:cxnSp>
        <p:cxnSp>
          <p:nvCxnSpPr>
            <p:cNvPr id="21" name="Straight Connector 48">
              <a:extLst>
                <a:ext uri="{FF2B5EF4-FFF2-40B4-BE49-F238E27FC236}">
                  <a16:creationId xmlns:a16="http://schemas.microsoft.com/office/drawing/2014/main" id="{34E2A50A-61EA-4659-A4AB-82D33D8CA5E2}"/>
                </a:ext>
              </a:extLst>
            </p:cNvPr>
            <p:cNvCxnSpPr/>
            <p:nvPr/>
          </p:nvCxnSpPr>
          <p:spPr bwMode="auto">
            <a:xfrm>
              <a:off x="4999644" y="3516452"/>
              <a:ext cx="0" cy="53422"/>
            </a:xfrm>
            <a:prstGeom prst="line">
              <a:avLst/>
            </a:prstGeom>
            <a:noFill/>
            <a:ln w="9525" cap="flat" cmpd="sng" algn="ctr">
              <a:solidFill>
                <a:srgbClr val="000000"/>
              </a:solidFill>
              <a:prstDash val="solid"/>
              <a:round/>
              <a:headEnd type="none" w="med" len="med"/>
              <a:tailEnd type="none" w="med" len="med"/>
            </a:ln>
            <a:effectLst/>
          </p:spPr>
        </p:cxnSp>
      </p:grpSp>
      <p:graphicFrame>
        <p:nvGraphicFramePr>
          <p:cNvPr id="23" name="Chart 113">
            <a:extLst>
              <a:ext uri="{FF2B5EF4-FFF2-40B4-BE49-F238E27FC236}">
                <a16:creationId xmlns:a16="http://schemas.microsoft.com/office/drawing/2014/main" id="{1C1502F1-E2CE-4F1A-AF9C-082DEE74FEE7}"/>
              </a:ext>
            </a:extLst>
          </p:cNvPr>
          <p:cNvGraphicFramePr>
            <a:graphicFrameLocks/>
          </p:cNvGraphicFramePr>
          <p:nvPr/>
        </p:nvGraphicFramePr>
        <p:xfrm>
          <a:off x="6367195" y="2073808"/>
          <a:ext cx="4096650" cy="3326548"/>
        </p:xfrm>
        <a:graphic>
          <a:graphicData uri="http://schemas.openxmlformats.org/drawingml/2006/chart">
            <c:chart xmlns:c="http://schemas.openxmlformats.org/drawingml/2006/chart" xmlns:r="http://schemas.openxmlformats.org/officeDocument/2006/relationships" r:id="rId4"/>
          </a:graphicData>
        </a:graphic>
      </p:graphicFrame>
      <p:sp>
        <p:nvSpPr>
          <p:cNvPr id="24" name="Text Box 14">
            <a:extLst>
              <a:ext uri="{FF2B5EF4-FFF2-40B4-BE49-F238E27FC236}">
                <a16:creationId xmlns:a16="http://schemas.microsoft.com/office/drawing/2014/main" id="{BC93483A-EA8B-4B5A-BD2C-F9E87202D989}"/>
              </a:ext>
            </a:extLst>
          </p:cNvPr>
          <p:cNvSpPr txBox="1">
            <a:spLocks noChangeArrowheads="1"/>
          </p:cNvSpPr>
          <p:nvPr/>
        </p:nvSpPr>
        <p:spPr bwMode="auto">
          <a:xfrm>
            <a:off x="9332266" y="4368266"/>
            <a:ext cx="26770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eaLnBrk="0" hangingPunct="0">
              <a:lnSpc>
                <a:spcPct val="90000"/>
              </a:lnSpc>
              <a:spcBef>
                <a:spcPts val="1200"/>
              </a:spcBef>
              <a:buClr>
                <a:srgbClr val="A9A9A9"/>
              </a:buClr>
              <a:buSzPct val="90000"/>
              <a:buFont typeface="Wingdings" pitchFamily="2" charset="2"/>
              <a:buChar char="§"/>
              <a:defRPr sz="2000">
                <a:solidFill>
                  <a:schemeClr val="tx1"/>
                </a:solidFill>
                <a:latin typeface="Arial" panose="020B0604020202020204" pitchFamily="34" charset="0"/>
              </a:defRPr>
            </a:lvl1pPr>
            <a:lvl2pPr marL="742950" indent="-285750" eaLnBrk="0" hangingPunct="0">
              <a:lnSpc>
                <a:spcPct val="90000"/>
              </a:lnSpc>
              <a:spcBef>
                <a:spcPts val="800"/>
              </a:spcBef>
              <a:buClr>
                <a:srgbClr val="A9A9A9"/>
              </a:buClr>
              <a:buSzPct val="90000"/>
              <a:buFont typeface="Arial" panose="020B0604020202020204" pitchFamily="34" charset="0"/>
              <a:buChar char="–"/>
              <a:defRPr>
                <a:solidFill>
                  <a:schemeClr val="tx1"/>
                </a:solidFill>
                <a:latin typeface="Arial" panose="020B0604020202020204" pitchFamily="34" charset="0"/>
              </a:defRPr>
            </a:lvl2pPr>
            <a:lvl3pPr marL="1143000" indent="-228600" eaLnBrk="0" hangingPunct="0">
              <a:lnSpc>
                <a:spcPct val="90000"/>
              </a:lnSpc>
              <a:spcBef>
                <a:spcPts val="600"/>
              </a:spcBef>
              <a:buClr>
                <a:srgbClr val="A9A9A9"/>
              </a:buClr>
              <a:buSzPct val="90000"/>
              <a:buFont typeface="Wingdings" pitchFamily="2" charset="2"/>
              <a:buChar char="§"/>
              <a:defRPr sz="1600">
                <a:solidFill>
                  <a:schemeClr val="tx1"/>
                </a:solidFill>
                <a:latin typeface="Arial" panose="020B0604020202020204" pitchFamily="34" charset="0"/>
              </a:defRPr>
            </a:lvl3pPr>
            <a:lvl4pPr marL="1600200" indent="-228600" eaLnBrk="0" hangingPunct="0">
              <a:lnSpc>
                <a:spcPct val="90000"/>
              </a:lnSpc>
              <a:spcBef>
                <a:spcPts val="600"/>
              </a:spcBef>
              <a:buClr>
                <a:srgbClr val="A9A9A9"/>
              </a:buClr>
              <a:buSzPct val="90000"/>
              <a:buFont typeface="Arial" panose="020B0604020202020204" pitchFamily="34" charset="0"/>
              <a:buChar char="–"/>
              <a:defRPr sz="1400">
                <a:solidFill>
                  <a:schemeClr val="tx1"/>
                </a:solidFill>
                <a:latin typeface="Arial" panose="020B0604020202020204" pitchFamily="34" charset="0"/>
              </a:defRPr>
            </a:lvl4pPr>
            <a:lvl5pPr marL="2057400" indent="-228600" eaLnBrk="0" hangingPunct="0">
              <a:lnSpc>
                <a:spcPct val="90000"/>
              </a:lnSpc>
              <a:spcBef>
                <a:spcPts val="600"/>
              </a:spcBef>
              <a:buClr>
                <a:srgbClr val="A9A9A9"/>
              </a:buClr>
              <a:buSzPct val="90000"/>
              <a:buFont typeface="Wingdings" pitchFamily="2" charset="2"/>
              <a:buChar char="§"/>
              <a:defRPr sz="1400">
                <a:solidFill>
                  <a:schemeClr val="tx1"/>
                </a:solidFill>
                <a:latin typeface="Arial" panose="020B0604020202020204" pitchFamily="34" charset="0"/>
              </a:defRPr>
            </a:lvl5pPr>
            <a:lvl6pPr marL="25146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panose="020B0604020202020204" pitchFamily="34" charset="0"/>
              </a:defRPr>
            </a:lvl6pPr>
            <a:lvl7pPr marL="29718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panose="020B0604020202020204" pitchFamily="34" charset="0"/>
              </a:defRPr>
            </a:lvl7pPr>
            <a:lvl8pPr marL="34290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panose="020B0604020202020204" pitchFamily="34" charset="0"/>
              </a:defRPr>
            </a:lvl8pPr>
            <a:lvl9pPr marL="38862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panose="020B0604020202020204" pitchFamily="34" charset="0"/>
              </a:defRPr>
            </a:lvl9pPr>
          </a:lstStyle>
          <a:p>
            <a:pPr algn="ctr" defTabSz="1219170">
              <a:lnSpc>
                <a:spcPct val="100000"/>
              </a:lnSpc>
              <a:spcBef>
                <a:spcPct val="50000"/>
              </a:spcBef>
              <a:buClrTx/>
              <a:buSzTx/>
              <a:buNone/>
              <a:defRPr/>
            </a:pPr>
            <a:r>
              <a:rPr lang="en-US" altLang="en-US" sz="1600" b="1" dirty="0">
                <a:solidFill>
                  <a:srgbClr val="00C0A0"/>
                </a:solidFill>
                <a:ea typeface="MS PGothic" panose="020B0600070205080204" pitchFamily="34" charset="-128"/>
              </a:rPr>
              <a:t>-</a:t>
            </a:r>
            <a:r>
              <a:rPr lang="en-US" altLang="en-US" sz="1200" b="1" dirty="0">
                <a:solidFill>
                  <a:srgbClr val="00C0A0"/>
                </a:solidFill>
                <a:latin typeface="+mn-lt"/>
                <a:ea typeface="MS PGothic" panose="020B0600070205080204" pitchFamily="34" charset="-128"/>
              </a:rPr>
              <a:t>1.1</a:t>
            </a:r>
          </a:p>
        </p:txBody>
      </p:sp>
      <p:sp>
        <p:nvSpPr>
          <p:cNvPr id="25" name="TextBox 34">
            <a:extLst>
              <a:ext uri="{FF2B5EF4-FFF2-40B4-BE49-F238E27FC236}">
                <a16:creationId xmlns:a16="http://schemas.microsoft.com/office/drawing/2014/main" id="{370BF816-B1E5-4CCE-B146-17DB40D83CA0}"/>
              </a:ext>
            </a:extLst>
          </p:cNvPr>
          <p:cNvSpPr txBox="1">
            <a:spLocks noChangeArrowheads="1"/>
          </p:cNvSpPr>
          <p:nvPr/>
        </p:nvSpPr>
        <p:spPr bwMode="auto">
          <a:xfrm>
            <a:off x="8056395" y="5434281"/>
            <a:ext cx="788987"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lnSpc>
                <a:spcPct val="90000"/>
              </a:lnSpc>
              <a:spcBef>
                <a:spcPts val="1200"/>
              </a:spcBef>
              <a:buClr>
                <a:srgbClr val="A9A9A9"/>
              </a:buClr>
              <a:buSzPct val="90000"/>
              <a:buFont typeface="Wingdings" pitchFamily="2" charset="2"/>
              <a:buChar char="§"/>
              <a:defRPr sz="2000">
                <a:solidFill>
                  <a:schemeClr val="tx1"/>
                </a:solidFill>
                <a:latin typeface="Arial" panose="020B0604020202020204" pitchFamily="34" charset="0"/>
              </a:defRPr>
            </a:lvl1pPr>
            <a:lvl2pPr marL="742950" indent="-285750" eaLnBrk="0" hangingPunct="0">
              <a:lnSpc>
                <a:spcPct val="90000"/>
              </a:lnSpc>
              <a:spcBef>
                <a:spcPts val="800"/>
              </a:spcBef>
              <a:buClr>
                <a:srgbClr val="A9A9A9"/>
              </a:buClr>
              <a:buSzPct val="90000"/>
              <a:buFont typeface="Arial" panose="020B0604020202020204" pitchFamily="34" charset="0"/>
              <a:buChar char="–"/>
              <a:defRPr>
                <a:solidFill>
                  <a:schemeClr val="tx1"/>
                </a:solidFill>
                <a:latin typeface="Arial" panose="020B0604020202020204" pitchFamily="34" charset="0"/>
              </a:defRPr>
            </a:lvl2pPr>
            <a:lvl3pPr marL="1143000" indent="-228600" eaLnBrk="0" hangingPunct="0">
              <a:lnSpc>
                <a:spcPct val="90000"/>
              </a:lnSpc>
              <a:spcBef>
                <a:spcPts val="600"/>
              </a:spcBef>
              <a:buClr>
                <a:srgbClr val="A9A9A9"/>
              </a:buClr>
              <a:buSzPct val="90000"/>
              <a:buFont typeface="Wingdings" pitchFamily="2" charset="2"/>
              <a:buChar char="§"/>
              <a:defRPr sz="1600">
                <a:solidFill>
                  <a:schemeClr val="tx1"/>
                </a:solidFill>
                <a:latin typeface="Arial" panose="020B0604020202020204" pitchFamily="34" charset="0"/>
              </a:defRPr>
            </a:lvl3pPr>
            <a:lvl4pPr marL="1600200" indent="-228600" eaLnBrk="0" hangingPunct="0">
              <a:lnSpc>
                <a:spcPct val="90000"/>
              </a:lnSpc>
              <a:spcBef>
                <a:spcPts val="600"/>
              </a:spcBef>
              <a:buClr>
                <a:srgbClr val="A9A9A9"/>
              </a:buClr>
              <a:buSzPct val="90000"/>
              <a:buFont typeface="Arial" panose="020B0604020202020204" pitchFamily="34" charset="0"/>
              <a:buChar char="–"/>
              <a:defRPr sz="1400">
                <a:solidFill>
                  <a:schemeClr val="tx1"/>
                </a:solidFill>
                <a:latin typeface="Arial" panose="020B0604020202020204" pitchFamily="34" charset="0"/>
              </a:defRPr>
            </a:lvl4pPr>
            <a:lvl5pPr marL="2057400" indent="-228600" eaLnBrk="0" hangingPunct="0">
              <a:lnSpc>
                <a:spcPct val="90000"/>
              </a:lnSpc>
              <a:spcBef>
                <a:spcPts val="600"/>
              </a:spcBef>
              <a:buClr>
                <a:srgbClr val="A9A9A9"/>
              </a:buClr>
              <a:buSzPct val="90000"/>
              <a:buFont typeface="Wingdings" pitchFamily="2" charset="2"/>
              <a:buChar char="§"/>
              <a:defRPr sz="1400">
                <a:solidFill>
                  <a:schemeClr val="tx1"/>
                </a:solidFill>
                <a:latin typeface="Arial" panose="020B0604020202020204" pitchFamily="34" charset="0"/>
              </a:defRPr>
            </a:lvl5pPr>
            <a:lvl6pPr marL="25146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panose="020B0604020202020204" pitchFamily="34" charset="0"/>
              </a:defRPr>
            </a:lvl6pPr>
            <a:lvl7pPr marL="29718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panose="020B0604020202020204" pitchFamily="34" charset="0"/>
              </a:defRPr>
            </a:lvl7pPr>
            <a:lvl8pPr marL="34290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panose="020B0604020202020204" pitchFamily="34" charset="0"/>
              </a:defRPr>
            </a:lvl8pPr>
            <a:lvl9pPr marL="38862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panose="020B0604020202020204" pitchFamily="34" charset="0"/>
              </a:defRPr>
            </a:lvl9pPr>
          </a:lstStyle>
          <a:p>
            <a:pPr algn="ctr" defTabSz="1219170">
              <a:spcBef>
                <a:spcPct val="0"/>
              </a:spcBef>
              <a:buClrTx/>
              <a:buSzTx/>
              <a:buNone/>
              <a:defRPr/>
            </a:pPr>
            <a:r>
              <a:rPr lang="en-US" altLang="en-US" sz="1100" dirty="0" err="1">
                <a:solidFill>
                  <a:srgbClr val="000000"/>
                </a:solidFill>
                <a:latin typeface="+mn-lt"/>
              </a:rPr>
              <a:t>Semana</a:t>
            </a:r>
            <a:endParaRPr lang="en-US" altLang="en-US" sz="1100" dirty="0">
              <a:solidFill>
                <a:srgbClr val="000000"/>
              </a:solidFill>
              <a:latin typeface="+mn-lt"/>
            </a:endParaRPr>
          </a:p>
        </p:txBody>
      </p:sp>
      <p:grpSp>
        <p:nvGrpSpPr>
          <p:cNvPr id="26" name="Group 3">
            <a:extLst>
              <a:ext uri="{FF2B5EF4-FFF2-40B4-BE49-F238E27FC236}">
                <a16:creationId xmlns:a16="http://schemas.microsoft.com/office/drawing/2014/main" id="{026BFA9C-B520-41B0-A538-B272D0691DC0}"/>
              </a:ext>
            </a:extLst>
          </p:cNvPr>
          <p:cNvGrpSpPr/>
          <p:nvPr/>
        </p:nvGrpSpPr>
        <p:grpSpPr>
          <a:xfrm>
            <a:off x="6759248" y="5028462"/>
            <a:ext cx="3383280" cy="53422"/>
            <a:chOff x="6986260" y="4727519"/>
            <a:chExt cx="3383280" cy="53422"/>
          </a:xfrm>
        </p:grpSpPr>
        <p:cxnSp>
          <p:nvCxnSpPr>
            <p:cNvPr id="27" name="Straight Connector 81">
              <a:extLst>
                <a:ext uri="{FF2B5EF4-FFF2-40B4-BE49-F238E27FC236}">
                  <a16:creationId xmlns:a16="http://schemas.microsoft.com/office/drawing/2014/main" id="{F9A53061-D502-4B28-9400-6F61A2186748}"/>
                </a:ext>
              </a:extLst>
            </p:cNvPr>
            <p:cNvCxnSpPr/>
            <p:nvPr/>
          </p:nvCxnSpPr>
          <p:spPr bwMode="auto">
            <a:xfrm>
              <a:off x="6986260" y="4727519"/>
              <a:ext cx="0" cy="53422"/>
            </a:xfrm>
            <a:prstGeom prst="line">
              <a:avLst/>
            </a:prstGeom>
            <a:noFill/>
            <a:ln w="9525" cap="flat" cmpd="sng" algn="ctr">
              <a:solidFill>
                <a:srgbClr val="000000"/>
              </a:solidFill>
              <a:prstDash val="solid"/>
              <a:round/>
              <a:headEnd type="none" w="med" len="med"/>
              <a:tailEnd type="none" w="med" len="med"/>
            </a:ln>
            <a:effectLst/>
          </p:spPr>
        </p:cxnSp>
        <p:cxnSp>
          <p:nvCxnSpPr>
            <p:cNvPr id="28" name="Straight Connector 82">
              <a:extLst>
                <a:ext uri="{FF2B5EF4-FFF2-40B4-BE49-F238E27FC236}">
                  <a16:creationId xmlns:a16="http://schemas.microsoft.com/office/drawing/2014/main" id="{8BE16D0A-45B8-4968-8CCF-65A6CF4DAFAB}"/>
                </a:ext>
              </a:extLst>
            </p:cNvPr>
            <p:cNvCxnSpPr/>
            <p:nvPr/>
          </p:nvCxnSpPr>
          <p:spPr bwMode="auto">
            <a:xfrm>
              <a:off x="8339572" y="4727519"/>
              <a:ext cx="0" cy="53422"/>
            </a:xfrm>
            <a:prstGeom prst="line">
              <a:avLst/>
            </a:prstGeom>
            <a:noFill/>
            <a:ln w="9525" cap="flat" cmpd="sng" algn="ctr">
              <a:solidFill>
                <a:srgbClr val="000000"/>
              </a:solidFill>
              <a:prstDash val="solid"/>
              <a:round/>
              <a:headEnd type="none" w="med" len="med"/>
              <a:tailEnd type="none" w="med" len="med"/>
            </a:ln>
            <a:effectLst/>
          </p:spPr>
        </p:cxnSp>
        <p:cxnSp>
          <p:nvCxnSpPr>
            <p:cNvPr id="29" name="Straight Connector 83">
              <a:extLst>
                <a:ext uri="{FF2B5EF4-FFF2-40B4-BE49-F238E27FC236}">
                  <a16:creationId xmlns:a16="http://schemas.microsoft.com/office/drawing/2014/main" id="{783626F5-5FBE-4242-925A-F5FD31697F3F}"/>
                </a:ext>
              </a:extLst>
            </p:cNvPr>
            <p:cNvCxnSpPr/>
            <p:nvPr/>
          </p:nvCxnSpPr>
          <p:spPr bwMode="auto">
            <a:xfrm>
              <a:off x="9016228" y="4727519"/>
              <a:ext cx="0" cy="53422"/>
            </a:xfrm>
            <a:prstGeom prst="line">
              <a:avLst/>
            </a:prstGeom>
            <a:noFill/>
            <a:ln w="9525" cap="flat" cmpd="sng" algn="ctr">
              <a:solidFill>
                <a:srgbClr val="000000"/>
              </a:solidFill>
              <a:prstDash val="solid"/>
              <a:round/>
              <a:headEnd type="none" w="med" len="med"/>
              <a:tailEnd type="none" w="med" len="med"/>
            </a:ln>
            <a:effectLst/>
          </p:spPr>
        </p:cxnSp>
        <p:cxnSp>
          <p:nvCxnSpPr>
            <p:cNvPr id="30" name="Straight Connector 84">
              <a:extLst>
                <a:ext uri="{FF2B5EF4-FFF2-40B4-BE49-F238E27FC236}">
                  <a16:creationId xmlns:a16="http://schemas.microsoft.com/office/drawing/2014/main" id="{51D29799-E19A-42B2-8BF4-5D0DF59AA852}"/>
                </a:ext>
              </a:extLst>
            </p:cNvPr>
            <p:cNvCxnSpPr/>
            <p:nvPr/>
          </p:nvCxnSpPr>
          <p:spPr bwMode="auto">
            <a:xfrm>
              <a:off x="10369540" y="4727519"/>
              <a:ext cx="0" cy="53422"/>
            </a:xfrm>
            <a:prstGeom prst="line">
              <a:avLst/>
            </a:prstGeom>
            <a:noFill/>
            <a:ln w="9525" cap="flat" cmpd="sng" algn="ctr">
              <a:solidFill>
                <a:srgbClr val="000000"/>
              </a:solidFill>
              <a:prstDash val="solid"/>
              <a:round/>
              <a:headEnd type="none" w="med" len="med"/>
              <a:tailEnd type="none" w="med" len="med"/>
            </a:ln>
            <a:effectLst/>
          </p:spPr>
        </p:cxnSp>
        <p:cxnSp>
          <p:nvCxnSpPr>
            <p:cNvPr id="31" name="Straight Connector 85">
              <a:extLst>
                <a:ext uri="{FF2B5EF4-FFF2-40B4-BE49-F238E27FC236}">
                  <a16:creationId xmlns:a16="http://schemas.microsoft.com/office/drawing/2014/main" id="{F6B91FAC-4B3B-4868-8C76-7C0C6ECE8A4F}"/>
                </a:ext>
              </a:extLst>
            </p:cNvPr>
            <p:cNvCxnSpPr/>
            <p:nvPr/>
          </p:nvCxnSpPr>
          <p:spPr bwMode="auto">
            <a:xfrm>
              <a:off x="9692884" y="4727519"/>
              <a:ext cx="0" cy="53422"/>
            </a:xfrm>
            <a:prstGeom prst="line">
              <a:avLst/>
            </a:prstGeom>
            <a:noFill/>
            <a:ln w="9525" cap="flat" cmpd="sng" algn="ctr">
              <a:solidFill>
                <a:srgbClr val="000000"/>
              </a:solidFill>
              <a:prstDash val="solid"/>
              <a:round/>
              <a:headEnd type="none" w="med" len="med"/>
              <a:tailEnd type="none" w="med" len="med"/>
            </a:ln>
            <a:effectLst/>
          </p:spPr>
        </p:cxnSp>
        <p:cxnSp>
          <p:nvCxnSpPr>
            <p:cNvPr id="32" name="Straight Connector 49">
              <a:extLst>
                <a:ext uri="{FF2B5EF4-FFF2-40B4-BE49-F238E27FC236}">
                  <a16:creationId xmlns:a16="http://schemas.microsoft.com/office/drawing/2014/main" id="{49D9BD9F-710E-4AF5-A698-24719DDB6636}"/>
                </a:ext>
              </a:extLst>
            </p:cNvPr>
            <p:cNvCxnSpPr/>
            <p:nvPr/>
          </p:nvCxnSpPr>
          <p:spPr bwMode="auto">
            <a:xfrm>
              <a:off x="7662916" y="4727519"/>
              <a:ext cx="0" cy="53422"/>
            </a:xfrm>
            <a:prstGeom prst="line">
              <a:avLst/>
            </a:prstGeom>
            <a:noFill/>
            <a:ln w="9525" cap="flat" cmpd="sng" algn="ctr">
              <a:solidFill>
                <a:srgbClr val="000000"/>
              </a:solidFill>
              <a:prstDash val="solid"/>
              <a:round/>
              <a:headEnd type="none" w="med" len="med"/>
              <a:tailEnd type="none" w="med" len="med"/>
            </a:ln>
            <a:effectLst/>
          </p:spPr>
        </p:cxnSp>
      </p:grpSp>
      <p:graphicFrame>
        <p:nvGraphicFramePr>
          <p:cNvPr id="33" name="Table 39">
            <a:extLst>
              <a:ext uri="{FF2B5EF4-FFF2-40B4-BE49-F238E27FC236}">
                <a16:creationId xmlns:a16="http://schemas.microsoft.com/office/drawing/2014/main" id="{9FE2F1E6-8607-493E-8CEB-3339073AF5B4}"/>
              </a:ext>
            </a:extLst>
          </p:cNvPr>
          <p:cNvGraphicFramePr>
            <a:graphicFrameLocks noGrp="1"/>
          </p:cNvGraphicFramePr>
          <p:nvPr/>
        </p:nvGraphicFramePr>
        <p:xfrm>
          <a:off x="6108289" y="5719096"/>
          <a:ext cx="4399376" cy="214672"/>
        </p:xfrm>
        <a:graphic>
          <a:graphicData uri="http://schemas.openxmlformats.org/drawingml/2006/table">
            <a:tbl>
              <a:tblPr firstRow="1" bandRow="1">
                <a:tableStyleId>{5C22544A-7EE6-4342-B048-85BDC9FD1C3A}</a:tableStyleId>
              </a:tblPr>
              <a:tblGrid>
                <a:gridCol w="368708">
                  <a:extLst>
                    <a:ext uri="{9D8B030D-6E8A-4147-A177-3AD203B41FA5}">
                      <a16:colId xmlns:a16="http://schemas.microsoft.com/office/drawing/2014/main" val="20000"/>
                    </a:ext>
                  </a:extLst>
                </a:gridCol>
                <a:gridCol w="623713">
                  <a:extLst>
                    <a:ext uri="{9D8B030D-6E8A-4147-A177-3AD203B41FA5}">
                      <a16:colId xmlns:a16="http://schemas.microsoft.com/office/drawing/2014/main" val="20001"/>
                    </a:ext>
                  </a:extLst>
                </a:gridCol>
                <a:gridCol w="681391">
                  <a:extLst>
                    <a:ext uri="{9D8B030D-6E8A-4147-A177-3AD203B41FA5}">
                      <a16:colId xmlns:a16="http://schemas.microsoft.com/office/drawing/2014/main" val="20003"/>
                    </a:ext>
                  </a:extLst>
                </a:gridCol>
                <a:gridCol w="681391">
                  <a:extLst>
                    <a:ext uri="{9D8B030D-6E8A-4147-A177-3AD203B41FA5}">
                      <a16:colId xmlns:a16="http://schemas.microsoft.com/office/drawing/2014/main" val="20004"/>
                    </a:ext>
                  </a:extLst>
                </a:gridCol>
                <a:gridCol w="681391">
                  <a:extLst>
                    <a:ext uri="{9D8B030D-6E8A-4147-A177-3AD203B41FA5}">
                      <a16:colId xmlns:a16="http://schemas.microsoft.com/office/drawing/2014/main" val="20005"/>
                    </a:ext>
                  </a:extLst>
                </a:gridCol>
                <a:gridCol w="681391">
                  <a:extLst>
                    <a:ext uri="{9D8B030D-6E8A-4147-A177-3AD203B41FA5}">
                      <a16:colId xmlns:a16="http://schemas.microsoft.com/office/drawing/2014/main" val="20006"/>
                    </a:ext>
                  </a:extLst>
                </a:gridCol>
                <a:gridCol w="681391">
                  <a:extLst>
                    <a:ext uri="{9D8B030D-6E8A-4147-A177-3AD203B41FA5}">
                      <a16:colId xmlns:a16="http://schemas.microsoft.com/office/drawing/2014/main" val="251203515"/>
                    </a:ext>
                  </a:extLst>
                </a:gridCol>
              </a:tblGrid>
              <a:tr h="214672">
                <a:tc>
                  <a:txBody>
                    <a:bodyPr/>
                    <a:lstStyle/>
                    <a:p>
                      <a:pPr algn="r"/>
                      <a:r>
                        <a:rPr lang="en-US" sz="1200" b="0">
                          <a:solidFill>
                            <a:schemeClr val="tx1"/>
                          </a:solidFill>
                        </a:rPr>
                        <a:t>n=</a:t>
                      </a:r>
                    </a:p>
                  </a:txBody>
                  <a:tcPr marL="45727" marR="45727" marT="0" marB="0"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7160" algn="l"/>
                      <a:r>
                        <a:rPr lang="en-US" sz="1200" b="0">
                          <a:solidFill>
                            <a:schemeClr val="tx1"/>
                          </a:solidFill>
                        </a:rPr>
                        <a:t>300</a:t>
                      </a:r>
                    </a:p>
                  </a:txBody>
                  <a:tcPr marL="0" marR="0" marT="0" marB="0"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a:solidFill>
                            <a:schemeClr val="tx1"/>
                          </a:solidFill>
                        </a:rPr>
                        <a:t>278</a:t>
                      </a:r>
                    </a:p>
                  </a:txBody>
                  <a:tcPr marL="0" marR="0" marT="0" marB="0"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a:solidFill>
                            <a:schemeClr val="tx1"/>
                          </a:solidFill>
                        </a:rPr>
                        <a:t>261</a:t>
                      </a:r>
                    </a:p>
                  </a:txBody>
                  <a:tcPr marL="0" marR="0" marT="0" marB="0"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a:solidFill>
                            <a:schemeClr val="tx1"/>
                          </a:solidFill>
                        </a:rPr>
                        <a:t>246</a:t>
                      </a:r>
                    </a:p>
                  </a:txBody>
                  <a:tcPr marL="0" marR="0" marT="0" marB="0"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a:solidFill>
                            <a:schemeClr val="tx1"/>
                          </a:solidFill>
                        </a:rPr>
                        <a:t>179</a:t>
                      </a:r>
                    </a:p>
                  </a:txBody>
                  <a:tcPr marL="0" marR="0" marT="0" marB="0"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a:solidFill>
                            <a:schemeClr val="tx1"/>
                          </a:solidFill>
                        </a:rPr>
                        <a:t>197</a:t>
                      </a:r>
                    </a:p>
                  </a:txBody>
                  <a:tcPr marL="0" marR="0" marT="0" marB="0"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34" name="Text Box 14">
            <a:extLst>
              <a:ext uri="{FF2B5EF4-FFF2-40B4-BE49-F238E27FC236}">
                <a16:creationId xmlns:a16="http://schemas.microsoft.com/office/drawing/2014/main" id="{6B71B162-EEDC-4D0A-9619-80CFDC2FB3E6}"/>
              </a:ext>
            </a:extLst>
          </p:cNvPr>
          <p:cNvSpPr txBox="1">
            <a:spLocks noChangeArrowheads="1"/>
          </p:cNvSpPr>
          <p:nvPr/>
        </p:nvSpPr>
        <p:spPr bwMode="auto">
          <a:xfrm>
            <a:off x="2597850" y="4013949"/>
            <a:ext cx="28533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ct val="90000"/>
              </a:lnSpc>
              <a:spcBef>
                <a:spcPts val="1200"/>
              </a:spcBef>
              <a:buClr>
                <a:srgbClr val="A9A9A9"/>
              </a:buClr>
              <a:buSzPct val="90000"/>
              <a:buFont typeface="Wingdings" pitchFamily="2" charset="2"/>
              <a:buChar char="§"/>
              <a:defRPr sz="2000">
                <a:solidFill>
                  <a:schemeClr val="tx1"/>
                </a:solidFill>
                <a:latin typeface="Arial" panose="020B0604020202020204" pitchFamily="34" charset="0"/>
              </a:defRPr>
            </a:lvl1pPr>
            <a:lvl2pPr marL="742950" indent="-285750" eaLnBrk="0" hangingPunct="0">
              <a:lnSpc>
                <a:spcPct val="90000"/>
              </a:lnSpc>
              <a:spcBef>
                <a:spcPts val="800"/>
              </a:spcBef>
              <a:buClr>
                <a:srgbClr val="A9A9A9"/>
              </a:buClr>
              <a:buSzPct val="90000"/>
              <a:buFont typeface="Arial" panose="020B0604020202020204" pitchFamily="34" charset="0"/>
              <a:buChar char="–"/>
              <a:defRPr>
                <a:solidFill>
                  <a:schemeClr val="tx1"/>
                </a:solidFill>
                <a:latin typeface="Arial" panose="020B0604020202020204" pitchFamily="34" charset="0"/>
              </a:defRPr>
            </a:lvl2pPr>
            <a:lvl3pPr marL="1143000" indent="-228600" eaLnBrk="0" hangingPunct="0">
              <a:lnSpc>
                <a:spcPct val="90000"/>
              </a:lnSpc>
              <a:spcBef>
                <a:spcPts val="600"/>
              </a:spcBef>
              <a:buClr>
                <a:srgbClr val="A9A9A9"/>
              </a:buClr>
              <a:buSzPct val="90000"/>
              <a:buFont typeface="Wingdings" pitchFamily="2" charset="2"/>
              <a:buChar char="§"/>
              <a:defRPr sz="1600">
                <a:solidFill>
                  <a:schemeClr val="tx1"/>
                </a:solidFill>
                <a:latin typeface="Arial" panose="020B0604020202020204" pitchFamily="34" charset="0"/>
              </a:defRPr>
            </a:lvl3pPr>
            <a:lvl4pPr marL="1600200" indent="-228600" eaLnBrk="0" hangingPunct="0">
              <a:lnSpc>
                <a:spcPct val="90000"/>
              </a:lnSpc>
              <a:spcBef>
                <a:spcPts val="600"/>
              </a:spcBef>
              <a:buClr>
                <a:srgbClr val="A9A9A9"/>
              </a:buClr>
              <a:buSzPct val="90000"/>
              <a:buFont typeface="Arial" panose="020B0604020202020204" pitchFamily="34" charset="0"/>
              <a:buChar char="–"/>
              <a:defRPr sz="1400">
                <a:solidFill>
                  <a:schemeClr val="tx1"/>
                </a:solidFill>
                <a:latin typeface="Arial" panose="020B0604020202020204" pitchFamily="34" charset="0"/>
              </a:defRPr>
            </a:lvl4pPr>
            <a:lvl5pPr marL="2057400" indent="-228600" eaLnBrk="0" hangingPunct="0">
              <a:lnSpc>
                <a:spcPct val="90000"/>
              </a:lnSpc>
              <a:spcBef>
                <a:spcPts val="600"/>
              </a:spcBef>
              <a:buClr>
                <a:srgbClr val="A9A9A9"/>
              </a:buClr>
              <a:buSzPct val="90000"/>
              <a:buFont typeface="Wingdings" pitchFamily="2" charset="2"/>
              <a:buChar char="§"/>
              <a:defRPr sz="1400">
                <a:solidFill>
                  <a:schemeClr val="tx1"/>
                </a:solidFill>
                <a:latin typeface="Arial" panose="020B0604020202020204" pitchFamily="34" charset="0"/>
              </a:defRPr>
            </a:lvl5pPr>
            <a:lvl6pPr marL="25146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panose="020B0604020202020204" pitchFamily="34" charset="0"/>
              </a:defRPr>
            </a:lvl6pPr>
            <a:lvl7pPr marL="29718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panose="020B0604020202020204" pitchFamily="34" charset="0"/>
              </a:defRPr>
            </a:lvl7pPr>
            <a:lvl8pPr marL="34290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panose="020B0604020202020204" pitchFamily="34" charset="0"/>
              </a:defRPr>
            </a:lvl8pPr>
            <a:lvl9pPr marL="38862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panose="020B0604020202020204" pitchFamily="34" charset="0"/>
              </a:defRPr>
            </a:lvl9pPr>
          </a:lstStyle>
          <a:p>
            <a:pPr algn="ctr" defTabSz="1219170">
              <a:lnSpc>
                <a:spcPct val="100000"/>
              </a:lnSpc>
              <a:spcBef>
                <a:spcPct val="50000"/>
              </a:spcBef>
              <a:buClrTx/>
              <a:buSzTx/>
              <a:buNone/>
              <a:defRPr/>
            </a:pPr>
            <a:r>
              <a:rPr lang="en-US" altLang="en-US" sz="1400" b="1" dirty="0">
                <a:solidFill>
                  <a:srgbClr val="00C0A0"/>
                </a:solidFill>
                <a:latin typeface="+mn-lt"/>
                <a:ea typeface="MS PGothic" panose="020B0600070205080204" pitchFamily="34" charset="-128"/>
              </a:rPr>
              <a:t>-0.8</a:t>
            </a:r>
          </a:p>
        </p:txBody>
      </p:sp>
      <p:sp>
        <p:nvSpPr>
          <p:cNvPr id="35" name="Text Box 14">
            <a:extLst>
              <a:ext uri="{FF2B5EF4-FFF2-40B4-BE49-F238E27FC236}">
                <a16:creationId xmlns:a16="http://schemas.microsoft.com/office/drawing/2014/main" id="{2C429380-8A54-4E2E-98E0-B05A1BD01A23}"/>
              </a:ext>
            </a:extLst>
          </p:cNvPr>
          <p:cNvSpPr txBox="1">
            <a:spLocks noChangeArrowheads="1"/>
          </p:cNvSpPr>
          <p:nvPr/>
        </p:nvSpPr>
        <p:spPr bwMode="auto">
          <a:xfrm>
            <a:off x="3287253" y="4000283"/>
            <a:ext cx="26770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ct val="90000"/>
              </a:lnSpc>
              <a:spcBef>
                <a:spcPts val="1200"/>
              </a:spcBef>
              <a:buClr>
                <a:srgbClr val="A9A9A9"/>
              </a:buClr>
              <a:buSzPct val="90000"/>
              <a:buFont typeface="Wingdings" pitchFamily="2" charset="2"/>
              <a:buChar char="§"/>
              <a:defRPr sz="2000">
                <a:solidFill>
                  <a:schemeClr val="tx1"/>
                </a:solidFill>
                <a:latin typeface="Arial" panose="020B0604020202020204" pitchFamily="34" charset="0"/>
              </a:defRPr>
            </a:lvl1pPr>
            <a:lvl2pPr marL="742950" indent="-285750" eaLnBrk="0" hangingPunct="0">
              <a:lnSpc>
                <a:spcPct val="90000"/>
              </a:lnSpc>
              <a:spcBef>
                <a:spcPts val="800"/>
              </a:spcBef>
              <a:buClr>
                <a:srgbClr val="A9A9A9"/>
              </a:buClr>
              <a:buSzPct val="90000"/>
              <a:buFont typeface="Arial" panose="020B0604020202020204" pitchFamily="34" charset="0"/>
              <a:buChar char="–"/>
              <a:defRPr>
                <a:solidFill>
                  <a:schemeClr val="tx1"/>
                </a:solidFill>
                <a:latin typeface="Arial" panose="020B0604020202020204" pitchFamily="34" charset="0"/>
              </a:defRPr>
            </a:lvl2pPr>
            <a:lvl3pPr marL="1143000" indent="-228600" eaLnBrk="0" hangingPunct="0">
              <a:lnSpc>
                <a:spcPct val="90000"/>
              </a:lnSpc>
              <a:spcBef>
                <a:spcPts val="600"/>
              </a:spcBef>
              <a:buClr>
                <a:srgbClr val="A9A9A9"/>
              </a:buClr>
              <a:buSzPct val="90000"/>
              <a:buFont typeface="Wingdings" pitchFamily="2" charset="2"/>
              <a:buChar char="§"/>
              <a:defRPr sz="1600">
                <a:solidFill>
                  <a:schemeClr val="tx1"/>
                </a:solidFill>
                <a:latin typeface="Arial" panose="020B0604020202020204" pitchFamily="34" charset="0"/>
              </a:defRPr>
            </a:lvl3pPr>
            <a:lvl4pPr marL="1600200" indent="-228600" eaLnBrk="0" hangingPunct="0">
              <a:lnSpc>
                <a:spcPct val="90000"/>
              </a:lnSpc>
              <a:spcBef>
                <a:spcPts val="600"/>
              </a:spcBef>
              <a:buClr>
                <a:srgbClr val="A9A9A9"/>
              </a:buClr>
              <a:buSzPct val="90000"/>
              <a:buFont typeface="Arial" panose="020B0604020202020204" pitchFamily="34" charset="0"/>
              <a:buChar char="–"/>
              <a:defRPr sz="1400">
                <a:solidFill>
                  <a:schemeClr val="tx1"/>
                </a:solidFill>
                <a:latin typeface="Arial" panose="020B0604020202020204" pitchFamily="34" charset="0"/>
              </a:defRPr>
            </a:lvl4pPr>
            <a:lvl5pPr marL="2057400" indent="-228600" eaLnBrk="0" hangingPunct="0">
              <a:lnSpc>
                <a:spcPct val="90000"/>
              </a:lnSpc>
              <a:spcBef>
                <a:spcPts val="600"/>
              </a:spcBef>
              <a:buClr>
                <a:srgbClr val="A9A9A9"/>
              </a:buClr>
              <a:buSzPct val="90000"/>
              <a:buFont typeface="Wingdings" pitchFamily="2" charset="2"/>
              <a:buChar char="§"/>
              <a:defRPr sz="1400">
                <a:solidFill>
                  <a:schemeClr val="tx1"/>
                </a:solidFill>
                <a:latin typeface="Arial" panose="020B0604020202020204" pitchFamily="34" charset="0"/>
              </a:defRPr>
            </a:lvl5pPr>
            <a:lvl6pPr marL="25146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panose="020B0604020202020204" pitchFamily="34" charset="0"/>
              </a:defRPr>
            </a:lvl6pPr>
            <a:lvl7pPr marL="29718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panose="020B0604020202020204" pitchFamily="34" charset="0"/>
              </a:defRPr>
            </a:lvl7pPr>
            <a:lvl8pPr marL="34290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panose="020B0604020202020204" pitchFamily="34" charset="0"/>
              </a:defRPr>
            </a:lvl8pPr>
            <a:lvl9pPr marL="38862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panose="020B0604020202020204" pitchFamily="34" charset="0"/>
              </a:defRPr>
            </a:lvl9pPr>
          </a:lstStyle>
          <a:p>
            <a:pPr algn="ctr" defTabSz="1219170">
              <a:lnSpc>
                <a:spcPct val="100000"/>
              </a:lnSpc>
              <a:spcBef>
                <a:spcPct val="50000"/>
              </a:spcBef>
              <a:buClrTx/>
              <a:buSzTx/>
              <a:buNone/>
              <a:defRPr/>
            </a:pPr>
            <a:r>
              <a:rPr lang="en-US" altLang="en-US" sz="1600" b="1" dirty="0">
                <a:solidFill>
                  <a:srgbClr val="00C0A0"/>
                </a:solidFill>
                <a:ea typeface="MS PGothic" panose="020B0600070205080204" pitchFamily="34" charset="-128"/>
              </a:rPr>
              <a:t>-</a:t>
            </a:r>
            <a:r>
              <a:rPr lang="en-US" altLang="en-US" sz="1200" b="1" dirty="0">
                <a:solidFill>
                  <a:srgbClr val="00C0A0"/>
                </a:solidFill>
                <a:latin typeface="+mn-lt"/>
                <a:ea typeface="MS PGothic" panose="020B0600070205080204" pitchFamily="34" charset="-128"/>
              </a:rPr>
              <a:t>0.7</a:t>
            </a:r>
          </a:p>
        </p:txBody>
      </p:sp>
      <p:sp>
        <p:nvSpPr>
          <p:cNvPr id="36" name="Text Box 14">
            <a:extLst>
              <a:ext uri="{FF2B5EF4-FFF2-40B4-BE49-F238E27FC236}">
                <a16:creationId xmlns:a16="http://schemas.microsoft.com/office/drawing/2014/main" id="{560A9BA4-912D-413B-86D9-BBEB6063FAEC}"/>
              </a:ext>
            </a:extLst>
          </p:cNvPr>
          <p:cNvSpPr txBox="1">
            <a:spLocks noChangeArrowheads="1"/>
          </p:cNvSpPr>
          <p:nvPr/>
        </p:nvSpPr>
        <p:spPr bwMode="auto">
          <a:xfrm>
            <a:off x="3976413" y="3944375"/>
            <a:ext cx="24525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ct val="90000"/>
              </a:lnSpc>
              <a:spcBef>
                <a:spcPts val="1200"/>
              </a:spcBef>
              <a:buClr>
                <a:srgbClr val="A9A9A9"/>
              </a:buClr>
              <a:buSzPct val="90000"/>
              <a:buFont typeface="Wingdings" pitchFamily="2" charset="2"/>
              <a:buChar char="§"/>
              <a:defRPr sz="2000">
                <a:solidFill>
                  <a:schemeClr val="tx1"/>
                </a:solidFill>
                <a:latin typeface="Arial" panose="020B0604020202020204" pitchFamily="34" charset="0"/>
              </a:defRPr>
            </a:lvl1pPr>
            <a:lvl2pPr marL="742950" indent="-285750" eaLnBrk="0" hangingPunct="0">
              <a:lnSpc>
                <a:spcPct val="90000"/>
              </a:lnSpc>
              <a:spcBef>
                <a:spcPts val="800"/>
              </a:spcBef>
              <a:buClr>
                <a:srgbClr val="A9A9A9"/>
              </a:buClr>
              <a:buSzPct val="90000"/>
              <a:buFont typeface="Arial" panose="020B0604020202020204" pitchFamily="34" charset="0"/>
              <a:buChar char="–"/>
              <a:defRPr>
                <a:solidFill>
                  <a:schemeClr val="tx1"/>
                </a:solidFill>
                <a:latin typeface="Arial" panose="020B0604020202020204" pitchFamily="34" charset="0"/>
              </a:defRPr>
            </a:lvl2pPr>
            <a:lvl3pPr marL="1143000" indent="-228600" eaLnBrk="0" hangingPunct="0">
              <a:lnSpc>
                <a:spcPct val="90000"/>
              </a:lnSpc>
              <a:spcBef>
                <a:spcPts val="600"/>
              </a:spcBef>
              <a:buClr>
                <a:srgbClr val="A9A9A9"/>
              </a:buClr>
              <a:buSzPct val="90000"/>
              <a:buFont typeface="Wingdings" pitchFamily="2" charset="2"/>
              <a:buChar char="§"/>
              <a:defRPr sz="1600">
                <a:solidFill>
                  <a:schemeClr val="tx1"/>
                </a:solidFill>
                <a:latin typeface="Arial" panose="020B0604020202020204" pitchFamily="34" charset="0"/>
              </a:defRPr>
            </a:lvl3pPr>
            <a:lvl4pPr marL="1600200" indent="-228600" eaLnBrk="0" hangingPunct="0">
              <a:lnSpc>
                <a:spcPct val="90000"/>
              </a:lnSpc>
              <a:spcBef>
                <a:spcPts val="600"/>
              </a:spcBef>
              <a:buClr>
                <a:srgbClr val="A9A9A9"/>
              </a:buClr>
              <a:buSzPct val="90000"/>
              <a:buFont typeface="Arial" panose="020B0604020202020204" pitchFamily="34" charset="0"/>
              <a:buChar char="–"/>
              <a:defRPr sz="1400">
                <a:solidFill>
                  <a:schemeClr val="tx1"/>
                </a:solidFill>
                <a:latin typeface="Arial" panose="020B0604020202020204" pitchFamily="34" charset="0"/>
              </a:defRPr>
            </a:lvl4pPr>
            <a:lvl5pPr marL="2057400" indent="-228600" eaLnBrk="0" hangingPunct="0">
              <a:lnSpc>
                <a:spcPct val="90000"/>
              </a:lnSpc>
              <a:spcBef>
                <a:spcPts val="600"/>
              </a:spcBef>
              <a:buClr>
                <a:srgbClr val="A9A9A9"/>
              </a:buClr>
              <a:buSzPct val="90000"/>
              <a:buFont typeface="Wingdings" pitchFamily="2" charset="2"/>
              <a:buChar char="§"/>
              <a:defRPr sz="1400">
                <a:solidFill>
                  <a:schemeClr val="tx1"/>
                </a:solidFill>
                <a:latin typeface="Arial" panose="020B0604020202020204" pitchFamily="34" charset="0"/>
              </a:defRPr>
            </a:lvl5pPr>
            <a:lvl6pPr marL="25146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panose="020B0604020202020204" pitchFamily="34" charset="0"/>
              </a:defRPr>
            </a:lvl6pPr>
            <a:lvl7pPr marL="29718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panose="020B0604020202020204" pitchFamily="34" charset="0"/>
              </a:defRPr>
            </a:lvl7pPr>
            <a:lvl8pPr marL="34290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panose="020B0604020202020204" pitchFamily="34" charset="0"/>
              </a:defRPr>
            </a:lvl8pPr>
            <a:lvl9pPr marL="38862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panose="020B0604020202020204" pitchFamily="34" charset="0"/>
              </a:defRPr>
            </a:lvl9pPr>
          </a:lstStyle>
          <a:p>
            <a:pPr algn="ctr" defTabSz="1219170">
              <a:lnSpc>
                <a:spcPct val="100000"/>
              </a:lnSpc>
              <a:spcBef>
                <a:spcPct val="50000"/>
              </a:spcBef>
              <a:buClrTx/>
              <a:buSzTx/>
              <a:buNone/>
              <a:defRPr/>
            </a:pPr>
            <a:r>
              <a:rPr lang="en-US" altLang="en-US" sz="1200" b="1" dirty="0">
                <a:solidFill>
                  <a:srgbClr val="00C0A0"/>
                </a:solidFill>
                <a:latin typeface="+mn-lt"/>
                <a:ea typeface="MS PGothic" panose="020B0600070205080204" pitchFamily="34" charset="-128"/>
              </a:rPr>
              <a:t>-0.5</a:t>
            </a:r>
          </a:p>
        </p:txBody>
      </p:sp>
      <p:sp>
        <p:nvSpPr>
          <p:cNvPr id="37" name="Text Box 14">
            <a:extLst>
              <a:ext uri="{FF2B5EF4-FFF2-40B4-BE49-F238E27FC236}">
                <a16:creationId xmlns:a16="http://schemas.microsoft.com/office/drawing/2014/main" id="{6F49BC18-A0C7-45F3-BB0C-2F31658AE9B4}"/>
              </a:ext>
            </a:extLst>
          </p:cNvPr>
          <p:cNvSpPr txBox="1">
            <a:spLocks noChangeArrowheads="1"/>
          </p:cNvSpPr>
          <p:nvPr/>
        </p:nvSpPr>
        <p:spPr bwMode="auto">
          <a:xfrm>
            <a:off x="8657548" y="4207798"/>
            <a:ext cx="26770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eaLnBrk="0" hangingPunct="0">
              <a:lnSpc>
                <a:spcPct val="90000"/>
              </a:lnSpc>
              <a:spcBef>
                <a:spcPts val="1200"/>
              </a:spcBef>
              <a:buClr>
                <a:srgbClr val="A9A9A9"/>
              </a:buClr>
              <a:buSzPct val="90000"/>
              <a:buFont typeface="Wingdings" pitchFamily="2" charset="2"/>
              <a:buChar char="§"/>
              <a:defRPr sz="2000">
                <a:solidFill>
                  <a:schemeClr val="tx1"/>
                </a:solidFill>
                <a:latin typeface="Arial" panose="020B0604020202020204" pitchFamily="34" charset="0"/>
              </a:defRPr>
            </a:lvl1pPr>
            <a:lvl2pPr marL="742950" indent="-285750" eaLnBrk="0" hangingPunct="0">
              <a:lnSpc>
                <a:spcPct val="90000"/>
              </a:lnSpc>
              <a:spcBef>
                <a:spcPts val="800"/>
              </a:spcBef>
              <a:buClr>
                <a:srgbClr val="A9A9A9"/>
              </a:buClr>
              <a:buSzPct val="90000"/>
              <a:buFont typeface="Arial" panose="020B0604020202020204" pitchFamily="34" charset="0"/>
              <a:buChar char="–"/>
              <a:defRPr>
                <a:solidFill>
                  <a:schemeClr val="tx1"/>
                </a:solidFill>
                <a:latin typeface="Arial" panose="020B0604020202020204" pitchFamily="34" charset="0"/>
              </a:defRPr>
            </a:lvl2pPr>
            <a:lvl3pPr marL="1143000" indent="-228600" eaLnBrk="0" hangingPunct="0">
              <a:lnSpc>
                <a:spcPct val="90000"/>
              </a:lnSpc>
              <a:spcBef>
                <a:spcPts val="600"/>
              </a:spcBef>
              <a:buClr>
                <a:srgbClr val="A9A9A9"/>
              </a:buClr>
              <a:buSzPct val="90000"/>
              <a:buFont typeface="Wingdings" pitchFamily="2" charset="2"/>
              <a:buChar char="§"/>
              <a:defRPr sz="1600">
                <a:solidFill>
                  <a:schemeClr val="tx1"/>
                </a:solidFill>
                <a:latin typeface="Arial" panose="020B0604020202020204" pitchFamily="34" charset="0"/>
              </a:defRPr>
            </a:lvl3pPr>
            <a:lvl4pPr marL="1600200" indent="-228600" eaLnBrk="0" hangingPunct="0">
              <a:lnSpc>
                <a:spcPct val="90000"/>
              </a:lnSpc>
              <a:spcBef>
                <a:spcPts val="600"/>
              </a:spcBef>
              <a:buClr>
                <a:srgbClr val="A9A9A9"/>
              </a:buClr>
              <a:buSzPct val="90000"/>
              <a:buFont typeface="Arial" panose="020B0604020202020204" pitchFamily="34" charset="0"/>
              <a:buChar char="–"/>
              <a:defRPr sz="1400">
                <a:solidFill>
                  <a:schemeClr val="tx1"/>
                </a:solidFill>
                <a:latin typeface="Arial" panose="020B0604020202020204" pitchFamily="34" charset="0"/>
              </a:defRPr>
            </a:lvl4pPr>
            <a:lvl5pPr marL="2057400" indent="-228600" eaLnBrk="0" hangingPunct="0">
              <a:lnSpc>
                <a:spcPct val="90000"/>
              </a:lnSpc>
              <a:spcBef>
                <a:spcPts val="600"/>
              </a:spcBef>
              <a:buClr>
                <a:srgbClr val="A9A9A9"/>
              </a:buClr>
              <a:buSzPct val="90000"/>
              <a:buFont typeface="Wingdings" pitchFamily="2" charset="2"/>
              <a:buChar char="§"/>
              <a:defRPr sz="1400">
                <a:solidFill>
                  <a:schemeClr val="tx1"/>
                </a:solidFill>
                <a:latin typeface="Arial" panose="020B0604020202020204" pitchFamily="34" charset="0"/>
              </a:defRPr>
            </a:lvl5pPr>
            <a:lvl6pPr marL="25146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panose="020B0604020202020204" pitchFamily="34" charset="0"/>
              </a:defRPr>
            </a:lvl6pPr>
            <a:lvl7pPr marL="29718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panose="020B0604020202020204" pitchFamily="34" charset="0"/>
              </a:defRPr>
            </a:lvl7pPr>
            <a:lvl8pPr marL="34290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panose="020B0604020202020204" pitchFamily="34" charset="0"/>
              </a:defRPr>
            </a:lvl8pPr>
            <a:lvl9pPr marL="38862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panose="020B0604020202020204" pitchFamily="34" charset="0"/>
              </a:defRPr>
            </a:lvl9pPr>
          </a:lstStyle>
          <a:p>
            <a:pPr algn="ctr" defTabSz="1219170">
              <a:lnSpc>
                <a:spcPct val="100000"/>
              </a:lnSpc>
              <a:spcBef>
                <a:spcPct val="50000"/>
              </a:spcBef>
              <a:buClrTx/>
              <a:buSzTx/>
              <a:buNone/>
              <a:defRPr/>
            </a:pPr>
            <a:r>
              <a:rPr lang="en-US" altLang="en-US" sz="1600" b="1" dirty="0">
                <a:solidFill>
                  <a:srgbClr val="00C0A0"/>
                </a:solidFill>
                <a:ea typeface="MS PGothic" panose="020B0600070205080204" pitchFamily="34" charset="-128"/>
              </a:rPr>
              <a:t>-</a:t>
            </a:r>
            <a:r>
              <a:rPr lang="en-US" altLang="en-US" sz="1200" b="1" dirty="0">
                <a:solidFill>
                  <a:srgbClr val="00C0A0"/>
                </a:solidFill>
                <a:latin typeface="+mn-lt"/>
                <a:ea typeface="MS PGothic" panose="020B0600070205080204" pitchFamily="34" charset="-128"/>
              </a:rPr>
              <a:t>1.1</a:t>
            </a:r>
          </a:p>
        </p:txBody>
      </p:sp>
      <p:sp>
        <p:nvSpPr>
          <p:cNvPr id="38" name="Text Box 14">
            <a:extLst>
              <a:ext uri="{FF2B5EF4-FFF2-40B4-BE49-F238E27FC236}">
                <a16:creationId xmlns:a16="http://schemas.microsoft.com/office/drawing/2014/main" id="{442C63AC-A7A1-41CF-B743-4A1C8C3EEA7E}"/>
              </a:ext>
            </a:extLst>
          </p:cNvPr>
          <p:cNvSpPr txBox="1">
            <a:spLocks noChangeArrowheads="1"/>
          </p:cNvSpPr>
          <p:nvPr/>
        </p:nvSpPr>
        <p:spPr bwMode="auto">
          <a:xfrm>
            <a:off x="7981315" y="4163556"/>
            <a:ext cx="26770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eaLnBrk="0" hangingPunct="0">
              <a:lnSpc>
                <a:spcPct val="90000"/>
              </a:lnSpc>
              <a:spcBef>
                <a:spcPts val="1200"/>
              </a:spcBef>
              <a:buClr>
                <a:srgbClr val="A9A9A9"/>
              </a:buClr>
              <a:buSzPct val="90000"/>
              <a:buFont typeface="Wingdings" pitchFamily="2" charset="2"/>
              <a:buChar char="§"/>
              <a:defRPr sz="2000">
                <a:solidFill>
                  <a:schemeClr val="tx1"/>
                </a:solidFill>
                <a:latin typeface="Arial" panose="020B0604020202020204" pitchFamily="34" charset="0"/>
              </a:defRPr>
            </a:lvl1pPr>
            <a:lvl2pPr marL="742950" indent="-285750" eaLnBrk="0" hangingPunct="0">
              <a:lnSpc>
                <a:spcPct val="90000"/>
              </a:lnSpc>
              <a:spcBef>
                <a:spcPts val="800"/>
              </a:spcBef>
              <a:buClr>
                <a:srgbClr val="A9A9A9"/>
              </a:buClr>
              <a:buSzPct val="90000"/>
              <a:buFont typeface="Arial" panose="020B0604020202020204" pitchFamily="34" charset="0"/>
              <a:buChar char="–"/>
              <a:defRPr>
                <a:solidFill>
                  <a:schemeClr val="tx1"/>
                </a:solidFill>
                <a:latin typeface="Arial" panose="020B0604020202020204" pitchFamily="34" charset="0"/>
              </a:defRPr>
            </a:lvl2pPr>
            <a:lvl3pPr marL="1143000" indent="-228600" eaLnBrk="0" hangingPunct="0">
              <a:lnSpc>
                <a:spcPct val="90000"/>
              </a:lnSpc>
              <a:spcBef>
                <a:spcPts val="600"/>
              </a:spcBef>
              <a:buClr>
                <a:srgbClr val="A9A9A9"/>
              </a:buClr>
              <a:buSzPct val="90000"/>
              <a:buFont typeface="Wingdings" pitchFamily="2" charset="2"/>
              <a:buChar char="§"/>
              <a:defRPr sz="1600">
                <a:solidFill>
                  <a:schemeClr val="tx1"/>
                </a:solidFill>
                <a:latin typeface="Arial" panose="020B0604020202020204" pitchFamily="34" charset="0"/>
              </a:defRPr>
            </a:lvl3pPr>
            <a:lvl4pPr marL="1600200" indent="-228600" eaLnBrk="0" hangingPunct="0">
              <a:lnSpc>
                <a:spcPct val="90000"/>
              </a:lnSpc>
              <a:spcBef>
                <a:spcPts val="600"/>
              </a:spcBef>
              <a:buClr>
                <a:srgbClr val="A9A9A9"/>
              </a:buClr>
              <a:buSzPct val="90000"/>
              <a:buFont typeface="Arial" panose="020B0604020202020204" pitchFamily="34" charset="0"/>
              <a:buChar char="–"/>
              <a:defRPr sz="1400">
                <a:solidFill>
                  <a:schemeClr val="tx1"/>
                </a:solidFill>
                <a:latin typeface="Arial" panose="020B0604020202020204" pitchFamily="34" charset="0"/>
              </a:defRPr>
            </a:lvl4pPr>
            <a:lvl5pPr marL="2057400" indent="-228600" eaLnBrk="0" hangingPunct="0">
              <a:lnSpc>
                <a:spcPct val="90000"/>
              </a:lnSpc>
              <a:spcBef>
                <a:spcPts val="600"/>
              </a:spcBef>
              <a:buClr>
                <a:srgbClr val="A9A9A9"/>
              </a:buClr>
              <a:buSzPct val="90000"/>
              <a:buFont typeface="Wingdings" pitchFamily="2" charset="2"/>
              <a:buChar char="§"/>
              <a:defRPr sz="1400">
                <a:solidFill>
                  <a:schemeClr val="tx1"/>
                </a:solidFill>
                <a:latin typeface="Arial" panose="020B0604020202020204" pitchFamily="34" charset="0"/>
              </a:defRPr>
            </a:lvl5pPr>
            <a:lvl6pPr marL="25146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panose="020B0604020202020204" pitchFamily="34" charset="0"/>
              </a:defRPr>
            </a:lvl6pPr>
            <a:lvl7pPr marL="29718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panose="020B0604020202020204" pitchFamily="34" charset="0"/>
              </a:defRPr>
            </a:lvl7pPr>
            <a:lvl8pPr marL="34290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panose="020B0604020202020204" pitchFamily="34" charset="0"/>
              </a:defRPr>
            </a:lvl8pPr>
            <a:lvl9pPr marL="38862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panose="020B0604020202020204" pitchFamily="34" charset="0"/>
              </a:defRPr>
            </a:lvl9pPr>
          </a:lstStyle>
          <a:p>
            <a:pPr algn="ctr" defTabSz="1219170">
              <a:lnSpc>
                <a:spcPct val="100000"/>
              </a:lnSpc>
              <a:spcBef>
                <a:spcPct val="50000"/>
              </a:spcBef>
              <a:buClrTx/>
              <a:buSzTx/>
              <a:buNone/>
              <a:defRPr/>
            </a:pPr>
            <a:r>
              <a:rPr lang="en-US" altLang="en-US" sz="1600" b="1" dirty="0">
                <a:solidFill>
                  <a:srgbClr val="00C0A0"/>
                </a:solidFill>
                <a:ea typeface="MS PGothic" panose="020B0600070205080204" pitchFamily="34" charset="-128"/>
              </a:rPr>
              <a:t>-</a:t>
            </a:r>
            <a:r>
              <a:rPr lang="en-US" altLang="en-US" sz="1200" b="1" dirty="0">
                <a:solidFill>
                  <a:srgbClr val="00C0A0"/>
                </a:solidFill>
                <a:latin typeface="+mn-lt"/>
                <a:ea typeface="MS PGothic" panose="020B0600070205080204" pitchFamily="34" charset="-128"/>
              </a:rPr>
              <a:t>1.1</a:t>
            </a:r>
          </a:p>
        </p:txBody>
      </p:sp>
      <p:sp>
        <p:nvSpPr>
          <p:cNvPr id="39" name="Text Box 14">
            <a:extLst>
              <a:ext uri="{FF2B5EF4-FFF2-40B4-BE49-F238E27FC236}">
                <a16:creationId xmlns:a16="http://schemas.microsoft.com/office/drawing/2014/main" id="{1D3CAC66-EE41-4A54-A348-D221C7ABB012}"/>
              </a:ext>
            </a:extLst>
          </p:cNvPr>
          <p:cNvSpPr txBox="1">
            <a:spLocks noChangeArrowheads="1"/>
          </p:cNvSpPr>
          <p:nvPr/>
        </p:nvSpPr>
        <p:spPr bwMode="auto">
          <a:xfrm>
            <a:off x="7305082" y="3922100"/>
            <a:ext cx="26770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eaLnBrk="0" hangingPunct="0">
              <a:lnSpc>
                <a:spcPct val="90000"/>
              </a:lnSpc>
              <a:spcBef>
                <a:spcPts val="1200"/>
              </a:spcBef>
              <a:buClr>
                <a:srgbClr val="A9A9A9"/>
              </a:buClr>
              <a:buSzPct val="90000"/>
              <a:buFont typeface="Wingdings" pitchFamily="2" charset="2"/>
              <a:buChar char="§"/>
              <a:defRPr sz="2000">
                <a:solidFill>
                  <a:schemeClr val="tx1"/>
                </a:solidFill>
                <a:latin typeface="Arial" panose="020B0604020202020204" pitchFamily="34" charset="0"/>
              </a:defRPr>
            </a:lvl1pPr>
            <a:lvl2pPr marL="742950" indent="-285750" eaLnBrk="0" hangingPunct="0">
              <a:lnSpc>
                <a:spcPct val="90000"/>
              </a:lnSpc>
              <a:spcBef>
                <a:spcPts val="800"/>
              </a:spcBef>
              <a:buClr>
                <a:srgbClr val="A9A9A9"/>
              </a:buClr>
              <a:buSzPct val="90000"/>
              <a:buFont typeface="Arial" panose="020B0604020202020204" pitchFamily="34" charset="0"/>
              <a:buChar char="–"/>
              <a:defRPr>
                <a:solidFill>
                  <a:schemeClr val="tx1"/>
                </a:solidFill>
                <a:latin typeface="Arial" panose="020B0604020202020204" pitchFamily="34" charset="0"/>
              </a:defRPr>
            </a:lvl2pPr>
            <a:lvl3pPr marL="1143000" indent="-228600" eaLnBrk="0" hangingPunct="0">
              <a:lnSpc>
                <a:spcPct val="90000"/>
              </a:lnSpc>
              <a:spcBef>
                <a:spcPts val="600"/>
              </a:spcBef>
              <a:buClr>
                <a:srgbClr val="A9A9A9"/>
              </a:buClr>
              <a:buSzPct val="90000"/>
              <a:buFont typeface="Wingdings" pitchFamily="2" charset="2"/>
              <a:buChar char="§"/>
              <a:defRPr sz="1600">
                <a:solidFill>
                  <a:schemeClr val="tx1"/>
                </a:solidFill>
                <a:latin typeface="Arial" panose="020B0604020202020204" pitchFamily="34" charset="0"/>
              </a:defRPr>
            </a:lvl3pPr>
            <a:lvl4pPr marL="1600200" indent="-228600" eaLnBrk="0" hangingPunct="0">
              <a:lnSpc>
                <a:spcPct val="90000"/>
              </a:lnSpc>
              <a:spcBef>
                <a:spcPts val="600"/>
              </a:spcBef>
              <a:buClr>
                <a:srgbClr val="A9A9A9"/>
              </a:buClr>
              <a:buSzPct val="90000"/>
              <a:buFont typeface="Arial" panose="020B0604020202020204" pitchFamily="34" charset="0"/>
              <a:buChar char="–"/>
              <a:defRPr sz="1400">
                <a:solidFill>
                  <a:schemeClr val="tx1"/>
                </a:solidFill>
                <a:latin typeface="Arial" panose="020B0604020202020204" pitchFamily="34" charset="0"/>
              </a:defRPr>
            </a:lvl4pPr>
            <a:lvl5pPr marL="2057400" indent="-228600" eaLnBrk="0" hangingPunct="0">
              <a:lnSpc>
                <a:spcPct val="90000"/>
              </a:lnSpc>
              <a:spcBef>
                <a:spcPts val="600"/>
              </a:spcBef>
              <a:buClr>
                <a:srgbClr val="A9A9A9"/>
              </a:buClr>
              <a:buSzPct val="90000"/>
              <a:buFont typeface="Wingdings" pitchFamily="2" charset="2"/>
              <a:buChar char="§"/>
              <a:defRPr sz="1400">
                <a:solidFill>
                  <a:schemeClr val="tx1"/>
                </a:solidFill>
                <a:latin typeface="Arial" panose="020B0604020202020204" pitchFamily="34" charset="0"/>
              </a:defRPr>
            </a:lvl5pPr>
            <a:lvl6pPr marL="25146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panose="020B0604020202020204" pitchFamily="34" charset="0"/>
              </a:defRPr>
            </a:lvl6pPr>
            <a:lvl7pPr marL="29718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panose="020B0604020202020204" pitchFamily="34" charset="0"/>
              </a:defRPr>
            </a:lvl7pPr>
            <a:lvl8pPr marL="34290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panose="020B0604020202020204" pitchFamily="34" charset="0"/>
              </a:defRPr>
            </a:lvl8pPr>
            <a:lvl9pPr marL="38862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panose="020B0604020202020204" pitchFamily="34" charset="0"/>
              </a:defRPr>
            </a:lvl9pPr>
          </a:lstStyle>
          <a:p>
            <a:pPr algn="ctr" defTabSz="1219170">
              <a:lnSpc>
                <a:spcPct val="100000"/>
              </a:lnSpc>
              <a:spcBef>
                <a:spcPct val="50000"/>
              </a:spcBef>
              <a:buClrTx/>
              <a:buSzTx/>
              <a:buNone/>
              <a:defRPr/>
            </a:pPr>
            <a:r>
              <a:rPr lang="en-US" altLang="en-US" sz="1600" b="1" dirty="0">
                <a:solidFill>
                  <a:srgbClr val="00C0A0"/>
                </a:solidFill>
                <a:ea typeface="MS PGothic" panose="020B0600070205080204" pitchFamily="34" charset="-128"/>
              </a:rPr>
              <a:t>-</a:t>
            </a:r>
            <a:r>
              <a:rPr lang="en-US" altLang="en-US" sz="1200" b="1" dirty="0">
                <a:solidFill>
                  <a:srgbClr val="00C0A0"/>
                </a:solidFill>
                <a:latin typeface="+mn-lt"/>
                <a:ea typeface="MS PGothic" panose="020B0600070205080204" pitchFamily="34" charset="-128"/>
              </a:rPr>
              <a:t>0.8</a:t>
            </a:r>
          </a:p>
        </p:txBody>
      </p:sp>
      <p:sp>
        <p:nvSpPr>
          <p:cNvPr id="40" name="Text Box 14">
            <a:extLst>
              <a:ext uri="{FF2B5EF4-FFF2-40B4-BE49-F238E27FC236}">
                <a16:creationId xmlns:a16="http://schemas.microsoft.com/office/drawing/2014/main" id="{6D9F6436-079D-4858-93EF-EE93DF41C48C}"/>
              </a:ext>
            </a:extLst>
          </p:cNvPr>
          <p:cNvSpPr txBox="1">
            <a:spLocks noChangeArrowheads="1"/>
          </p:cNvSpPr>
          <p:nvPr/>
        </p:nvSpPr>
        <p:spPr bwMode="auto">
          <a:xfrm>
            <a:off x="5326658" y="3895608"/>
            <a:ext cx="24525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marR="0" lvl="0" indent="0" algn="ctr" defTabSz="1219170" eaLnBrk="0" fontAlgn="auto" hangingPunct="0">
              <a:lnSpc>
                <a:spcPct val="100000"/>
              </a:lnSpc>
              <a:spcBef>
                <a:spcPct val="50000"/>
              </a:spcBef>
              <a:spcAft>
                <a:spcPts val="0"/>
              </a:spcAft>
              <a:buClrTx/>
              <a:buSzTx/>
              <a:buFontTx/>
              <a:buNone/>
              <a:tabLst/>
              <a:defRPr kumimoji="0" sz="1200" b="1" i="0" u="none" strike="noStrike" cap="none" spc="0" normalizeH="0" baseline="0">
                <a:ln>
                  <a:noFill/>
                </a:ln>
                <a:solidFill>
                  <a:srgbClr val="00C0A0"/>
                </a:solidFill>
                <a:effectLst/>
                <a:uLnTx/>
                <a:uFillTx/>
                <a:ea typeface="MS PGothic" panose="020B0600070205080204" pitchFamily="34" charset="-128"/>
              </a:defRPr>
            </a:lvl1pPr>
            <a:lvl2pPr marL="742950" indent="-285750" eaLnBrk="0" hangingPunct="0">
              <a:lnSpc>
                <a:spcPct val="90000"/>
              </a:lnSpc>
              <a:spcBef>
                <a:spcPts val="800"/>
              </a:spcBef>
              <a:buClr>
                <a:srgbClr val="A9A9A9"/>
              </a:buClr>
              <a:buSzPct val="90000"/>
              <a:buFont typeface="Arial" panose="020B0604020202020204" pitchFamily="34" charset="0"/>
              <a:buChar char="–"/>
              <a:defRPr>
                <a:latin typeface="Arial" panose="020B0604020202020204" pitchFamily="34" charset="0"/>
              </a:defRPr>
            </a:lvl2pPr>
            <a:lvl3pPr marL="1143000" indent="-228600" eaLnBrk="0" hangingPunct="0">
              <a:lnSpc>
                <a:spcPct val="90000"/>
              </a:lnSpc>
              <a:spcBef>
                <a:spcPts val="600"/>
              </a:spcBef>
              <a:buClr>
                <a:srgbClr val="A9A9A9"/>
              </a:buClr>
              <a:buSzPct val="90000"/>
              <a:buFont typeface="Wingdings" pitchFamily="2" charset="2"/>
              <a:buChar char="§"/>
              <a:defRPr sz="1600">
                <a:latin typeface="Arial" panose="020B0604020202020204" pitchFamily="34" charset="0"/>
              </a:defRPr>
            </a:lvl3pPr>
            <a:lvl4pPr marL="1600200" indent="-228600" eaLnBrk="0" hangingPunct="0">
              <a:lnSpc>
                <a:spcPct val="90000"/>
              </a:lnSpc>
              <a:spcBef>
                <a:spcPts val="600"/>
              </a:spcBef>
              <a:buClr>
                <a:srgbClr val="A9A9A9"/>
              </a:buClr>
              <a:buSzPct val="90000"/>
              <a:buFont typeface="Arial" panose="020B0604020202020204" pitchFamily="34" charset="0"/>
              <a:buChar char="–"/>
              <a:defRPr sz="1400">
                <a:latin typeface="Arial" panose="020B0604020202020204" pitchFamily="34" charset="0"/>
              </a:defRPr>
            </a:lvl4pPr>
            <a:lvl5pPr marL="2057400" indent="-228600" eaLnBrk="0" hangingPunct="0">
              <a:lnSpc>
                <a:spcPct val="90000"/>
              </a:lnSpc>
              <a:spcBef>
                <a:spcPts val="600"/>
              </a:spcBef>
              <a:buClr>
                <a:srgbClr val="A9A9A9"/>
              </a:buClr>
              <a:buSzPct val="90000"/>
              <a:buFont typeface="Wingdings" pitchFamily="2" charset="2"/>
              <a:buChar char="§"/>
              <a:defRPr sz="1400">
                <a:latin typeface="Arial" panose="020B0604020202020204" pitchFamily="34" charset="0"/>
              </a:defRPr>
            </a:lvl5pPr>
            <a:lvl6pPr marL="2514600" indent="-228600" eaLnBrk="0" fontAlgn="base" hangingPunct="0">
              <a:lnSpc>
                <a:spcPct val="90000"/>
              </a:lnSpc>
              <a:spcBef>
                <a:spcPts val="600"/>
              </a:spcBef>
              <a:spcAft>
                <a:spcPct val="0"/>
              </a:spcAft>
              <a:buClr>
                <a:srgbClr val="A9A9A9"/>
              </a:buClr>
              <a:buSzPct val="90000"/>
              <a:buFont typeface="Wingdings" pitchFamily="2" charset="2"/>
              <a:buChar char="§"/>
              <a:defRPr sz="1400">
                <a:latin typeface="Arial" panose="020B0604020202020204" pitchFamily="34" charset="0"/>
              </a:defRPr>
            </a:lvl6pPr>
            <a:lvl7pPr marL="2971800" indent="-228600" eaLnBrk="0" fontAlgn="base" hangingPunct="0">
              <a:lnSpc>
                <a:spcPct val="90000"/>
              </a:lnSpc>
              <a:spcBef>
                <a:spcPts val="600"/>
              </a:spcBef>
              <a:spcAft>
                <a:spcPct val="0"/>
              </a:spcAft>
              <a:buClr>
                <a:srgbClr val="A9A9A9"/>
              </a:buClr>
              <a:buSzPct val="90000"/>
              <a:buFont typeface="Wingdings" pitchFamily="2" charset="2"/>
              <a:buChar char="§"/>
              <a:defRPr sz="1400">
                <a:latin typeface="Arial" panose="020B0604020202020204" pitchFamily="34" charset="0"/>
              </a:defRPr>
            </a:lvl7pPr>
            <a:lvl8pPr marL="3429000" indent="-228600" eaLnBrk="0" fontAlgn="base" hangingPunct="0">
              <a:lnSpc>
                <a:spcPct val="90000"/>
              </a:lnSpc>
              <a:spcBef>
                <a:spcPts val="600"/>
              </a:spcBef>
              <a:spcAft>
                <a:spcPct val="0"/>
              </a:spcAft>
              <a:buClr>
                <a:srgbClr val="A9A9A9"/>
              </a:buClr>
              <a:buSzPct val="90000"/>
              <a:buFont typeface="Wingdings" pitchFamily="2" charset="2"/>
              <a:buChar char="§"/>
              <a:defRPr sz="1400">
                <a:latin typeface="Arial" panose="020B0604020202020204" pitchFamily="34" charset="0"/>
              </a:defRPr>
            </a:lvl8pPr>
            <a:lvl9pPr marL="3886200" indent="-228600" eaLnBrk="0" fontAlgn="base" hangingPunct="0">
              <a:lnSpc>
                <a:spcPct val="90000"/>
              </a:lnSpc>
              <a:spcBef>
                <a:spcPts val="600"/>
              </a:spcBef>
              <a:spcAft>
                <a:spcPct val="0"/>
              </a:spcAft>
              <a:buClr>
                <a:srgbClr val="A9A9A9"/>
              </a:buClr>
              <a:buSzPct val="90000"/>
              <a:buFont typeface="Wingdings" pitchFamily="2" charset="2"/>
              <a:buChar char="§"/>
              <a:defRPr sz="1400">
                <a:latin typeface="Arial" panose="020B0604020202020204" pitchFamily="34" charset="0"/>
              </a:defRPr>
            </a:lvl9pPr>
          </a:lstStyle>
          <a:p>
            <a:r>
              <a:rPr lang="en-US" altLang="en-US" dirty="0"/>
              <a:t>-0.2</a:t>
            </a:r>
          </a:p>
        </p:txBody>
      </p:sp>
      <p:sp>
        <p:nvSpPr>
          <p:cNvPr id="41" name="Text Box 14">
            <a:extLst>
              <a:ext uri="{FF2B5EF4-FFF2-40B4-BE49-F238E27FC236}">
                <a16:creationId xmlns:a16="http://schemas.microsoft.com/office/drawing/2014/main" id="{047FE749-52C1-4A23-A4D6-312B30AD92BD}"/>
              </a:ext>
            </a:extLst>
          </p:cNvPr>
          <p:cNvSpPr txBox="1">
            <a:spLocks noChangeArrowheads="1"/>
          </p:cNvSpPr>
          <p:nvPr/>
        </p:nvSpPr>
        <p:spPr bwMode="auto">
          <a:xfrm>
            <a:off x="10019900" y="3923646"/>
            <a:ext cx="24525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defPPr>
              <a:defRPr lang="en-US"/>
            </a:defPPr>
            <a:lvl1pPr marR="0" lvl="0" indent="0" algn="ctr" defTabSz="1219170" eaLnBrk="0" fontAlgn="auto" hangingPunct="0">
              <a:lnSpc>
                <a:spcPct val="100000"/>
              </a:lnSpc>
              <a:spcBef>
                <a:spcPct val="50000"/>
              </a:spcBef>
              <a:spcAft>
                <a:spcPts val="0"/>
              </a:spcAft>
              <a:buClrTx/>
              <a:buSzTx/>
              <a:buFontTx/>
              <a:buNone/>
              <a:tabLst/>
              <a:defRPr kumimoji="0" sz="1600" b="1" i="0" u="none" strike="noStrike" cap="none" spc="0" normalizeH="0" baseline="0">
                <a:ln>
                  <a:noFill/>
                </a:ln>
                <a:solidFill>
                  <a:srgbClr val="00C0A0"/>
                </a:solidFill>
                <a:effectLst/>
                <a:uLnTx/>
                <a:uFillTx/>
                <a:latin typeface="Arial" panose="020B0604020202020204" pitchFamily="34" charset="0"/>
                <a:ea typeface="MS PGothic" panose="020B0600070205080204" pitchFamily="34" charset="-128"/>
              </a:defRPr>
            </a:lvl1pPr>
            <a:lvl2pPr marL="742950" indent="-285750" eaLnBrk="0" hangingPunct="0">
              <a:lnSpc>
                <a:spcPct val="90000"/>
              </a:lnSpc>
              <a:spcBef>
                <a:spcPts val="800"/>
              </a:spcBef>
              <a:buClr>
                <a:srgbClr val="A9A9A9"/>
              </a:buClr>
              <a:buSzPct val="90000"/>
              <a:buFont typeface="Arial" panose="020B0604020202020204" pitchFamily="34" charset="0"/>
              <a:buChar char="–"/>
              <a:defRPr>
                <a:latin typeface="Arial" panose="020B0604020202020204" pitchFamily="34" charset="0"/>
              </a:defRPr>
            </a:lvl2pPr>
            <a:lvl3pPr marL="1143000" indent="-228600" eaLnBrk="0" hangingPunct="0">
              <a:lnSpc>
                <a:spcPct val="90000"/>
              </a:lnSpc>
              <a:spcBef>
                <a:spcPts val="600"/>
              </a:spcBef>
              <a:buClr>
                <a:srgbClr val="A9A9A9"/>
              </a:buClr>
              <a:buSzPct val="90000"/>
              <a:buFont typeface="Wingdings" pitchFamily="2" charset="2"/>
              <a:buChar char="§"/>
              <a:defRPr sz="1600">
                <a:latin typeface="Arial" panose="020B0604020202020204" pitchFamily="34" charset="0"/>
              </a:defRPr>
            </a:lvl3pPr>
            <a:lvl4pPr marL="1600200" indent="-228600" eaLnBrk="0" hangingPunct="0">
              <a:lnSpc>
                <a:spcPct val="90000"/>
              </a:lnSpc>
              <a:spcBef>
                <a:spcPts val="600"/>
              </a:spcBef>
              <a:buClr>
                <a:srgbClr val="A9A9A9"/>
              </a:buClr>
              <a:buSzPct val="90000"/>
              <a:buFont typeface="Arial" panose="020B0604020202020204" pitchFamily="34" charset="0"/>
              <a:buChar char="–"/>
              <a:defRPr sz="1400">
                <a:latin typeface="Arial" panose="020B0604020202020204" pitchFamily="34" charset="0"/>
              </a:defRPr>
            </a:lvl4pPr>
            <a:lvl5pPr marL="2057400" indent="-228600" eaLnBrk="0" hangingPunct="0">
              <a:lnSpc>
                <a:spcPct val="90000"/>
              </a:lnSpc>
              <a:spcBef>
                <a:spcPts val="600"/>
              </a:spcBef>
              <a:buClr>
                <a:srgbClr val="A9A9A9"/>
              </a:buClr>
              <a:buSzPct val="90000"/>
              <a:buFont typeface="Wingdings" pitchFamily="2" charset="2"/>
              <a:buChar char="§"/>
              <a:defRPr sz="1400">
                <a:latin typeface="Arial" panose="020B0604020202020204" pitchFamily="34" charset="0"/>
              </a:defRPr>
            </a:lvl5pPr>
            <a:lvl6pPr marL="2514600" indent="-228600" eaLnBrk="0" fontAlgn="base" hangingPunct="0">
              <a:lnSpc>
                <a:spcPct val="90000"/>
              </a:lnSpc>
              <a:spcBef>
                <a:spcPts val="600"/>
              </a:spcBef>
              <a:spcAft>
                <a:spcPct val="0"/>
              </a:spcAft>
              <a:buClr>
                <a:srgbClr val="A9A9A9"/>
              </a:buClr>
              <a:buSzPct val="90000"/>
              <a:buFont typeface="Wingdings" pitchFamily="2" charset="2"/>
              <a:buChar char="§"/>
              <a:defRPr sz="1400">
                <a:latin typeface="Arial" panose="020B0604020202020204" pitchFamily="34" charset="0"/>
              </a:defRPr>
            </a:lvl6pPr>
            <a:lvl7pPr marL="2971800" indent="-228600" eaLnBrk="0" fontAlgn="base" hangingPunct="0">
              <a:lnSpc>
                <a:spcPct val="90000"/>
              </a:lnSpc>
              <a:spcBef>
                <a:spcPts val="600"/>
              </a:spcBef>
              <a:spcAft>
                <a:spcPct val="0"/>
              </a:spcAft>
              <a:buClr>
                <a:srgbClr val="A9A9A9"/>
              </a:buClr>
              <a:buSzPct val="90000"/>
              <a:buFont typeface="Wingdings" pitchFamily="2" charset="2"/>
              <a:buChar char="§"/>
              <a:defRPr sz="1400">
                <a:latin typeface="Arial" panose="020B0604020202020204" pitchFamily="34" charset="0"/>
              </a:defRPr>
            </a:lvl7pPr>
            <a:lvl8pPr marL="3429000" indent="-228600" eaLnBrk="0" fontAlgn="base" hangingPunct="0">
              <a:lnSpc>
                <a:spcPct val="90000"/>
              </a:lnSpc>
              <a:spcBef>
                <a:spcPts val="600"/>
              </a:spcBef>
              <a:spcAft>
                <a:spcPct val="0"/>
              </a:spcAft>
              <a:buClr>
                <a:srgbClr val="A9A9A9"/>
              </a:buClr>
              <a:buSzPct val="90000"/>
              <a:buFont typeface="Wingdings" pitchFamily="2" charset="2"/>
              <a:buChar char="§"/>
              <a:defRPr sz="1400">
                <a:latin typeface="Arial" panose="020B0604020202020204" pitchFamily="34" charset="0"/>
              </a:defRPr>
            </a:lvl8pPr>
            <a:lvl9pPr marL="3886200" indent="-228600" eaLnBrk="0" fontAlgn="base" hangingPunct="0">
              <a:lnSpc>
                <a:spcPct val="90000"/>
              </a:lnSpc>
              <a:spcBef>
                <a:spcPts val="600"/>
              </a:spcBef>
              <a:spcAft>
                <a:spcPct val="0"/>
              </a:spcAft>
              <a:buClr>
                <a:srgbClr val="A9A9A9"/>
              </a:buClr>
              <a:buSzPct val="90000"/>
              <a:buFont typeface="Wingdings" pitchFamily="2" charset="2"/>
              <a:buChar char="§"/>
              <a:defRPr sz="1400">
                <a:latin typeface="Arial" panose="020B0604020202020204" pitchFamily="34" charset="0"/>
              </a:defRPr>
            </a:lvl9pPr>
          </a:lstStyle>
          <a:p>
            <a:r>
              <a:rPr lang="en-US" altLang="en-US" sz="1200">
                <a:latin typeface="+mn-lt"/>
              </a:rPr>
              <a:t>-0.3</a:t>
            </a:r>
          </a:p>
        </p:txBody>
      </p:sp>
      <p:sp>
        <p:nvSpPr>
          <p:cNvPr id="43" name="Undertitel 1">
            <a:extLst>
              <a:ext uri="{FF2B5EF4-FFF2-40B4-BE49-F238E27FC236}">
                <a16:creationId xmlns:a16="http://schemas.microsoft.com/office/drawing/2014/main" id="{D6B1326C-2EC7-4D83-BEC8-4D49C2791B01}"/>
              </a:ext>
            </a:extLst>
          </p:cNvPr>
          <p:cNvSpPr txBox="1">
            <a:spLocks/>
          </p:cNvSpPr>
          <p:nvPr/>
        </p:nvSpPr>
        <p:spPr>
          <a:xfrm>
            <a:off x="169312" y="6295712"/>
            <a:ext cx="10885714" cy="43223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6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600"/>
              </a:spcBef>
            </a:pPr>
            <a:r>
              <a:rPr lang="pt-PT" sz="800" dirty="0">
                <a:solidFill>
                  <a:schemeClr val="tx1">
                    <a:lumMod val="65000"/>
                    <a:lumOff val="35000"/>
                  </a:schemeClr>
                </a:solidFill>
              </a:rPr>
              <a:t>*Inclui apenas os participantes inicialmente </a:t>
            </a:r>
            <a:r>
              <a:rPr lang="pt-PT" sz="800" dirty="0" err="1">
                <a:solidFill>
                  <a:schemeClr val="tx1">
                    <a:lumMod val="65000"/>
                    <a:lumOff val="35000"/>
                  </a:schemeClr>
                </a:solidFill>
              </a:rPr>
              <a:t>aleatorizados</a:t>
            </a:r>
            <a:r>
              <a:rPr lang="pt-PT" sz="800" dirty="0">
                <a:solidFill>
                  <a:schemeClr val="tx1">
                    <a:lumMod val="65000"/>
                    <a:lumOff val="35000"/>
                  </a:schemeClr>
                </a:solidFill>
              </a:rPr>
              <a:t> para B/F/TAF. DMO, densidade mineral óssea; IC, intervalo de confiança</a:t>
            </a:r>
          </a:p>
          <a:p>
            <a:pPr algn="l">
              <a:lnSpc>
                <a:spcPct val="100000"/>
              </a:lnSpc>
              <a:spcBef>
                <a:spcPts val="600"/>
              </a:spcBef>
            </a:pPr>
            <a:r>
              <a:rPr lang="pt-PT" sz="800" dirty="0" err="1">
                <a:solidFill>
                  <a:schemeClr val="tx1">
                    <a:lumMod val="65000"/>
                    <a:lumOff val="35000"/>
                  </a:schemeClr>
                </a:solidFill>
              </a:rPr>
              <a:t>Wohl</a:t>
            </a:r>
            <a:r>
              <a:rPr lang="pt-PT" sz="800" dirty="0">
                <a:solidFill>
                  <a:schemeClr val="tx1">
                    <a:lumMod val="65000"/>
                    <a:lumOff val="35000"/>
                  </a:schemeClr>
                </a:solidFill>
              </a:rPr>
              <a:t> D, </a:t>
            </a:r>
            <a:r>
              <a:rPr lang="pt-PT" sz="800" i="1" dirty="0" err="1">
                <a:solidFill>
                  <a:schemeClr val="tx1">
                    <a:lumMod val="65000"/>
                    <a:lumOff val="35000"/>
                  </a:schemeClr>
                </a:solidFill>
              </a:rPr>
              <a:t>et</a:t>
            </a:r>
            <a:r>
              <a:rPr lang="pt-PT" sz="800" i="1" dirty="0">
                <a:solidFill>
                  <a:schemeClr val="tx1">
                    <a:lumMod val="65000"/>
                    <a:lumOff val="35000"/>
                  </a:schemeClr>
                </a:solidFill>
              </a:rPr>
              <a:t> al. </a:t>
            </a:r>
            <a:r>
              <a:rPr lang="pt-PT" sz="800" dirty="0" err="1">
                <a:solidFill>
                  <a:schemeClr val="tx1">
                    <a:lumMod val="65000"/>
                    <a:lumOff val="35000"/>
                  </a:schemeClr>
                </a:solidFill>
              </a:rPr>
              <a:t>Abstr</a:t>
            </a:r>
            <a:r>
              <a:rPr lang="pt-PT" sz="800" dirty="0">
                <a:solidFill>
                  <a:schemeClr val="tx1">
                    <a:lumMod val="65000"/>
                    <a:lumOff val="35000"/>
                  </a:schemeClr>
                </a:solidFill>
              </a:rPr>
              <a:t> 494. 29</a:t>
            </a:r>
            <a:r>
              <a:rPr lang="pt-PT" sz="800" baseline="30000" dirty="0">
                <a:solidFill>
                  <a:schemeClr val="tx1">
                    <a:lumMod val="65000"/>
                    <a:lumOff val="35000"/>
                  </a:schemeClr>
                </a:solidFill>
              </a:rPr>
              <a:t>th</a:t>
            </a:r>
            <a:r>
              <a:rPr lang="pt-PT" sz="800" dirty="0">
                <a:solidFill>
                  <a:schemeClr val="tx1">
                    <a:lumMod val="65000"/>
                    <a:lumOff val="35000"/>
                  </a:schemeClr>
                </a:solidFill>
              </a:rPr>
              <a:t> CROI. </a:t>
            </a:r>
            <a:r>
              <a:rPr lang="pt-PT" sz="800" dirty="0" err="1">
                <a:solidFill>
                  <a:schemeClr val="tx1">
                    <a:lumMod val="65000"/>
                    <a:lumOff val="35000"/>
                  </a:schemeClr>
                </a:solidFill>
              </a:rPr>
              <a:t>February</a:t>
            </a:r>
            <a:r>
              <a:rPr lang="pt-PT" sz="800" dirty="0">
                <a:solidFill>
                  <a:schemeClr val="tx1">
                    <a:lumMod val="65000"/>
                    <a:lumOff val="35000"/>
                  </a:schemeClr>
                </a:solidFill>
              </a:rPr>
              <a:t> 2022 </a:t>
            </a:r>
          </a:p>
        </p:txBody>
      </p:sp>
      <p:sp>
        <p:nvSpPr>
          <p:cNvPr id="44" name="Rectangle 4">
            <a:extLst>
              <a:ext uri="{FF2B5EF4-FFF2-40B4-BE49-F238E27FC236}">
                <a16:creationId xmlns:a16="http://schemas.microsoft.com/office/drawing/2014/main" id="{86F7814E-35F0-EE46-8599-2C2CF8D81578}"/>
              </a:ext>
            </a:extLst>
          </p:cNvPr>
          <p:cNvSpPr/>
          <p:nvPr/>
        </p:nvSpPr>
        <p:spPr>
          <a:xfrm>
            <a:off x="161513" y="237151"/>
            <a:ext cx="8164020" cy="461665"/>
          </a:xfrm>
          <a:prstGeom prst="rect">
            <a:avLst/>
          </a:prstGeom>
        </p:spPr>
        <p:txBody>
          <a:bodyPr wrap="square">
            <a:spAutoFit/>
          </a:bodyPr>
          <a:lstStyle/>
          <a:p>
            <a:r>
              <a:rPr lang="pt-PT" sz="2400" b="1" cap="small" dirty="0">
                <a:solidFill>
                  <a:srgbClr val="C00000"/>
                </a:solidFill>
              </a:rPr>
              <a:t>OSTEOPOROSE</a:t>
            </a:r>
            <a:endParaRPr lang="pt-PT" sz="2400" b="1" dirty="0">
              <a:solidFill>
                <a:srgbClr val="C00000"/>
              </a:solidFill>
            </a:endParaRPr>
          </a:p>
        </p:txBody>
      </p:sp>
      <p:sp>
        <p:nvSpPr>
          <p:cNvPr id="45" name="Undertitel 1">
            <a:extLst>
              <a:ext uri="{FF2B5EF4-FFF2-40B4-BE49-F238E27FC236}">
                <a16:creationId xmlns:a16="http://schemas.microsoft.com/office/drawing/2014/main" id="{2D2E843F-AE70-BE49-AD8C-58B166BF7C01}"/>
              </a:ext>
            </a:extLst>
          </p:cNvPr>
          <p:cNvSpPr txBox="1">
            <a:spLocks/>
          </p:cNvSpPr>
          <p:nvPr/>
        </p:nvSpPr>
        <p:spPr>
          <a:xfrm>
            <a:off x="1588" y="1014679"/>
            <a:ext cx="12188825" cy="513330"/>
          </a:xfrm>
          <a:prstGeom prst="rect">
            <a:avLst/>
          </a:prstGeom>
          <a:ln>
            <a:no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6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defRPr/>
            </a:pPr>
            <a:r>
              <a:rPr lang="en-US" sz="2800" cap="all" dirty="0" err="1">
                <a:solidFill>
                  <a:srgbClr val="5B595D"/>
                </a:solidFill>
              </a:rPr>
              <a:t>ReSULTADOS</a:t>
            </a:r>
            <a:r>
              <a:rPr lang="en-US" sz="2800" cap="all" dirty="0">
                <a:solidFill>
                  <a:srgbClr val="5B595D"/>
                </a:solidFill>
              </a:rPr>
              <a:t> A 5 ANOS DE B/F/TAF </a:t>
            </a:r>
            <a:r>
              <a:rPr lang="en-US" sz="2800" dirty="0">
                <a:solidFill>
                  <a:srgbClr val="5B595D"/>
                </a:solidFill>
              </a:rPr>
              <a:t>EM ADULTOS </a:t>
            </a:r>
            <a:r>
              <a:rPr lang="en-US" sz="2800" i="1" dirty="0">
                <a:solidFill>
                  <a:srgbClr val="5B595D"/>
                </a:solidFill>
              </a:rPr>
              <a:t>NAÏVE*</a:t>
            </a:r>
            <a:endParaRPr lang="en-US" sz="2600" i="1" dirty="0">
              <a:solidFill>
                <a:srgbClr val="5B595D"/>
              </a:solidFill>
              <a:latin typeface="Calibri"/>
            </a:endParaRPr>
          </a:p>
        </p:txBody>
      </p:sp>
    </p:spTree>
    <p:extLst>
      <p:ext uri="{BB962C8B-B14F-4D97-AF65-F5344CB8AC3E}">
        <p14:creationId xmlns:p14="http://schemas.microsoft.com/office/powerpoint/2010/main" val="3010229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D620EB2-70FD-F346-A102-36F1A2BD8A30}"/>
              </a:ext>
            </a:extLst>
          </p:cNvPr>
          <p:cNvSpPr txBox="1"/>
          <p:nvPr/>
        </p:nvSpPr>
        <p:spPr>
          <a:xfrm>
            <a:off x="161513" y="6507285"/>
            <a:ext cx="7040226" cy="215444"/>
          </a:xfrm>
          <a:prstGeom prst="rect">
            <a:avLst/>
          </a:prstGeom>
          <a:noFill/>
        </p:spPr>
        <p:txBody>
          <a:bodyPr wrap="square" rtlCol="0">
            <a:spAutoFit/>
          </a:bodyPr>
          <a:lstStyle/>
          <a:p>
            <a:r>
              <a:rPr lang="en-US" sz="800" dirty="0" err="1">
                <a:solidFill>
                  <a:schemeClr val="tx1">
                    <a:lumMod val="65000"/>
                    <a:lumOff val="35000"/>
                  </a:schemeClr>
                </a:solidFill>
              </a:rPr>
              <a:t>Adaptado</a:t>
            </a:r>
            <a:r>
              <a:rPr lang="en-US" sz="800" dirty="0">
                <a:solidFill>
                  <a:schemeClr val="tx1">
                    <a:lumMod val="65000"/>
                    <a:lumOff val="35000"/>
                  </a:schemeClr>
                </a:solidFill>
              </a:rPr>
              <a:t> de </a:t>
            </a:r>
            <a:r>
              <a:rPr lang="en-US" sz="800" dirty="0" err="1">
                <a:solidFill>
                  <a:schemeClr val="tx1">
                    <a:lumMod val="65000"/>
                    <a:lumOff val="35000"/>
                  </a:schemeClr>
                </a:solidFill>
              </a:rPr>
              <a:t>Antela</a:t>
            </a:r>
            <a:r>
              <a:rPr lang="en-US" sz="800" dirty="0">
                <a:solidFill>
                  <a:schemeClr val="tx1">
                    <a:lumMod val="65000"/>
                    <a:lumOff val="35000"/>
                  </a:schemeClr>
                </a:solidFill>
              </a:rPr>
              <a:t> A et al. J Antimicrob Chemother 2021; 76: 2501–2518</a:t>
            </a:r>
          </a:p>
        </p:txBody>
      </p:sp>
      <p:sp>
        <p:nvSpPr>
          <p:cNvPr id="6" name="Rectangle 4">
            <a:extLst>
              <a:ext uri="{FF2B5EF4-FFF2-40B4-BE49-F238E27FC236}">
                <a16:creationId xmlns:a16="http://schemas.microsoft.com/office/drawing/2014/main" id="{150C3793-1A99-8444-930D-615B4377C8D9}"/>
              </a:ext>
            </a:extLst>
          </p:cNvPr>
          <p:cNvSpPr/>
          <p:nvPr/>
        </p:nvSpPr>
        <p:spPr>
          <a:xfrm>
            <a:off x="161513" y="237151"/>
            <a:ext cx="8164020" cy="461665"/>
          </a:xfrm>
          <a:prstGeom prst="rect">
            <a:avLst/>
          </a:prstGeom>
        </p:spPr>
        <p:txBody>
          <a:bodyPr wrap="square">
            <a:spAutoFit/>
          </a:bodyPr>
          <a:lstStyle/>
          <a:p>
            <a:r>
              <a:rPr lang="pt-PT" sz="2400" b="1" cap="small" dirty="0">
                <a:solidFill>
                  <a:srgbClr val="C00000"/>
                </a:solidFill>
              </a:rPr>
              <a:t>REDEFINIÇÃO DE SUCESSO TERAPÊUTICO</a:t>
            </a:r>
            <a:r>
              <a:rPr lang="pt-PT" sz="2400" b="1" dirty="0">
                <a:solidFill>
                  <a:srgbClr val="C00000"/>
                </a:solidFill>
              </a:rPr>
              <a:t> </a:t>
            </a:r>
          </a:p>
        </p:txBody>
      </p:sp>
      <p:pic>
        <p:nvPicPr>
          <p:cNvPr id="10" name="Graphic 9">
            <a:extLst>
              <a:ext uri="{FF2B5EF4-FFF2-40B4-BE49-F238E27FC236}">
                <a16:creationId xmlns:a16="http://schemas.microsoft.com/office/drawing/2014/main" id="{9847ADBB-C58B-0F46-B965-625B0476D6C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98311" y="931311"/>
            <a:ext cx="4995377" cy="4995377"/>
          </a:xfrm>
          <a:prstGeom prst="rect">
            <a:avLst/>
          </a:prstGeom>
        </p:spPr>
      </p:pic>
    </p:spTree>
    <p:extLst>
      <p:ext uri="{BB962C8B-B14F-4D97-AF65-F5344CB8AC3E}">
        <p14:creationId xmlns:p14="http://schemas.microsoft.com/office/powerpoint/2010/main" val="13894317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dertitel 1">
            <a:extLst>
              <a:ext uri="{FF2B5EF4-FFF2-40B4-BE49-F238E27FC236}">
                <a16:creationId xmlns:a16="http://schemas.microsoft.com/office/drawing/2014/main" id="{40D27F59-AD31-4F1F-9DD3-9F48FA979F8C}"/>
              </a:ext>
            </a:extLst>
          </p:cNvPr>
          <p:cNvSpPr txBox="1">
            <a:spLocks/>
          </p:cNvSpPr>
          <p:nvPr/>
        </p:nvSpPr>
        <p:spPr>
          <a:xfrm>
            <a:off x="157163" y="6509382"/>
            <a:ext cx="10407398" cy="19917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6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pPr>
            <a:r>
              <a:rPr lang="en-US" sz="800" dirty="0">
                <a:solidFill>
                  <a:schemeClr val="tx1">
                    <a:lumMod val="65000"/>
                    <a:lumOff val="35000"/>
                  </a:schemeClr>
                </a:solidFill>
              </a:rPr>
              <a:t>Moore AE </a:t>
            </a:r>
            <a:r>
              <a:rPr lang="en-US" sz="800" i="1" dirty="0">
                <a:solidFill>
                  <a:schemeClr val="tx1">
                    <a:lumMod val="65000"/>
                    <a:lumOff val="35000"/>
                  </a:schemeClr>
                </a:solidFill>
              </a:rPr>
              <a:t>et al. </a:t>
            </a:r>
            <a:r>
              <a:rPr lang="en-US" sz="800" dirty="0">
                <a:solidFill>
                  <a:schemeClr val="tx1">
                    <a:lumMod val="65000"/>
                    <a:lumOff val="35000"/>
                  </a:schemeClr>
                </a:solidFill>
              </a:rPr>
              <a:t>- </a:t>
            </a:r>
            <a:r>
              <a:rPr lang="en-US" sz="800" dirty="0" err="1">
                <a:solidFill>
                  <a:schemeClr val="tx1">
                    <a:lumMod val="65000"/>
                    <a:lumOff val="35000"/>
                  </a:schemeClr>
                </a:solidFill>
              </a:rPr>
              <a:t>Abstr</a:t>
            </a:r>
            <a:r>
              <a:rPr lang="en-US" sz="800" dirty="0">
                <a:solidFill>
                  <a:schemeClr val="tx1">
                    <a:lumMod val="65000"/>
                    <a:lumOff val="35000"/>
                  </a:schemeClr>
                </a:solidFill>
              </a:rPr>
              <a:t> 609. 29</a:t>
            </a:r>
            <a:r>
              <a:rPr lang="en-US" sz="800" baseline="30000" dirty="0">
                <a:solidFill>
                  <a:schemeClr val="tx1">
                    <a:lumMod val="65000"/>
                    <a:lumOff val="35000"/>
                  </a:schemeClr>
                </a:solidFill>
              </a:rPr>
              <a:t>th</a:t>
            </a:r>
            <a:r>
              <a:rPr lang="en-US" sz="800" dirty="0">
                <a:solidFill>
                  <a:schemeClr val="tx1">
                    <a:lumMod val="65000"/>
                    <a:lumOff val="35000"/>
                  </a:schemeClr>
                </a:solidFill>
              </a:rPr>
              <a:t> CROI. February 2022 </a:t>
            </a:r>
          </a:p>
        </p:txBody>
      </p:sp>
      <p:sp>
        <p:nvSpPr>
          <p:cNvPr id="3" name="AutoShape 2" descr="Pré-visualização da imagem"/>
          <p:cNvSpPr>
            <a:spLocks noChangeAspect="1" noChangeArrowheads="1"/>
          </p:cNvSpPr>
          <p:nvPr/>
        </p:nvSpPr>
        <p:spPr bwMode="auto">
          <a:xfrm>
            <a:off x="157163"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PT"/>
          </a:p>
        </p:txBody>
      </p:sp>
      <p:sp>
        <p:nvSpPr>
          <p:cNvPr id="9" name="CaixaDeTexto 8">
            <a:extLst>
              <a:ext uri="{FF2B5EF4-FFF2-40B4-BE49-F238E27FC236}">
                <a16:creationId xmlns:a16="http://schemas.microsoft.com/office/drawing/2014/main" id="{C323558E-437F-48A2-ACA9-88F00F873156}"/>
              </a:ext>
            </a:extLst>
          </p:cNvPr>
          <p:cNvSpPr txBox="1"/>
          <p:nvPr/>
        </p:nvSpPr>
        <p:spPr>
          <a:xfrm>
            <a:off x="6024500" y="1350034"/>
            <a:ext cx="4999510" cy="584775"/>
          </a:xfrm>
          <a:prstGeom prst="rect">
            <a:avLst/>
          </a:prstGeom>
          <a:noFill/>
        </p:spPr>
        <p:txBody>
          <a:bodyPr wrap="none" rtlCol="0">
            <a:spAutoFit/>
          </a:bodyPr>
          <a:lstStyle/>
          <a:p>
            <a:pPr algn="ctr"/>
            <a:r>
              <a:rPr lang="pt-PT" sz="1600" b="1" dirty="0"/>
              <a:t>Alterações nos biomarcadores ósseos, CTX (a) e PINP (b) </a:t>
            </a:r>
          </a:p>
          <a:p>
            <a:pPr algn="ctr"/>
            <a:r>
              <a:rPr lang="pt-PT" sz="1600" b="1" dirty="0"/>
              <a:t>por braço de </a:t>
            </a:r>
            <a:r>
              <a:rPr lang="pt-PT" sz="1600" b="1" dirty="0" err="1"/>
              <a:t>aleatorização</a:t>
            </a:r>
            <a:endParaRPr lang="pt-PT" sz="1600" b="1" dirty="0"/>
          </a:p>
        </p:txBody>
      </p:sp>
      <p:sp>
        <p:nvSpPr>
          <p:cNvPr id="15" name="CaixaDeTexto 14">
            <a:extLst>
              <a:ext uri="{FF2B5EF4-FFF2-40B4-BE49-F238E27FC236}">
                <a16:creationId xmlns:a16="http://schemas.microsoft.com/office/drawing/2014/main" id="{FDC5B4A9-10A2-46D4-9BA6-18FE82C9B1EB}"/>
              </a:ext>
            </a:extLst>
          </p:cNvPr>
          <p:cNvSpPr txBox="1"/>
          <p:nvPr/>
        </p:nvSpPr>
        <p:spPr>
          <a:xfrm>
            <a:off x="1362055" y="4765323"/>
            <a:ext cx="9445710" cy="338554"/>
          </a:xfrm>
          <a:prstGeom prst="rect">
            <a:avLst/>
          </a:prstGeom>
          <a:noFill/>
        </p:spPr>
        <p:txBody>
          <a:bodyPr wrap="square" rtlCol="0">
            <a:spAutoFit/>
          </a:bodyPr>
          <a:lstStyle/>
          <a:p>
            <a:pPr algn="ctr"/>
            <a:r>
              <a:rPr lang="pt-PT" sz="1600" b="1" dirty="0"/>
              <a:t>Análise exploratória de covariância dos biomarcadores ósseos, CTX (a) e PINP (b) por braço de </a:t>
            </a:r>
            <a:r>
              <a:rPr lang="pt-PT" sz="1600" b="1" dirty="0" err="1"/>
              <a:t>aleatorização</a:t>
            </a:r>
            <a:endParaRPr lang="pt-PT" sz="1600" b="1" dirty="0"/>
          </a:p>
        </p:txBody>
      </p:sp>
      <p:sp>
        <p:nvSpPr>
          <p:cNvPr id="19" name="Rectangle 4">
            <a:extLst>
              <a:ext uri="{FF2B5EF4-FFF2-40B4-BE49-F238E27FC236}">
                <a16:creationId xmlns:a16="http://schemas.microsoft.com/office/drawing/2014/main" id="{669BEE3A-B5A0-EB4E-AD98-7E74A8328653}"/>
              </a:ext>
            </a:extLst>
          </p:cNvPr>
          <p:cNvSpPr/>
          <p:nvPr/>
        </p:nvSpPr>
        <p:spPr>
          <a:xfrm>
            <a:off x="161513" y="237151"/>
            <a:ext cx="8164020" cy="461665"/>
          </a:xfrm>
          <a:prstGeom prst="rect">
            <a:avLst/>
          </a:prstGeom>
        </p:spPr>
        <p:txBody>
          <a:bodyPr wrap="square">
            <a:spAutoFit/>
          </a:bodyPr>
          <a:lstStyle/>
          <a:p>
            <a:r>
              <a:rPr lang="pt-PT" sz="2400" b="1" cap="small" dirty="0">
                <a:solidFill>
                  <a:srgbClr val="C00000"/>
                </a:solidFill>
              </a:rPr>
              <a:t>OSTEOPOROSE</a:t>
            </a:r>
            <a:endParaRPr lang="pt-PT" sz="2400" b="1" dirty="0">
              <a:solidFill>
                <a:srgbClr val="C00000"/>
              </a:solidFill>
            </a:endParaRPr>
          </a:p>
        </p:txBody>
      </p:sp>
      <p:pic>
        <p:nvPicPr>
          <p:cNvPr id="20" name="Picture 3">
            <a:extLst>
              <a:ext uri="{FF2B5EF4-FFF2-40B4-BE49-F238E27FC236}">
                <a16:creationId xmlns:a16="http://schemas.microsoft.com/office/drawing/2014/main" id="{B7A37F4E-80A0-D249-AB0C-F6456AE9C96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8231" b="6855"/>
          <a:stretch/>
        </p:blipFill>
        <p:spPr bwMode="auto">
          <a:xfrm>
            <a:off x="1297233" y="5143555"/>
            <a:ext cx="9597534" cy="1179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2" name="Group 31">
            <a:extLst>
              <a:ext uri="{FF2B5EF4-FFF2-40B4-BE49-F238E27FC236}">
                <a16:creationId xmlns:a16="http://schemas.microsoft.com/office/drawing/2014/main" id="{F433AA73-FA7F-5340-AECA-E87DA4A911C8}"/>
              </a:ext>
            </a:extLst>
          </p:cNvPr>
          <p:cNvGrpSpPr/>
          <p:nvPr/>
        </p:nvGrpSpPr>
        <p:grpSpPr>
          <a:xfrm>
            <a:off x="434887" y="1131954"/>
            <a:ext cx="4424091" cy="3558687"/>
            <a:chOff x="806419" y="1131954"/>
            <a:chExt cx="4424091" cy="3558687"/>
          </a:xfrm>
        </p:grpSpPr>
        <p:sp>
          <p:nvSpPr>
            <p:cNvPr id="1035" name="Retângulo: Cantos Arredondados 1">
              <a:extLst>
                <a:ext uri="{FF2B5EF4-FFF2-40B4-BE49-F238E27FC236}">
                  <a16:creationId xmlns:a16="http://schemas.microsoft.com/office/drawing/2014/main" id="{84647756-C249-4B7C-9736-709B068AD17C}"/>
                </a:ext>
              </a:extLst>
            </p:cNvPr>
            <p:cNvSpPr>
              <a:spLocks noChangeArrowheads="1"/>
            </p:cNvSpPr>
            <p:nvPr/>
          </p:nvSpPr>
          <p:spPr bwMode="auto">
            <a:xfrm>
              <a:off x="1396698" y="1188959"/>
              <a:ext cx="1676400" cy="571500"/>
            </a:xfrm>
            <a:prstGeom prst="roundRect">
              <a:avLst>
                <a:gd name="adj" fmla="val 16667"/>
              </a:avLst>
            </a:prstGeom>
            <a:solidFill>
              <a:srgbClr val="B4B614"/>
            </a:solidFill>
            <a:ln w="12700">
              <a:noFill/>
              <a:miter lim="800000"/>
              <a:headEnd/>
              <a:tailEnd/>
            </a:ln>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r>
                <a:rPr lang="pt-PT" altLang="pt-PT" sz="1000" b="1" u="sng" dirty="0">
                  <a:latin typeface="Calibri" panose="020F0502020204030204" pitchFamily="34" charset="0"/>
                  <a:ea typeface="Calibri" panose="020F0502020204030204" pitchFamily="34" charset="0"/>
                  <a:cs typeface="Times New Roman" panose="02020603050405020304" pitchFamily="18" charset="0"/>
                </a:rPr>
                <a:t>Visita de </a:t>
              </a:r>
              <a:r>
                <a:rPr lang="pt-PT" altLang="pt-PT" sz="1000" b="1" i="1" u="sng" dirty="0" err="1">
                  <a:latin typeface="Calibri" panose="020F0502020204030204" pitchFamily="34" charset="0"/>
                  <a:ea typeface="Calibri" panose="020F0502020204030204" pitchFamily="34" charset="0"/>
                  <a:cs typeface="Times New Roman" panose="02020603050405020304" pitchFamily="18" charset="0"/>
                </a:rPr>
                <a:t>screening</a:t>
              </a:r>
              <a:endParaRPr lang="pt-PT" altLang="pt-PT" sz="1000" b="1" u="sng" dirty="0"/>
            </a:p>
            <a:p>
              <a:pPr algn="ctr" eaLnBrk="0" fontAlgn="base" hangingPunct="0">
                <a:spcBef>
                  <a:spcPct val="0"/>
                </a:spcBef>
                <a:spcAft>
                  <a:spcPct val="0"/>
                </a:spcAft>
              </a:pPr>
              <a:r>
                <a:rPr lang="pt-PT" altLang="pt-PT" sz="900" b="1" dirty="0">
                  <a:latin typeface="Calibri" panose="020F0502020204030204" pitchFamily="34" charset="0"/>
                  <a:ea typeface="Calibri" panose="020F0502020204030204" pitchFamily="34" charset="0"/>
                  <a:cs typeface="Times New Roman" panose="02020603050405020304" pitchFamily="18" charset="0"/>
                </a:rPr>
                <a:t>Cons. Informado</a:t>
              </a:r>
              <a:endParaRPr lang="pt-PT" altLang="pt-PT" sz="700" b="1" dirty="0"/>
            </a:p>
            <a:p>
              <a:pPr algn="ctr" eaLnBrk="0" fontAlgn="base" hangingPunct="0">
                <a:spcBef>
                  <a:spcPct val="0"/>
                </a:spcBef>
                <a:spcAft>
                  <a:spcPct val="0"/>
                </a:spcAft>
              </a:pPr>
              <a:r>
                <a:rPr lang="pt-PT" altLang="pt-PT" sz="900" b="1" dirty="0">
                  <a:latin typeface="Calibri" panose="020F0502020204030204" pitchFamily="34" charset="0"/>
                  <a:ea typeface="Calibri" panose="020F0502020204030204" pitchFamily="34" charset="0"/>
                  <a:cs typeface="Times New Roman" panose="02020603050405020304" pitchFamily="18" charset="0"/>
                </a:rPr>
                <a:t>Critérios de elegibilidade</a:t>
              </a:r>
              <a:endParaRPr lang="pt-PT" altLang="pt-PT" sz="700" b="1" dirty="0"/>
            </a:p>
          </p:txBody>
        </p:sp>
        <p:sp>
          <p:nvSpPr>
            <p:cNvPr id="1036" name="Retângulo: Cantos Arredondados 5">
              <a:extLst>
                <a:ext uri="{FF2B5EF4-FFF2-40B4-BE49-F238E27FC236}">
                  <a16:creationId xmlns:a16="http://schemas.microsoft.com/office/drawing/2014/main" id="{109101E1-3C3D-4B48-A945-DAF81708963E}"/>
                </a:ext>
              </a:extLst>
            </p:cNvPr>
            <p:cNvSpPr>
              <a:spLocks noChangeArrowheads="1"/>
            </p:cNvSpPr>
            <p:nvPr/>
          </p:nvSpPr>
          <p:spPr bwMode="auto">
            <a:xfrm>
              <a:off x="1396698" y="1930358"/>
              <a:ext cx="1676400" cy="247650"/>
            </a:xfrm>
            <a:prstGeom prst="roundRect">
              <a:avLst>
                <a:gd name="adj" fmla="val 16667"/>
              </a:avLst>
            </a:prstGeom>
            <a:solidFill>
              <a:srgbClr val="B4B614"/>
            </a:solidFill>
            <a:ln w="12700">
              <a:noFill/>
              <a:miter lim="800000"/>
              <a:headEnd/>
              <a:tailEnd/>
            </a:ln>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r>
                <a:rPr lang="pt-PT" altLang="pt-PT" sz="1000" b="1" u="sng" dirty="0" err="1">
                  <a:latin typeface="Calibri" panose="020F0502020204030204" pitchFamily="34" charset="0"/>
                  <a:ea typeface="Calibri" panose="020F0502020204030204" pitchFamily="34" charset="0"/>
                  <a:cs typeface="Times New Roman" panose="02020603050405020304" pitchFamily="18" charset="0"/>
                </a:rPr>
                <a:t>Aleatorização</a:t>
              </a:r>
              <a:r>
                <a:rPr lang="pt-PT" altLang="pt-PT" sz="1000" b="1" u="sng" dirty="0">
                  <a:latin typeface="Calibri" panose="020F0502020204030204" pitchFamily="34" charset="0"/>
                  <a:ea typeface="Calibri" panose="020F0502020204030204" pitchFamily="34" charset="0"/>
                  <a:cs typeface="Times New Roman" panose="02020603050405020304" pitchFamily="18" charset="0"/>
                </a:rPr>
                <a:t> </a:t>
              </a:r>
              <a:r>
                <a:rPr lang="pt-PT" altLang="pt-PT" sz="900" b="1" dirty="0">
                  <a:latin typeface="Calibri" panose="020F0502020204030204" pitchFamily="34" charset="0"/>
                  <a:ea typeface="Calibri" panose="020F0502020204030204" pitchFamily="34" charset="0"/>
                  <a:cs typeface="Times New Roman" panose="02020603050405020304" pitchFamily="18" charset="0"/>
                </a:rPr>
                <a:t>1:1</a:t>
              </a:r>
              <a:endParaRPr lang="pt-PT" altLang="pt-PT" sz="700" b="1" dirty="0"/>
            </a:p>
          </p:txBody>
        </p:sp>
        <p:grpSp>
          <p:nvGrpSpPr>
            <p:cNvPr id="4" name="Group 3">
              <a:extLst>
                <a:ext uri="{FF2B5EF4-FFF2-40B4-BE49-F238E27FC236}">
                  <a16:creationId xmlns:a16="http://schemas.microsoft.com/office/drawing/2014/main" id="{A421EEBC-5F84-704F-9F7D-C6E7F761EEB7}"/>
                </a:ext>
              </a:extLst>
            </p:cNvPr>
            <p:cNvGrpSpPr/>
            <p:nvPr/>
          </p:nvGrpSpPr>
          <p:grpSpPr>
            <a:xfrm>
              <a:off x="1039510" y="2354284"/>
              <a:ext cx="2390775" cy="590550"/>
              <a:chOff x="915685" y="2354284"/>
              <a:chExt cx="2390775" cy="590550"/>
            </a:xfrm>
          </p:grpSpPr>
          <p:sp>
            <p:nvSpPr>
              <p:cNvPr id="1037" name="Retângulo: Cantos Arredondados 7">
                <a:extLst>
                  <a:ext uri="{FF2B5EF4-FFF2-40B4-BE49-F238E27FC236}">
                    <a16:creationId xmlns:a16="http://schemas.microsoft.com/office/drawing/2014/main" id="{DF8BD235-7EDE-4AB9-BC20-3E0A68F1FDBA}"/>
                  </a:ext>
                </a:extLst>
              </p:cNvPr>
              <p:cNvSpPr>
                <a:spLocks noChangeArrowheads="1"/>
              </p:cNvSpPr>
              <p:nvPr/>
            </p:nvSpPr>
            <p:spPr bwMode="auto">
              <a:xfrm>
                <a:off x="915685" y="2354284"/>
                <a:ext cx="1104900" cy="581025"/>
              </a:xfrm>
              <a:prstGeom prst="roundRect">
                <a:avLst>
                  <a:gd name="adj" fmla="val 16667"/>
                </a:avLst>
              </a:prstGeom>
              <a:solidFill>
                <a:srgbClr val="B4B614"/>
              </a:solidFill>
              <a:ln w="12700">
                <a:noFill/>
                <a:miter lim="800000"/>
                <a:headEnd/>
                <a:tailEnd/>
              </a:ln>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r>
                  <a:rPr lang="pt-PT" altLang="pt-PT" sz="1000" b="1" u="sng" dirty="0">
                    <a:latin typeface="Calibri" panose="020F0502020204030204" pitchFamily="34" charset="0"/>
                    <a:ea typeface="Calibri" panose="020F0502020204030204" pitchFamily="34" charset="0"/>
                    <a:cs typeface="Times New Roman" panose="02020603050405020304" pitchFamily="18" charset="0"/>
                  </a:rPr>
                  <a:t>Braço A:</a:t>
                </a:r>
                <a:r>
                  <a:rPr lang="pt-PT" altLang="pt-PT" sz="900" b="1" dirty="0">
                    <a:latin typeface="Calibri" panose="020F0502020204030204" pitchFamily="34" charset="0"/>
                    <a:ea typeface="Calibri" panose="020F0502020204030204" pitchFamily="34" charset="0"/>
                    <a:cs typeface="Times New Roman" panose="02020603050405020304" pitchFamily="18" charset="0"/>
                  </a:rPr>
                  <a:t> </a:t>
                </a:r>
                <a:r>
                  <a:rPr lang="pt-PT" altLang="pt-PT" sz="900" b="1" i="1" dirty="0" err="1">
                    <a:latin typeface="Calibri" panose="020F0502020204030204" pitchFamily="34" charset="0"/>
                    <a:ea typeface="Calibri" panose="020F0502020204030204" pitchFamily="34" charset="0"/>
                    <a:cs typeface="Times New Roman" panose="02020603050405020304" pitchFamily="18" charset="0"/>
                  </a:rPr>
                  <a:t>switch</a:t>
                </a:r>
                <a:r>
                  <a:rPr lang="pt-PT" altLang="pt-PT" sz="900" b="1" dirty="0">
                    <a:latin typeface="Calibri" panose="020F0502020204030204" pitchFamily="34" charset="0"/>
                    <a:ea typeface="Calibri" panose="020F0502020204030204" pitchFamily="34" charset="0"/>
                    <a:cs typeface="Times New Roman" panose="02020603050405020304" pitchFamily="18" charset="0"/>
                  </a:rPr>
                  <a:t> </a:t>
                </a:r>
                <a:endParaRPr lang="pt-PT" altLang="pt-PT" sz="700" b="1" dirty="0"/>
              </a:p>
              <a:p>
                <a:pPr algn="ctr" eaLnBrk="0" fontAlgn="base" hangingPunct="0">
                  <a:spcBef>
                    <a:spcPct val="0"/>
                  </a:spcBef>
                  <a:spcAft>
                    <a:spcPct val="0"/>
                  </a:spcAft>
                </a:pPr>
                <a:r>
                  <a:rPr lang="pt-PT" altLang="pt-PT" sz="900" b="1" dirty="0">
                    <a:latin typeface="Calibri" panose="020F0502020204030204" pitchFamily="34" charset="0"/>
                    <a:ea typeface="Calibri" panose="020F0502020204030204" pitchFamily="34" charset="0"/>
                    <a:cs typeface="Times New Roman" panose="02020603050405020304" pitchFamily="18" charset="0"/>
                  </a:rPr>
                  <a:t>para TAF/FTC/RPV</a:t>
                </a:r>
                <a:endParaRPr lang="pt-PT" altLang="pt-PT" sz="700" b="1" dirty="0"/>
              </a:p>
            </p:txBody>
          </p:sp>
          <p:sp>
            <p:nvSpPr>
              <p:cNvPr id="1038" name="Retângulo: Cantos Arredondados 11">
                <a:extLst>
                  <a:ext uri="{FF2B5EF4-FFF2-40B4-BE49-F238E27FC236}">
                    <a16:creationId xmlns:a16="http://schemas.microsoft.com/office/drawing/2014/main" id="{2992CF1F-362F-480F-96F6-849292830DD6}"/>
                  </a:ext>
                </a:extLst>
              </p:cNvPr>
              <p:cNvSpPr>
                <a:spLocks noChangeArrowheads="1"/>
              </p:cNvSpPr>
              <p:nvPr/>
            </p:nvSpPr>
            <p:spPr bwMode="auto">
              <a:xfrm>
                <a:off x="2201560" y="2363809"/>
                <a:ext cx="1104900" cy="581025"/>
              </a:xfrm>
              <a:prstGeom prst="roundRect">
                <a:avLst>
                  <a:gd name="adj" fmla="val 16667"/>
                </a:avLst>
              </a:prstGeom>
              <a:solidFill>
                <a:srgbClr val="B4B614"/>
              </a:solidFill>
              <a:ln w="12700">
                <a:noFill/>
                <a:miter lim="800000"/>
                <a:headEnd/>
                <a:tailEnd/>
              </a:ln>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r>
                  <a:rPr lang="pt-PT" altLang="pt-PT" sz="1000" b="1" u="sng" dirty="0">
                    <a:latin typeface="Calibri" panose="020F0502020204030204" pitchFamily="34" charset="0"/>
                    <a:ea typeface="Calibri" panose="020F0502020204030204" pitchFamily="34" charset="0"/>
                    <a:cs typeface="Times New Roman" panose="02020603050405020304" pitchFamily="18" charset="0"/>
                  </a:rPr>
                  <a:t>Braço B: </a:t>
                </a:r>
                <a:endParaRPr lang="pt-PT" altLang="pt-PT" sz="800" b="1" u="sng" dirty="0"/>
              </a:p>
              <a:p>
                <a:pPr algn="ctr" eaLnBrk="0" fontAlgn="base" hangingPunct="0">
                  <a:spcBef>
                    <a:spcPct val="0"/>
                  </a:spcBef>
                  <a:spcAft>
                    <a:spcPct val="0"/>
                  </a:spcAft>
                </a:pPr>
                <a:r>
                  <a:rPr lang="pt-PT" altLang="pt-PT" sz="900" b="1" dirty="0">
                    <a:latin typeface="Calibri" panose="020F0502020204030204" pitchFamily="34" charset="0"/>
                    <a:ea typeface="Calibri" panose="020F0502020204030204" pitchFamily="34" charset="0"/>
                    <a:cs typeface="Times New Roman" panose="02020603050405020304" pitchFamily="18" charset="0"/>
                  </a:rPr>
                  <a:t>mantêm</a:t>
                </a:r>
                <a:endParaRPr lang="pt-PT" altLang="pt-PT" sz="700" b="1" dirty="0"/>
              </a:p>
              <a:p>
                <a:pPr algn="ctr" eaLnBrk="0" fontAlgn="base" hangingPunct="0">
                  <a:spcBef>
                    <a:spcPct val="0"/>
                  </a:spcBef>
                  <a:spcAft>
                    <a:spcPct val="0"/>
                  </a:spcAft>
                </a:pPr>
                <a:r>
                  <a:rPr lang="pt-PT" altLang="pt-PT" sz="900" b="1" dirty="0">
                    <a:latin typeface="Calibri" panose="020F0502020204030204" pitchFamily="34" charset="0"/>
                    <a:ea typeface="Calibri" panose="020F0502020204030204" pitchFamily="34" charset="0"/>
                    <a:cs typeface="Times New Roman" panose="02020603050405020304" pitchFamily="18" charset="0"/>
                  </a:rPr>
                  <a:t>TDF/FTC/RPV</a:t>
                </a:r>
                <a:endParaRPr lang="pt-PT" altLang="pt-PT" sz="700" b="1" dirty="0"/>
              </a:p>
            </p:txBody>
          </p:sp>
        </p:grpSp>
        <p:sp>
          <p:nvSpPr>
            <p:cNvPr id="1039" name="Retângulo: Cantos Arredondados 12">
              <a:extLst>
                <a:ext uri="{FF2B5EF4-FFF2-40B4-BE49-F238E27FC236}">
                  <a16:creationId xmlns:a16="http://schemas.microsoft.com/office/drawing/2014/main" id="{4F1DC595-86A9-45A1-B7A5-7DC885E50F50}"/>
                </a:ext>
              </a:extLst>
            </p:cNvPr>
            <p:cNvSpPr>
              <a:spLocks noChangeArrowheads="1"/>
            </p:cNvSpPr>
            <p:nvPr/>
          </p:nvSpPr>
          <p:spPr bwMode="auto">
            <a:xfrm>
              <a:off x="1306211" y="3116283"/>
              <a:ext cx="1857375" cy="285750"/>
            </a:xfrm>
            <a:prstGeom prst="roundRect">
              <a:avLst>
                <a:gd name="adj" fmla="val 16667"/>
              </a:avLst>
            </a:prstGeom>
            <a:solidFill>
              <a:srgbClr val="B4B614"/>
            </a:solidFill>
            <a:ln w="12700">
              <a:noFill/>
              <a:miter lim="800000"/>
              <a:headEnd/>
              <a:tailEnd/>
            </a:ln>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r>
                <a:rPr lang="en-US" altLang="pt-PT" sz="900" b="1" u="sng" dirty="0" err="1">
                  <a:latin typeface="Calibri" panose="020F0502020204030204" pitchFamily="34" charset="0"/>
                  <a:ea typeface="Calibri" panose="020F0502020204030204" pitchFamily="34" charset="0"/>
                  <a:cs typeface="Times New Roman" panose="02020603050405020304" pitchFamily="18" charset="0"/>
                </a:rPr>
                <a:t>Semana</a:t>
              </a:r>
              <a:r>
                <a:rPr lang="en-US" altLang="pt-PT" sz="900" b="1" u="sng" dirty="0">
                  <a:latin typeface="Calibri" panose="020F0502020204030204" pitchFamily="34" charset="0"/>
                  <a:ea typeface="Calibri" panose="020F0502020204030204" pitchFamily="34" charset="0"/>
                  <a:cs typeface="Times New Roman" panose="02020603050405020304" pitchFamily="18" charset="0"/>
                </a:rPr>
                <a:t> 0</a:t>
              </a:r>
              <a:r>
                <a:rPr lang="en-US" altLang="pt-PT" sz="900" b="1" dirty="0">
                  <a:latin typeface="Calibri" panose="020F0502020204030204" pitchFamily="34" charset="0"/>
                  <a:ea typeface="Calibri" panose="020F0502020204030204" pitchFamily="34" charset="0"/>
                  <a:cs typeface="Times New Roman" panose="02020603050405020304" pitchFamily="18" charset="0"/>
                </a:rPr>
                <a:t>* DXA+18F-NaF-PET/CT</a:t>
              </a:r>
              <a:endParaRPr lang="en-US" altLang="pt-PT" sz="700" b="1" dirty="0"/>
            </a:p>
          </p:txBody>
        </p:sp>
        <p:sp>
          <p:nvSpPr>
            <p:cNvPr id="1040" name="Retângulo: Cantos Arredondados 13">
              <a:extLst>
                <a:ext uri="{FF2B5EF4-FFF2-40B4-BE49-F238E27FC236}">
                  <a16:creationId xmlns:a16="http://schemas.microsoft.com/office/drawing/2014/main" id="{3069A033-1CBB-4D95-8C90-DF0C6D9DC241}"/>
                </a:ext>
              </a:extLst>
            </p:cNvPr>
            <p:cNvSpPr>
              <a:spLocks noChangeArrowheads="1"/>
            </p:cNvSpPr>
            <p:nvPr/>
          </p:nvSpPr>
          <p:spPr bwMode="auto">
            <a:xfrm>
              <a:off x="1306211" y="3525858"/>
              <a:ext cx="1857375" cy="285750"/>
            </a:xfrm>
            <a:prstGeom prst="roundRect">
              <a:avLst>
                <a:gd name="adj" fmla="val 16667"/>
              </a:avLst>
            </a:prstGeom>
            <a:solidFill>
              <a:srgbClr val="B4B614"/>
            </a:solidFill>
            <a:ln w="12700">
              <a:noFill/>
              <a:miter lim="800000"/>
              <a:headEnd/>
              <a:tailEnd/>
            </a:ln>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r>
                <a:rPr lang="en-US" altLang="pt-PT" sz="900" b="1" u="sng" dirty="0" err="1">
                  <a:latin typeface="Calibri" panose="020F0502020204030204" pitchFamily="34" charset="0"/>
                  <a:ea typeface="Calibri" panose="020F0502020204030204" pitchFamily="34" charset="0"/>
                  <a:cs typeface="Times New Roman" panose="02020603050405020304" pitchFamily="18" charset="0"/>
                </a:rPr>
                <a:t>Semana</a:t>
              </a:r>
              <a:r>
                <a:rPr lang="en-US" altLang="pt-PT" sz="900" b="1" u="sng" dirty="0">
                  <a:latin typeface="Calibri" panose="020F0502020204030204" pitchFamily="34" charset="0"/>
                  <a:ea typeface="Calibri" panose="020F0502020204030204" pitchFamily="34" charset="0"/>
                  <a:cs typeface="Times New Roman" panose="02020603050405020304" pitchFamily="18" charset="0"/>
                </a:rPr>
                <a:t> 24</a:t>
              </a:r>
              <a:r>
                <a:rPr lang="en-US" altLang="pt-PT" sz="900" b="1" dirty="0">
                  <a:latin typeface="Calibri" panose="020F0502020204030204" pitchFamily="34" charset="0"/>
                  <a:ea typeface="Calibri" panose="020F0502020204030204" pitchFamily="34" charset="0"/>
                  <a:cs typeface="Times New Roman" panose="02020603050405020304" pitchFamily="18" charset="0"/>
                </a:rPr>
                <a:t>* DXA+18F-NaF-PET/CT</a:t>
              </a:r>
              <a:endParaRPr lang="en-US" altLang="pt-PT" sz="700" b="1" dirty="0"/>
            </a:p>
          </p:txBody>
        </p:sp>
        <p:sp>
          <p:nvSpPr>
            <p:cNvPr id="1041" name="Retângulo: Cantos Arredondados 14">
              <a:extLst>
                <a:ext uri="{FF2B5EF4-FFF2-40B4-BE49-F238E27FC236}">
                  <a16:creationId xmlns:a16="http://schemas.microsoft.com/office/drawing/2014/main" id="{82C33384-A61C-491C-B054-3AC41305B87E}"/>
                </a:ext>
              </a:extLst>
            </p:cNvPr>
            <p:cNvSpPr>
              <a:spLocks noChangeArrowheads="1"/>
            </p:cNvSpPr>
            <p:nvPr/>
          </p:nvSpPr>
          <p:spPr bwMode="auto">
            <a:xfrm>
              <a:off x="1306211" y="3916383"/>
              <a:ext cx="1857375" cy="285750"/>
            </a:xfrm>
            <a:prstGeom prst="roundRect">
              <a:avLst>
                <a:gd name="adj" fmla="val 16667"/>
              </a:avLst>
            </a:prstGeom>
            <a:solidFill>
              <a:srgbClr val="B4B614"/>
            </a:solidFill>
            <a:ln w="12700">
              <a:noFill/>
              <a:miter lim="800000"/>
              <a:headEnd/>
              <a:tailEnd/>
            </a:ln>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r>
                <a:rPr lang="en-US" altLang="pt-PT" sz="900" b="1" u="sng" dirty="0" err="1">
                  <a:latin typeface="Calibri" panose="020F0502020204030204" pitchFamily="34" charset="0"/>
                  <a:ea typeface="Calibri" panose="020F0502020204030204" pitchFamily="34" charset="0"/>
                  <a:cs typeface="Times New Roman" panose="02020603050405020304" pitchFamily="18" charset="0"/>
                </a:rPr>
                <a:t>Semana</a:t>
              </a:r>
              <a:r>
                <a:rPr lang="en-US" altLang="pt-PT" sz="900" b="1" u="sng" dirty="0">
                  <a:latin typeface="Calibri" panose="020F0502020204030204" pitchFamily="34" charset="0"/>
                  <a:ea typeface="Calibri" panose="020F0502020204030204" pitchFamily="34" charset="0"/>
                  <a:cs typeface="Times New Roman" panose="02020603050405020304" pitchFamily="18" charset="0"/>
                </a:rPr>
                <a:t> 48</a:t>
              </a:r>
              <a:r>
                <a:rPr lang="en-US" altLang="pt-PT" sz="900" b="1" dirty="0">
                  <a:latin typeface="Calibri" panose="020F0502020204030204" pitchFamily="34" charset="0"/>
                  <a:ea typeface="Calibri" panose="020F0502020204030204" pitchFamily="34" charset="0"/>
                  <a:cs typeface="Times New Roman" panose="02020603050405020304" pitchFamily="18" charset="0"/>
                </a:rPr>
                <a:t>* DXA+18F-NaF-PET/CT</a:t>
              </a:r>
              <a:endParaRPr lang="en-US" altLang="pt-PT" sz="700" b="1" dirty="0"/>
            </a:p>
          </p:txBody>
        </p:sp>
        <p:sp>
          <p:nvSpPr>
            <p:cNvPr id="1042" name="Retângulo: Cantos Arredondados 15">
              <a:extLst>
                <a:ext uri="{FF2B5EF4-FFF2-40B4-BE49-F238E27FC236}">
                  <a16:creationId xmlns:a16="http://schemas.microsoft.com/office/drawing/2014/main" id="{99A369BB-B563-4464-84CF-FACB27EEB723}"/>
                </a:ext>
              </a:extLst>
            </p:cNvPr>
            <p:cNvSpPr>
              <a:spLocks noChangeArrowheads="1"/>
            </p:cNvSpPr>
            <p:nvPr/>
          </p:nvSpPr>
          <p:spPr bwMode="auto">
            <a:xfrm>
              <a:off x="3430285" y="3050524"/>
              <a:ext cx="1800225" cy="428625"/>
            </a:xfrm>
            <a:prstGeom prst="roundRect">
              <a:avLst>
                <a:gd name="adj" fmla="val 16667"/>
              </a:avLst>
            </a:prstGeom>
            <a:solidFill>
              <a:srgbClr val="B4B614"/>
            </a:solidFill>
            <a:ln w="12700">
              <a:noFill/>
              <a:miter lim="800000"/>
              <a:headEnd/>
              <a:tailEnd/>
            </a:ln>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r>
                <a:rPr lang="pt-PT" altLang="pt-PT" sz="900" b="1" dirty="0">
                  <a:latin typeface="Calibri" panose="020F0502020204030204" pitchFamily="34" charset="0"/>
                  <a:ea typeface="Calibri" panose="020F0502020204030204" pitchFamily="34" charset="0"/>
                  <a:cs typeface="Times New Roman" panose="02020603050405020304" pitchFamily="18" charset="0"/>
                </a:rPr>
                <a:t>Osteoporose no DXA:</a:t>
              </a:r>
              <a:endParaRPr lang="pt-PT" altLang="pt-PT" sz="700" b="1" dirty="0"/>
            </a:p>
            <a:p>
              <a:pPr algn="ctr" eaLnBrk="0" fontAlgn="base" hangingPunct="0">
                <a:spcBef>
                  <a:spcPct val="0"/>
                </a:spcBef>
                <a:spcAft>
                  <a:spcPct val="0"/>
                </a:spcAft>
              </a:pPr>
              <a:r>
                <a:rPr lang="pt-PT" altLang="pt-PT" sz="900" b="1" dirty="0">
                  <a:latin typeface="Calibri" panose="020F0502020204030204" pitchFamily="34" charset="0"/>
                  <a:ea typeface="Calibri" panose="020F0502020204030204" pitchFamily="34" charset="0"/>
                  <a:cs typeface="Times New Roman" panose="02020603050405020304" pitchFamily="18" charset="0"/>
                </a:rPr>
                <a:t>Participante descontinuo estudo</a:t>
              </a:r>
              <a:endParaRPr lang="pt-PT" altLang="pt-PT" sz="700" b="1" dirty="0"/>
            </a:p>
          </p:txBody>
        </p:sp>
        <p:sp>
          <p:nvSpPr>
            <p:cNvPr id="1043" name="Rectangle 60">
              <a:extLst>
                <a:ext uri="{FF2B5EF4-FFF2-40B4-BE49-F238E27FC236}">
                  <a16:creationId xmlns:a16="http://schemas.microsoft.com/office/drawing/2014/main" id="{ED4E1D90-1FBD-4A76-A228-09E18DB4F404}"/>
                </a:ext>
              </a:extLst>
            </p:cNvPr>
            <p:cNvSpPr>
              <a:spLocks noChangeArrowheads="1"/>
            </p:cNvSpPr>
            <p:nvPr/>
          </p:nvSpPr>
          <p:spPr bwMode="auto">
            <a:xfrm>
              <a:off x="1385586" y="113195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PT"/>
            </a:p>
          </p:txBody>
        </p:sp>
        <p:sp>
          <p:nvSpPr>
            <p:cNvPr id="52" name="CaixaDeTexto 51">
              <a:extLst>
                <a:ext uri="{FF2B5EF4-FFF2-40B4-BE49-F238E27FC236}">
                  <a16:creationId xmlns:a16="http://schemas.microsoft.com/office/drawing/2014/main" id="{19C8D4EF-7210-4160-BAFD-92F9B6FFFEBA}"/>
                </a:ext>
              </a:extLst>
            </p:cNvPr>
            <p:cNvSpPr txBox="1"/>
            <p:nvPr/>
          </p:nvSpPr>
          <p:spPr>
            <a:xfrm>
              <a:off x="806419" y="4352087"/>
              <a:ext cx="4142832" cy="338554"/>
            </a:xfrm>
            <a:prstGeom prst="rect">
              <a:avLst/>
            </a:prstGeom>
            <a:noFill/>
          </p:spPr>
          <p:txBody>
            <a:bodyPr wrap="square" rtlCol="0">
              <a:spAutoFit/>
            </a:bodyPr>
            <a:lstStyle/>
            <a:p>
              <a:r>
                <a:rPr lang="pt-PT" sz="800" dirty="0"/>
                <a:t>*Alguns </a:t>
              </a:r>
              <a:r>
                <a:rPr lang="pt-PT" sz="800" i="1" dirty="0"/>
                <a:t>scans</a:t>
              </a:r>
              <a:r>
                <a:rPr lang="pt-PT" sz="800" dirty="0"/>
                <a:t> foram atrasados devido ao COVID-19. Deste modo foram reclassificações como </a:t>
              </a:r>
              <a:r>
                <a:rPr lang="pt-PT" sz="800" i="1" dirty="0"/>
                <a:t>scans</a:t>
              </a:r>
              <a:r>
                <a:rPr lang="pt-PT" sz="800" dirty="0"/>
                <a:t> de “</a:t>
              </a:r>
              <a:r>
                <a:rPr lang="pt-PT" sz="800" i="1" dirty="0" err="1"/>
                <a:t>baseline</a:t>
              </a:r>
              <a:r>
                <a:rPr lang="pt-PT" sz="800" dirty="0"/>
                <a:t>”, “meio do estudo” e “último do estudo”</a:t>
              </a:r>
            </a:p>
          </p:txBody>
        </p:sp>
        <p:cxnSp>
          <p:nvCxnSpPr>
            <p:cNvPr id="6" name="Straight Arrow Connector 5">
              <a:extLst>
                <a:ext uri="{FF2B5EF4-FFF2-40B4-BE49-F238E27FC236}">
                  <a16:creationId xmlns:a16="http://schemas.microsoft.com/office/drawing/2014/main" id="{F46586BB-DBD7-4948-89B3-06FB704A3F55}"/>
                </a:ext>
              </a:extLst>
            </p:cNvPr>
            <p:cNvCxnSpPr>
              <a:stCxn id="1035" idx="2"/>
              <a:endCxn id="1036" idx="0"/>
            </p:cNvCxnSpPr>
            <p:nvPr/>
          </p:nvCxnSpPr>
          <p:spPr>
            <a:xfrm>
              <a:off x="2234898" y="1760459"/>
              <a:ext cx="0" cy="169899"/>
            </a:xfrm>
            <a:prstGeom prst="straightConnector1">
              <a:avLst/>
            </a:prstGeom>
            <a:ln w="9525" cap="rnd">
              <a:solidFill>
                <a:schemeClr val="tx1">
                  <a:lumMod val="65000"/>
                  <a:lumOff val="35000"/>
                </a:schemeClr>
              </a:solidFill>
              <a:miter lim="800000"/>
              <a:headEnd w="lg" len="sm"/>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Elbow Connector 13">
              <a:extLst>
                <a:ext uri="{FF2B5EF4-FFF2-40B4-BE49-F238E27FC236}">
                  <a16:creationId xmlns:a16="http://schemas.microsoft.com/office/drawing/2014/main" id="{30D9361B-D52E-6248-8589-9D066F890A05}"/>
                </a:ext>
              </a:extLst>
            </p:cNvPr>
            <p:cNvCxnSpPr>
              <a:stCxn id="1036" idx="2"/>
              <a:endCxn id="1037" idx="0"/>
            </p:cNvCxnSpPr>
            <p:nvPr/>
          </p:nvCxnSpPr>
          <p:spPr>
            <a:xfrm rot="5400000">
              <a:off x="1825291" y="1944677"/>
              <a:ext cx="176276" cy="642938"/>
            </a:xfrm>
            <a:prstGeom prst="bentConnector3">
              <a:avLst>
                <a:gd name="adj1" fmla="val 39413"/>
              </a:avLst>
            </a:prstGeom>
            <a:ln w="9525">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Elbow Connector 16">
              <a:extLst>
                <a:ext uri="{FF2B5EF4-FFF2-40B4-BE49-F238E27FC236}">
                  <a16:creationId xmlns:a16="http://schemas.microsoft.com/office/drawing/2014/main" id="{0C9C8408-F2FC-8949-A161-049AC7BD4C08}"/>
                </a:ext>
              </a:extLst>
            </p:cNvPr>
            <p:cNvCxnSpPr>
              <a:stCxn id="1036" idx="2"/>
              <a:endCxn id="1038" idx="0"/>
            </p:cNvCxnSpPr>
            <p:nvPr/>
          </p:nvCxnSpPr>
          <p:spPr>
            <a:xfrm rot="16200000" flipH="1">
              <a:off x="2463466" y="1949439"/>
              <a:ext cx="185801" cy="642937"/>
            </a:xfrm>
            <a:prstGeom prst="bentConnector3">
              <a:avLst>
                <a:gd name="adj1" fmla="val 36609"/>
              </a:avLst>
            </a:prstGeom>
            <a:ln w="9525">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Elbow Connector 22">
              <a:extLst>
                <a:ext uri="{FF2B5EF4-FFF2-40B4-BE49-F238E27FC236}">
                  <a16:creationId xmlns:a16="http://schemas.microsoft.com/office/drawing/2014/main" id="{6F907FD8-D321-0743-A8BD-D5FF3124D399}"/>
                </a:ext>
              </a:extLst>
            </p:cNvPr>
            <p:cNvCxnSpPr>
              <a:stCxn id="1037" idx="2"/>
              <a:endCxn id="1039" idx="0"/>
            </p:cNvCxnSpPr>
            <p:nvPr/>
          </p:nvCxnSpPr>
          <p:spPr>
            <a:xfrm rot="16200000" flipH="1">
              <a:off x="1822942" y="2704326"/>
              <a:ext cx="180974" cy="642939"/>
            </a:xfrm>
            <a:prstGeom prst="bentConnector3">
              <a:avLst>
                <a:gd name="adj1" fmla="val 36252"/>
              </a:avLst>
            </a:prstGeom>
            <a:ln w="9525">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Elbow Connector 24">
              <a:extLst>
                <a:ext uri="{FF2B5EF4-FFF2-40B4-BE49-F238E27FC236}">
                  <a16:creationId xmlns:a16="http://schemas.microsoft.com/office/drawing/2014/main" id="{FFE54C24-4CBD-2342-A25C-408AEA267385}"/>
                </a:ext>
              </a:extLst>
            </p:cNvPr>
            <p:cNvCxnSpPr>
              <a:stCxn id="1038" idx="2"/>
              <a:endCxn id="1039" idx="0"/>
            </p:cNvCxnSpPr>
            <p:nvPr/>
          </p:nvCxnSpPr>
          <p:spPr>
            <a:xfrm rot="5400000">
              <a:off x="2470643" y="2709090"/>
              <a:ext cx="171449" cy="642936"/>
            </a:xfrm>
            <a:prstGeom prst="bentConnector3">
              <a:avLst>
                <a:gd name="adj1" fmla="val 35489"/>
              </a:avLst>
            </a:prstGeom>
            <a:ln w="9525">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FF39741C-87E8-E345-999C-63196332344B}"/>
                </a:ext>
              </a:extLst>
            </p:cNvPr>
            <p:cNvCxnSpPr>
              <a:cxnSpLocks/>
              <a:stCxn id="1039" idx="2"/>
              <a:endCxn id="1040" idx="0"/>
            </p:cNvCxnSpPr>
            <p:nvPr/>
          </p:nvCxnSpPr>
          <p:spPr>
            <a:xfrm>
              <a:off x="2234899" y="3402033"/>
              <a:ext cx="0" cy="123825"/>
            </a:xfrm>
            <a:prstGeom prst="straightConnector1">
              <a:avLst/>
            </a:prstGeom>
            <a:ln w="9525" cap="rnd">
              <a:solidFill>
                <a:schemeClr val="tx1">
                  <a:lumMod val="65000"/>
                  <a:lumOff val="35000"/>
                </a:schemeClr>
              </a:solidFill>
              <a:miter lim="800000"/>
              <a:headEnd w="lg" len="sm"/>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038323B9-FAF8-2B4E-90E2-9F8CCB3E845A}"/>
                </a:ext>
              </a:extLst>
            </p:cNvPr>
            <p:cNvCxnSpPr>
              <a:cxnSpLocks/>
            </p:cNvCxnSpPr>
            <p:nvPr/>
          </p:nvCxnSpPr>
          <p:spPr>
            <a:xfrm>
              <a:off x="2234899" y="3811608"/>
              <a:ext cx="0" cy="123825"/>
            </a:xfrm>
            <a:prstGeom prst="straightConnector1">
              <a:avLst/>
            </a:prstGeom>
            <a:ln w="9525" cap="rnd">
              <a:solidFill>
                <a:schemeClr val="tx1">
                  <a:lumMod val="65000"/>
                  <a:lumOff val="35000"/>
                </a:schemeClr>
              </a:solidFill>
              <a:miter lim="800000"/>
              <a:headEnd w="lg" len="sm"/>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1B917B45-9F51-3B4D-A783-ECEBA65DA307}"/>
                </a:ext>
              </a:extLst>
            </p:cNvPr>
            <p:cNvCxnSpPr>
              <a:cxnSpLocks/>
              <a:stCxn id="1039" idx="3"/>
              <a:endCxn id="1042" idx="1"/>
            </p:cNvCxnSpPr>
            <p:nvPr/>
          </p:nvCxnSpPr>
          <p:spPr>
            <a:xfrm>
              <a:off x="3163586" y="3259158"/>
              <a:ext cx="266699" cy="5679"/>
            </a:xfrm>
            <a:prstGeom prst="straightConnector1">
              <a:avLst/>
            </a:prstGeom>
            <a:ln w="9525" cap="rnd">
              <a:solidFill>
                <a:schemeClr val="tx1">
                  <a:lumMod val="65000"/>
                  <a:lumOff val="35000"/>
                </a:schemeClr>
              </a:solidFill>
              <a:miter lim="800000"/>
              <a:headEnd w="lg" len="sm"/>
              <a:tailEnd type="triangle" w="med" len="med"/>
            </a:ln>
          </p:spPr>
          <p:style>
            <a:lnRef idx="1">
              <a:schemeClr val="accent1"/>
            </a:lnRef>
            <a:fillRef idx="0">
              <a:schemeClr val="accent1"/>
            </a:fillRef>
            <a:effectRef idx="0">
              <a:schemeClr val="accent1"/>
            </a:effectRef>
            <a:fontRef idx="minor">
              <a:schemeClr val="tx1"/>
            </a:fontRef>
          </p:style>
        </p:cxnSp>
      </p:grpSp>
      <p:pic>
        <p:nvPicPr>
          <p:cNvPr id="45" name="Imagem 3">
            <a:extLst>
              <a:ext uri="{FF2B5EF4-FFF2-40B4-BE49-F238E27FC236}">
                <a16:creationId xmlns:a16="http://schemas.microsoft.com/office/drawing/2014/main" id="{CB52152D-5143-B945-BB7A-AA15BC6F728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8150"/>
          <a:stretch/>
        </p:blipFill>
        <p:spPr>
          <a:xfrm>
            <a:off x="5125677" y="2034525"/>
            <a:ext cx="6797156" cy="2473485"/>
          </a:xfrm>
          <a:prstGeom prst="rect">
            <a:avLst/>
          </a:prstGeom>
        </p:spPr>
      </p:pic>
    </p:spTree>
    <p:extLst>
      <p:ext uri="{BB962C8B-B14F-4D97-AF65-F5344CB8AC3E}">
        <p14:creationId xmlns:p14="http://schemas.microsoft.com/office/powerpoint/2010/main" val="1080140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6">
            <a:extLst>
              <a:ext uri="{FF2B5EF4-FFF2-40B4-BE49-F238E27FC236}">
                <a16:creationId xmlns:a16="http://schemas.microsoft.com/office/drawing/2014/main" id="{ED620EB2-70FD-F346-A102-36F1A2BD8A30}"/>
              </a:ext>
            </a:extLst>
          </p:cNvPr>
          <p:cNvSpPr txBox="1"/>
          <p:nvPr/>
        </p:nvSpPr>
        <p:spPr>
          <a:xfrm>
            <a:off x="161513" y="6302178"/>
            <a:ext cx="8568201" cy="461665"/>
          </a:xfrm>
          <a:prstGeom prst="rect">
            <a:avLst/>
          </a:prstGeom>
          <a:noFill/>
        </p:spPr>
        <p:txBody>
          <a:bodyPr wrap="square" rtlCol="0">
            <a:spAutoFit/>
          </a:bodyPr>
          <a:lstStyle/>
          <a:p>
            <a:r>
              <a:rPr lang="en-US" altLang="en-US" sz="800" dirty="0">
                <a:solidFill>
                  <a:schemeClr val="tx1">
                    <a:lumMod val="65000"/>
                    <a:lumOff val="35000"/>
                  </a:schemeClr>
                </a:solidFill>
                <a:cs typeface="Arial" charset="0"/>
              </a:rPr>
              <a:t>DMO, </a:t>
            </a:r>
            <a:r>
              <a:rPr lang="en-US" altLang="en-US" sz="800" dirty="0" err="1">
                <a:solidFill>
                  <a:schemeClr val="tx1">
                    <a:lumMod val="65000"/>
                    <a:lumOff val="35000"/>
                  </a:schemeClr>
                </a:solidFill>
                <a:cs typeface="Arial" charset="0"/>
              </a:rPr>
              <a:t>densidade</a:t>
            </a:r>
            <a:r>
              <a:rPr lang="en-US" altLang="en-US" sz="800" dirty="0">
                <a:solidFill>
                  <a:schemeClr val="tx1">
                    <a:lumMod val="65000"/>
                    <a:lumOff val="35000"/>
                  </a:schemeClr>
                </a:solidFill>
                <a:cs typeface="Arial" charset="0"/>
              </a:rPr>
              <a:t> mineral </a:t>
            </a:r>
            <a:r>
              <a:rPr lang="en-US" altLang="en-US" sz="800" dirty="0" err="1">
                <a:solidFill>
                  <a:schemeClr val="tx1">
                    <a:lumMod val="65000"/>
                    <a:lumOff val="35000"/>
                  </a:schemeClr>
                </a:solidFill>
                <a:cs typeface="Arial" charset="0"/>
              </a:rPr>
              <a:t>óssea</a:t>
            </a:r>
            <a:r>
              <a:rPr lang="en-US" altLang="en-US" sz="800" dirty="0">
                <a:solidFill>
                  <a:schemeClr val="tx1">
                    <a:lumMod val="65000"/>
                    <a:lumOff val="35000"/>
                  </a:schemeClr>
                </a:solidFill>
                <a:cs typeface="Arial" charset="0"/>
              </a:rPr>
              <a:t>; </a:t>
            </a:r>
            <a:r>
              <a:rPr lang="en-US" altLang="en-US" sz="800" dirty="0" err="1">
                <a:solidFill>
                  <a:schemeClr val="tx1">
                    <a:lumMod val="65000"/>
                    <a:lumOff val="35000"/>
                  </a:schemeClr>
                </a:solidFill>
                <a:cs typeface="Arial" charset="0"/>
              </a:rPr>
              <a:t>TARc</a:t>
            </a:r>
            <a:r>
              <a:rPr lang="en-US" altLang="en-US" sz="800" dirty="0">
                <a:solidFill>
                  <a:schemeClr val="tx1">
                    <a:lumMod val="65000"/>
                    <a:lumOff val="35000"/>
                  </a:schemeClr>
                </a:solidFill>
                <a:cs typeface="Arial" charset="0"/>
              </a:rPr>
              <a:t>, </a:t>
            </a:r>
            <a:r>
              <a:rPr lang="en-US" altLang="en-US" sz="800" dirty="0" err="1">
                <a:solidFill>
                  <a:schemeClr val="tx1">
                    <a:lumMod val="65000"/>
                    <a:lumOff val="35000"/>
                  </a:schemeClr>
                </a:solidFill>
                <a:cs typeface="Arial" charset="0"/>
              </a:rPr>
              <a:t>terapêutica</a:t>
            </a:r>
            <a:r>
              <a:rPr lang="en-US" altLang="en-US" sz="800" dirty="0">
                <a:solidFill>
                  <a:schemeClr val="tx1">
                    <a:lumMod val="65000"/>
                    <a:lumOff val="35000"/>
                  </a:schemeClr>
                </a:solidFill>
                <a:cs typeface="Arial" charset="0"/>
              </a:rPr>
              <a:t> </a:t>
            </a:r>
            <a:r>
              <a:rPr lang="en-US" altLang="en-US" sz="800" dirty="0" err="1">
                <a:solidFill>
                  <a:schemeClr val="tx1">
                    <a:lumMod val="65000"/>
                    <a:lumOff val="35000"/>
                  </a:schemeClr>
                </a:solidFill>
                <a:cs typeface="Arial" charset="0"/>
              </a:rPr>
              <a:t>antirretrovírica</a:t>
            </a:r>
            <a:r>
              <a:rPr lang="en-US" altLang="en-US" sz="800" dirty="0">
                <a:solidFill>
                  <a:schemeClr val="tx1">
                    <a:lumMod val="65000"/>
                    <a:lumOff val="35000"/>
                  </a:schemeClr>
                </a:solidFill>
                <a:cs typeface="Arial" charset="0"/>
              </a:rPr>
              <a:t> </a:t>
            </a:r>
            <a:r>
              <a:rPr lang="en-US" altLang="en-US" sz="800" dirty="0" err="1">
                <a:solidFill>
                  <a:schemeClr val="tx1">
                    <a:lumMod val="65000"/>
                    <a:lumOff val="35000"/>
                  </a:schemeClr>
                </a:solidFill>
                <a:cs typeface="Arial" charset="0"/>
              </a:rPr>
              <a:t>combinada</a:t>
            </a:r>
            <a:endParaRPr lang="en-US" altLang="en-US" sz="800" dirty="0">
              <a:solidFill>
                <a:schemeClr val="tx1">
                  <a:lumMod val="65000"/>
                  <a:lumOff val="35000"/>
                </a:schemeClr>
              </a:solidFill>
              <a:cs typeface="Arial" charset="0"/>
            </a:endParaRPr>
          </a:p>
          <a:p>
            <a:r>
              <a:rPr lang="en-US" altLang="en-US" sz="800" dirty="0" err="1">
                <a:solidFill>
                  <a:schemeClr val="tx1">
                    <a:lumMod val="65000"/>
                    <a:lumOff val="35000"/>
                  </a:schemeClr>
                </a:solidFill>
                <a:cs typeface="Arial" charset="0"/>
              </a:rPr>
              <a:t>Adaptado</a:t>
            </a:r>
            <a:r>
              <a:rPr lang="en-US" altLang="en-US" sz="800" dirty="0">
                <a:solidFill>
                  <a:schemeClr val="tx1">
                    <a:lumMod val="65000"/>
                    <a:lumOff val="35000"/>
                  </a:schemeClr>
                </a:solidFill>
                <a:cs typeface="Arial" charset="0"/>
              </a:rPr>
              <a:t> de: EACS. Guidelines Version 12, October 2023.Disponível </a:t>
            </a:r>
            <a:r>
              <a:rPr lang="en-US" altLang="en-US" sz="800" dirty="0" err="1">
                <a:solidFill>
                  <a:schemeClr val="tx1">
                    <a:lumMod val="65000"/>
                    <a:lumOff val="35000"/>
                  </a:schemeClr>
                </a:solidFill>
                <a:cs typeface="Arial" charset="0"/>
              </a:rPr>
              <a:t>em</a:t>
            </a:r>
            <a:r>
              <a:rPr lang="en-US" altLang="en-US" sz="800" dirty="0">
                <a:solidFill>
                  <a:schemeClr val="tx1">
                    <a:lumMod val="65000"/>
                    <a:lumOff val="35000"/>
                  </a:schemeClr>
                </a:solidFill>
                <a:cs typeface="Arial" charset="0"/>
              </a:rPr>
              <a:t>: </a:t>
            </a:r>
            <a:r>
              <a:rPr lang="en-US" altLang="en-US" sz="800" dirty="0">
                <a:solidFill>
                  <a:schemeClr val="tx1">
                    <a:lumMod val="50000"/>
                    <a:lumOff val="50000"/>
                  </a:schemeClr>
                </a:solidFill>
                <a:cs typeface="Arial" charset="0"/>
                <a:hlinkClick r:id="rId3"/>
              </a:rPr>
              <a:t>https://www.eacsociety.org/guidelines/eacs-guidelines/</a:t>
            </a:r>
            <a:endParaRPr lang="en-US" altLang="en-US" sz="800" dirty="0">
              <a:solidFill>
                <a:schemeClr val="tx1">
                  <a:lumMod val="50000"/>
                  <a:lumOff val="50000"/>
                </a:schemeClr>
              </a:solidFill>
              <a:cs typeface="Arial" charset="0"/>
            </a:endParaRPr>
          </a:p>
          <a:p>
            <a:r>
              <a:rPr lang="en-US" altLang="en-US" sz="800" dirty="0" err="1">
                <a:solidFill>
                  <a:schemeClr val="tx1">
                    <a:lumMod val="50000"/>
                    <a:lumOff val="50000"/>
                  </a:schemeClr>
                </a:solidFill>
                <a:cs typeface="Arial" charset="0"/>
              </a:rPr>
              <a:t>Opinião</a:t>
            </a:r>
            <a:r>
              <a:rPr lang="en-US" altLang="en-US" sz="800" dirty="0">
                <a:solidFill>
                  <a:schemeClr val="tx1">
                    <a:lumMod val="50000"/>
                    <a:lumOff val="50000"/>
                  </a:schemeClr>
                </a:solidFill>
                <a:cs typeface="Arial" charset="0"/>
              </a:rPr>
              <a:t> de </a:t>
            </a:r>
            <a:r>
              <a:rPr lang="en-US" altLang="en-US" sz="800" dirty="0" err="1">
                <a:solidFill>
                  <a:schemeClr val="tx1">
                    <a:lumMod val="50000"/>
                    <a:lumOff val="50000"/>
                  </a:schemeClr>
                </a:solidFill>
                <a:cs typeface="Arial" charset="0"/>
              </a:rPr>
              <a:t>perito</a:t>
            </a:r>
            <a:r>
              <a:rPr lang="en-US" altLang="en-US" sz="800" dirty="0">
                <a:solidFill>
                  <a:schemeClr val="tx1">
                    <a:lumMod val="50000"/>
                    <a:lumOff val="50000"/>
                  </a:schemeClr>
                </a:solidFill>
                <a:cs typeface="Arial" charset="0"/>
              </a:rPr>
              <a:t> </a:t>
            </a:r>
            <a:endParaRPr lang="x-none" sz="800" dirty="0">
              <a:solidFill>
                <a:schemeClr val="bg1">
                  <a:lumMod val="50000"/>
                </a:schemeClr>
              </a:solidFill>
              <a:latin typeface="Calibri"/>
              <a:ea typeface="Verdana" panose="020B0604030504040204" pitchFamily="34" charset="0"/>
              <a:cs typeface="Calibri"/>
            </a:endParaRPr>
          </a:p>
        </p:txBody>
      </p:sp>
      <p:sp>
        <p:nvSpPr>
          <p:cNvPr id="8" name="Rectangle 4">
            <a:extLst>
              <a:ext uri="{FF2B5EF4-FFF2-40B4-BE49-F238E27FC236}">
                <a16:creationId xmlns:a16="http://schemas.microsoft.com/office/drawing/2014/main" id="{3A2F611F-5C78-9D4F-8315-F3645BDDFE0E}"/>
              </a:ext>
            </a:extLst>
          </p:cNvPr>
          <p:cNvSpPr/>
          <p:nvPr/>
        </p:nvSpPr>
        <p:spPr>
          <a:xfrm>
            <a:off x="161513" y="199444"/>
            <a:ext cx="8164020" cy="461665"/>
          </a:xfrm>
          <a:prstGeom prst="rect">
            <a:avLst/>
          </a:prstGeom>
        </p:spPr>
        <p:txBody>
          <a:bodyPr wrap="square">
            <a:spAutoFit/>
          </a:bodyPr>
          <a:lstStyle/>
          <a:p>
            <a:r>
              <a:rPr lang="pt-PT" sz="2400" b="1" cap="small" dirty="0">
                <a:solidFill>
                  <a:srgbClr val="C00000"/>
                </a:solidFill>
              </a:rPr>
              <a:t>OSTEOPOROSE</a:t>
            </a:r>
            <a:endParaRPr lang="pt-PT" sz="2400" b="1" dirty="0">
              <a:solidFill>
                <a:srgbClr val="C00000"/>
              </a:solidFill>
            </a:endParaRPr>
          </a:p>
        </p:txBody>
      </p:sp>
      <p:pic>
        <p:nvPicPr>
          <p:cNvPr id="9" name="Picture 8">
            <a:extLst>
              <a:ext uri="{FF2B5EF4-FFF2-40B4-BE49-F238E27FC236}">
                <a16:creationId xmlns:a16="http://schemas.microsoft.com/office/drawing/2014/main" id="{DD5056DA-2C6C-4642-B849-1E609602C87F}"/>
              </a:ext>
            </a:extLst>
          </p:cNvPr>
          <p:cNvPicPr>
            <a:picLocks noChangeAspect="1"/>
          </p:cNvPicPr>
          <p:nvPr/>
        </p:nvPicPr>
        <p:blipFill>
          <a:blip r:embed="rId4" cstate="print"/>
          <a:stretch>
            <a:fillRect/>
          </a:stretch>
        </p:blipFill>
        <p:spPr>
          <a:xfrm>
            <a:off x="10773747" y="5873424"/>
            <a:ext cx="1256740" cy="811991"/>
          </a:xfrm>
          <a:prstGeom prst="rect">
            <a:avLst/>
          </a:prstGeom>
        </p:spPr>
      </p:pic>
      <p:sp>
        <p:nvSpPr>
          <p:cNvPr id="11" name="Round Same-side Corner of Rectangle 10">
            <a:extLst>
              <a:ext uri="{FF2B5EF4-FFF2-40B4-BE49-F238E27FC236}">
                <a16:creationId xmlns:a16="http://schemas.microsoft.com/office/drawing/2014/main" id="{027DCB18-1E2C-6F41-87C1-821F48DECBA3}"/>
              </a:ext>
            </a:extLst>
          </p:cNvPr>
          <p:cNvSpPr/>
          <p:nvPr/>
        </p:nvSpPr>
        <p:spPr>
          <a:xfrm>
            <a:off x="1413782" y="1316876"/>
            <a:ext cx="8769024" cy="966851"/>
          </a:xfrm>
          <a:prstGeom prst="round2SameRect">
            <a:avLst>
              <a:gd name="adj1" fmla="val 6524"/>
              <a:gd name="adj2" fmla="val 0"/>
            </a:avLst>
          </a:prstGeom>
          <a:solidFill>
            <a:srgbClr val="B4B6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2" name="Round Same-side Corner of Rectangle 11">
            <a:extLst>
              <a:ext uri="{FF2B5EF4-FFF2-40B4-BE49-F238E27FC236}">
                <a16:creationId xmlns:a16="http://schemas.microsoft.com/office/drawing/2014/main" id="{938FDB16-398E-C346-8044-B9CFCE7C7999}"/>
              </a:ext>
            </a:extLst>
          </p:cNvPr>
          <p:cNvSpPr/>
          <p:nvPr/>
        </p:nvSpPr>
        <p:spPr>
          <a:xfrm rot="10800000">
            <a:off x="1413782" y="2204663"/>
            <a:ext cx="8769026" cy="3485469"/>
          </a:xfrm>
          <a:prstGeom prst="round2SameRect">
            <a:avLst>
              <a:gd name="adj1" fmla="val 4315"/>
              <a:gd name="adj2"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13" name="Content Placeholder 2">
            <a:extLst>
              <a:ext uri="{FF2B5EF4-FFF2-40B4-BE49-F238E27FC236}">
                <a16:creationId xmlns:a16="http://schemas.microsoft.com/office/drawing/2014/main" id="{BE00B424-9310-C941-87D4-09387F7BD169}"/>
              </a:ext>
            </a:extLst>
          </p:cNvPr>
          <p:cNvSpPr txBox="1">
            <a:spLocks/>
          </p:cNvSpPr>
          <p:nvPr/>
        </p:nvSpPr>
        <p:spPr>
          <a:xfrm>
            <a:off x="1510057" y="2599908"/>
            <a:ext cx="7671265" cy="269124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Aft>
                <a:spcPts val="1000"/>
              </a:spcAft>
            </a:pPr>
            <a:r>
              <a:rPr lang="pt-PT" sz="1600" dirty="0"/>
              <a:t>Cálcio 1-1.2 g/dia e vitamina D 800-2.000 UI/dia (se insuficiência)</a:t>
            </a:r>
          </a:p>
          <a:p>
            <a:pPr lvl="1">
              <a:spcAft>
                <a:spcPts val="1000"/>
              </a:spcAft>
            </a:pPr>
            <a:r>
              <a:rPr lang="pt-PT" sz="1600" dirty="0" err="1"/>
              <a:t>Bifosfonatos</a:t>
            </a:r>
            <a:r>
              <a:rPr lang="pt-PT" sz="1600" dirty="0"/>
              <a:t> </a:t>
            </a:r>
            <a:r>
              <a:rPr lang="pt-PT" sz="1600" dirty="0">
                <a:sym typeface="Wingdings"/>
              </a:rPr>
              <a:t> repetir DEXA a 2 anos</a:t>
            </a:r>
            <a:endParaRPr lang="pt-PT" sz="1600" dirty="0"/>
          </a:p>
          <a:p>
            <a:pPr lvl="1">
              <a:spcAft>
                <a:spcPts val="1000"/>
              </a:spcAft>
            </a:pPr>
            <a:r>
              <a:rPr lang="pt-PT" sz="1600" b="1" dirty="0"/>
              <a:t>Otimizar </a:t>
            </a:r>
            <a:r>
              <a:rPr lang="pt-PT" sz="1600" b="1" dirty="0" err="1"/>
              <a:t>TARc</a:t>
            </a:r>
            <a:r>
              <a:rPr lang="pt-PT" sz="1600" b="1" dirty="0"/>
              <a:t> para preservar/melhorar DMO</a:t>
            </a:r>
          </a:p>
          <a:p>
            <a:pPr lvl="1">
              <a:spcAft>
                <a:spcPts val="1000"/>
              </a:spcAft>
            </a:pPr>
            <a:r>
              <a:rPr lang="pt-PT" sz="1600" dirty="0"/>
              <a:t>Abordar </a:t>
            </a:r>
            <a:r>
              <a:rPr lang="pt-PT" sz="1600" dirty="0" err="1"/>
              <a:t>factores</a:t>
            </a:r>
            <a:r>
              <a:rPr lang="pt-PT" sz="1600" dirty="0"/>
              <a:t> de risco para quedas (FRAT)</a:t>
            </a:r>
          </a:p>
          <a:p>
            <a:pPr lvl="1">
              <a:spcAft>
                <a:spcPts val="1000"/>
              </a:spcAft>
            </a:pPr>
            <a:r>
              <a:rPr lang="pt-PT" sz="1600" dirty="0"/>
              <a:t>Terapêutica dirigida a fragilidade e </a:t>
            </a:r>
            <a:r>
              <a:rPr lang="pt-PT" sz="1600" dirty="0" err="1"/>
              <a:t>sarcopénia</a:t>
            </a:r>
            <a:endParaRPr lang="pt-PT" sz="1600" dirty="0"/>
          </a:p>
          <a:p>
            <a:pPr lvl="1">
              <a:spcAft>
                <a:spcPts val="1000"/>
              </a:spcAft>
            </a:pPr>
            <a:r>
              <a:rPr lang="pt-PT" sz="1600" i="1" dirty="0"/>
              <a:t>Casos complexos (homens jovens, mulheres pré-menopausa, fraturas recorrentes já sob tratamento) </a:t>
            </a:r>
            <a:r>
              <a:rPr lang="pt-PT" sz="1600" i="1" dirty="0">
                <a:sym typeface="Wingdings"/>
              </a:rPr>
              <a:t> referenciar </a:t>
            </a:r>
            <a:r>
              <a:rPr lang="pt-PT" sz="1600" b="1" i="1" dirty="0">
                <a:sym typeface="Wingdings"/>
              </a:rPr>
              <a:t>Endocrinologista</a:t>
            </a:r>
            <a:endParaRPr lang="pt-PT" sz="1600" b="1" i="1" dirty="0"/>
          </a:p>
        </p:txBody>
      </p:sp>
      <p:pic>
        <p:nvPicPr>
          <p:cNvPr id="14" name="Graphic 13">
            <a:extLst>
              <a:ext uri="{FF2B5EF4-FFF2-40B4-BE49-F238E27FC236}">
                <a16:creationId xmlns:a16="http://schemas.microsoft.com/office/drawing/2014/main" id="{36A81F62-1B82-FE49-9484-96F9A1DCF48A}"/>
              </a:ext>
            </a:extLst>
          </p:cNvPr>
          <p:cNvPicPr>
            <a:picLocks noChangeAspect="1"/>
          </p:cNvPicPr>
          <p:nvPr/>
        </p:nvPicPr>
        <p:blipFill rotWithShape="1">
          <a:blip r:embed="rId5" cstate="print">
            <a:alphaModFix amt="15000"/>
            <a:extLst>
              <a:ext uri="{28A0092B-C50C-407E-A947-70E740481C1C}">
                <a14:useLocalDpi xmlns:a14="http://schemas.microsoft.com/office/drawing/2010/main" val="0"/>
              </a:ext>
              <a:ext uri="{96DAC541-7B7A-43D3-8B79-37D633B846F1}">
                <asvg:svgBlip xmlns:asvg="http://schemas.microsoft.com/office/drawing/2016/SVG/main" r:embed="rId6"/>
              </a:ext>
            </a:extLst>
          </a:blip>
          <a:srcRect l="12229" t="46778" r="26029" b="30397"/>
          <a:stretch/>
        </p:blipFill>
        <p:spPr>
          <a:xfrm>
            <a:off x="7971012" y="1316876"/>
            <a:ext cx="2211794" cy="887789"/>
          </a:xfrm>
          <a:prstGeom prst="rect">
            <a:avLst/>
          </a:prstGeom>
        </p:spPr>
      </p:pic>
      <p:sp>
        <p:nvSpPr>
          <p:cNvPr id="15" name="Rectangle 14">
            <a:extLst>
              <a:ext uri="{FF2B5EF4-FFF2-40B4-BE49-F238E27FC236}">
                <a16:creationId xmlns:a16="http://schemas.microsoft.com/office/drawing/2014/main" id="{367F76AD-5BA5-1D46-87CC-5CD8D3166127}"/>
              </a:ext>
            </a:extLst>
          </p:cNvPr>
          <p:cNvSpPr/>
          <p:nvPr/>
        </p:nvSpPr>
        <p:spPr>
          <a:xfrm>
            <a:off x="2009194" y="1542960"/>
            <a:ext cx="3778755" cy="461537"/>
          </a:xfrm>
          <a:prstGeom prst="rect">
            <a:avLst/>
          </a:prstGeom>
        </p:spPr>
        <p:txBody>
          <a:bodyPr wrap="square">
            <a:spAutoFit/>
          </a:bodyPr>
          <a:lstStyle/>
          <a:p>
            <a:r>
              <a:rPr lang="pt-PT" sz="2399" b="1" dirty="0"/>
              <a:t>TRATAMENTO</a:t>
            </a:r>
          </a:p>
        </p:txBody>
      </p:sp>
    </p:spTree>
    <p:extLst>
      <p:ext uri="{BB962C8B-B14F-4D97-AF65-F5344CB8AC3E}">
        <p14:creationId xmlns:p14="http://schemas.microsoft.com/office/powerpoint/2010/main" val="14766628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161513" y="6383417"/>
            <a:ext cx="9445625" cy="461665"/>
          </a:xfrm>
          <a:prstGeom prst="rect">
            <a:avLst/>
          </a:prstGeom>
          <a:noFill/>
        </p:spPr>
        <p:txBody>
          <a:bodyPr wrap="square" rtlCol="0">
            <a:spAutoFit/>
          </a:bodyPr>
          <a:lstStyle/>
          <a:p>
            <a:r>
              <a:rPr lang="en-US" sz="800" dirty="0">
                <a:solidFill>
                  <a:schemeClr val="tx1">
                    <a:lumMod val="65000"/>
                    <a:lumOff val="35000"/>
                  </a:schemeClr>
                </a:solidFill>
              </a:rPr>
              <a:t>TARV, </a:t>
            </a:r>
            <a:r>
              <a:rPr lang="en-US" sz="800" dirty="0" err="1">
                <a:solidFill>
                  <a:schemeClr val="tx1">
                    <a:lumMod val="65000"/>
                    <a:lumOff val="35000"/>
                  </a:schemeClr>
                </a:solidFill>
              </a:rPr>
              <a:t>terapêutica</a:t>
            </a:r>
            <a:r>
              <a:rPr lang="en-US" sz="800" dirty="0">
                <a:solidFill>
                  <a:schemeClr val="tx1">
                    <a:lumMod val="65000"/>
                    <a:lumOff val="35000"/>
                  </a:schemeClr>
                </a:solidFill>
              </a:rPr>
              <a:t> </a:t>
            </a:r>
            <a:r>
              <a:rPr lang="en-US" sz="800" dirty="0" err="1">
                <a:solidFill>
                  <a:schemeClr val="tx1">
                    <a:lumMod val="65000"/>
                    <a:lumOff val="35000"/>
                  </a:schemeClr>
                </a:solidFill>
              </a:rPr>
              <a:t>antirretrovírica</a:t>
            </a:r>
            <a:endParaRPr lang="en-US" sz="800" dirty="0">
              <a:solidFill>
                <a:schemeClr val="tx1">
                  <a:lumMod val="65000"/>
                  <a:lumOff val="35000"/>
                </a:schemeClr>
              </a:solidFill>
            </a:endParaRPr>
          </a:p>
          <a:p>
            <a:endParaRPr lang="en-US" sz="800" dirty="0">
              <a:solidFill>
                <a:schemeClr val="tx1">
                  <a:lumMod val="65000"/>
                  <a:lumOff val="35000"/>
                </a:schemeClr>
              </a:solidFill>
            </a:endParaRPr>
          </a:p>
          <a:p>
            <a:r>
              <a:rPr lang="en-US" sz="800" dirty="0" err="1">
                <a:solidFill>
                  <a:schemeClr val="tx1">
                    <a:lumMod val="65000"/>
                    <a:lumOff val="35000"/>
                  </a:schemeClr>
                </a:solidFill>
              </a:rPr>
              <a:t>Adaptado</a:t>
            </a:r>
            <a:r>
              <a:rPr lang="en-US" sz="800" dirty="0">
                <a:solidFill>
                  <a:schemeClr val="tx1">
                    <a:lumMod val="65000"/>
                    <a:lumOff val="35000"/>
                  </a:schemeClr>
                </a:solidFill>
              </a:rPr>
              <a:t> de </a:t>
            </a:r>
            <a:r>
              <a:rPr lang="en-US" sz="800" dirty="0" err="1">
                <a:solidFill>
                  <a:schemeClr val="tx1">
                    <a:lumMod val="65000"/>
                    <a:lumOff val="35000"/>
                  </a:schemeClr>
                </a:solidFill>
              </a:rPr>
              <a:t>Antela</a:t>
            </a:r>
            <a:r>
              <a:rPr lang="en-US" sz="800" dirty="0">
                <a:solidFill>
                  <a:schemeClr val="tx1">
                    <a:lumMod val="65000"/>
                    <a:lumOff val="35000"/>
                  </a:schemeClr>
                </a:solidFill>
              </a:rPr>
              <a:t> A et al. J </a:t>
            </a:r>
            <a:r>
              <a:rPr lang="en-US" sz="800" dirty="0" err="1">
                <a:solidFill>
                  <a:schemeClr val="tx1">
                    <a:lumMod val="65000"/>
                    <a:lumOff val="35000"/>
                  </a:schemeClr>
                </a:solidFill>
              </a:rPr>
              <a:t>Antimicrob</a:t>
            </a:r>
            <a:r>
              <a:rPr lang="en-US" sz="800" dirty="0">
                <a:solidFill>
                  <a:schemeClr val="tx1">
                    <a:lumMod val="65000"/>
                    <a:lumOff val="35000"/>
                  </a:schemeClr>
                </a:solidFill>
              </a:rPr>
              <a:t> </a:t>
            </a:r>
            <a:r>
              <a:rPr lang="en-US" sz="800" dirty="0" err="1">
                <a:solidFill>
                  <a:schemeClr val="tx1">
                    <a:lumMod val="65000"/>
                    <a:lumOff val="35000"/>
                  </a:schemeClr>
                </a:solidFill>
              </a:rPr>
              <a:t>Chemother</a:t>
            </a:r>
            <a:r>
              <a:rPr lang="en-US" sz="800" dirty="0">
                <a:solidFill>
                  <a:schemeClr val="tx1">
                    <a:lumMod val="65000"/>
                    <a:lumOff val="35000"/>
                  </a:schemeClr>
                </a:solidFill>
              </a:rPr>
              <a:t> 2021; 76: 2501–2518</a:t>
            </a:r>
          </a:p>
        </p:txBody>
      </p:sp>
      <p:graphicFrame>
        <p:nvGraphicFramePr>
          <p:cNvPr id="8" name="Diagrama 7"/>
          <p:cNvGraphicFramePr/>
          <p:nvPr>
            <p:extLst>
              <p:ext uri="{D42A27DB-BD31-4B8C-83A1-F6EECF244321}">
                <p14:modId xmlns:p14="http://schemas.microsoft.com/office/powerpoint/2010/main" val="118266575"/>
              </p:ext>
            </p:extLst>
          </p:nvPr>
        </p:nvGraphicFramePr>
        <p:xfrm>
          <a:off x="1131101" y="857889"/>
          <a:ext cx="8125883" cy="5417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4">
            <a:extLst>
              <a:ext uri="{FF2B5EF4-FFF2-40B4-BE49-F238E27FC236}">
                <a16:creationId xmlns:a16="http://schemas.microsoft.com/office/drawing/2014/main" id="{1B2566B6-8289-6E46-A427-096D8ECC1DC5}"/>
              </a:ext>
            </a:extLst>
          </p:cNvPr>
          <p:cNvSpPr/>
          <p:nvPr/>
        </p:nvSpPr>
        <p:spPr>
          <a:xfrm>
            <a:off x="161513" y="237151"/>
            <a:ext cx="8164020" cy="461665"/>
          </a:xfrm>
          <a:prstGeom prst="rect">
            <a:avLst/>
          </a:prstGeom>
        </p:spPr>
        <p:txBody>
          <a:bodyPr wrap="square">
            <a:spAutoFit/>
          </a:bodyPr>
          <a:lstStyle/>
          <a:p>
            <a:r>
              <a:rPr lang="pt-PT" sz="2400" b="1" cap="small" dirty="0">
                <a:solidFill>
                  <a:srgbClr val="C00000"/>
                </a:solidFill>
              </a:rPr>
              <a:t>DISTÚRBIOS PSIQUIÁTRICOS</a:t>
            </a:r>
            <a:endParaRPr lang="pt-PT" sz="2400" b="1" dirty="0">
              <a:solidFill>
                <a:srgbClr val="C00000"/>
              </a:solidFill>
            </a:endParaRPr>
          </a:p>
        </p:txBody>
      </p:sp>
      <p:sp>
        <p:nvSpPr>
          <p:cNvPr id="7" name="Round Same-side Corner of Rectangle 6">
            <a:extLst>
              <a:ext uri="{FF2B5EF4-FFF2-40B4-BE49-F238E27FC236}">
                <a16:creationId xmlns:a16="http://schemas.microsoft.com/office/drawing/2014/main" id="{95DBFBE0-9AC7-C745-A39B-C069EF7E4839}"/>
              </a:ext>
            </a:extLst>
          </p:cNvPr>
          <p:cNvSpPr/>
          <p:nvPr/>
        </p:nvSpPr>
        <p:spPr>
          <a:xfrm>
            <a:off x="7866579" y="2825364"/>
            <a:ext cx="2465519" cy="1482308"/>
          </a:xfrm>
          <a:prstGeom prst="round2SameRect">
            <a:avLst>
              <a:gd name="adj1" fmla="val 0"/>
              <a:gd name="adj2" fmla="val 0"/>
            </a:avLst>
          </a:prstGeom>
          <a:solidFill>
            <a:srgbClr val="B4B6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9" name="Graphic 8">
            <a:extLst>
              <a:ext uri="{FF2B5EF4-FFF2-40B4-BE49-F238E27FC236}">
                <a16:creationId xmlns:a16="http://schemas.microsoft.com/office/drawing/2014/main" id="{16E08592-25AA-E348-BA3D-98A6C441D1A5}"/>
              </a:ext>
            </a:extLst>
          </p:cNvPr>
          <p:cNvPicPr>
            <a:picLocks noChangeAspect="1"/>
          </p:cNvPicPr>
          <p:nvPr/>
        </p:nvPicPr>
        <p:blipFill rotWithShape="1">
          <a:blip r:embed="rId8" cstate="print">
            <a:alphaModFix amt="15000"/>
            <a:extLst>
              <a:ext uri="{28A0092B-C50C-407E-A947-70E740481C1C}">
                <a14:useLocalDpi xmlns:a14="http://schemas.microsoft.com/office/drawing/2010/main" val="0"/>
              </a:ext>
              <a:ext uri="{96DAC541-7B7A-43D3-8B79-37D633B846F1}">
                <asvg:svgBlip xmlns:asvg="http://schemas.microsoft.com/office/drawing/2016/SVG/main" r:embed="rId9"/>
              </a:ext>
            </a:extLst>
          </a:blip>
          <a:srcRect l="12229" t="27143" r="26029" b="30396"/>
          <a:stretch/>
        </p:blipFill>
        <p:spPr>
          <a:xfrm>
            <a:off x="8120304" y="2656115"/>
            <a:ext cx="2211794" cy="1651558"/>
          </a:xfrm>
          <a:prstGeom prst="rect">
            <a:avLst/>
          </a:prstGeom>
        </p:spPr>
      </p:pic>
      <p:sp>
        <p:nvSpPr>
          <p:cNvPr id="11" name="Rectangle 10">
            <a:extLst>
              <a:ext uri="{FF2B5EF4-FFF2-40B4-BE49-F238E27FC236}">
                <a16:creationId xmlns:a16="http://schemas.microsoft.com/office/drawing/2014/main" id="{C9DC6514-54D3-FC42-905C-647C56CEBCEF}"/>
              </a:ext>
            </a:extLst>
          </p:cNvPr>
          <p:cNvSpPr/>
          <p:nvPr/>
        </p:nvSpPr>
        <p:spPr>
          <a:xfrm>
            <a:off x="8383992" y="3212575"/>
            <a:ext cx="1430692" cy="707886"/>
          </a:xfrm>
          <a:prstGeom prst="rect">
            <a:avLst/>
          </a:prstGeom>
        </p:spPr>
        <p:txBody>
          <a:bodyPr wrap="square">
            <a:spAutoFit/>
          </a:bodyPr>
          <a:lstStyle/>
          <a:p>
            <a:pPr algn="ctr"/>
            <a:r>
              <a:rPr lang="pt-PT" sz="4000" b="1" dirty="0">
                <a:solidFill>
                  <a:schemeClr val="bg1"/>
                </a:solidFill>
              </a:rPr>
              <a:t>TARV</a:t>
            </a:r>
          </a:p>
        </p:txBody>
      </p:sp>
    </p:spTree>
    <p:extLst>
      <p:ext uri="{BB962C8B-B14F-4D97-AF65-F5344CB8AC3E}">
        <p14:creationId xmlns:p14="http://schemas.microsoft.com/office/powerpoint/2010/main" val="40465847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6">
            <a:extLst>
              <a:ext uri="{FF2B5EF4-FFF2-40B4-BE49-F238E27FC236}">
                <a16:creationId xmlns:a16="http://schemas.microsoft.com/office/drawing/2014/main" id="{ED620EB2-70FD-F346-A102-36F1A2BD8A30}"/>
              </a:ext>
            </a:extLst>
          </p:cNvPr>
          <p:cNvSpPr txBox="1"/>
          <p:nvPr/>
        </p:nvSpPr>
        <p:spPr>
          <a:xfrm>
            <a:off x="151739" y="6469971"/>
            <a:ext cx="6261502" cy="215444"/>
          </a:xfrm>
          <a:prstGeom prst="rect">
            <a:avLst/>
          </a:prstGeom>
          <a:noFill/>
        </p:spPr>
        <p:txBody>
          <a:bodyPr wrap="square" rtlCol="0">
            <a:spAutoFit/>
          </a:bodyPr>
          <a:lstStyle/>
          <a:p>
            <a:r>
              <a:rPr lang="en-US" altLang="en-US" sz="800" dirty="0">
                <a:solidFill>
                  <a:schemeClr val="tx1">
                    <a:lumMod val="65000"/>
                    <a:lumOff val="35000"/>
                  </a:schemeClr>
                </a:solidFill>
                <a:cs typeface="Arial" charset="0"/>
              </a:rPr>
              <a:t>EACS. Guidelines Version 12 October 2023.Disponível </a:t>
            </a:r>
            <a:r>
              <a:rPr lang="en-US" altLang="en-US" sz="800" dirty="0" err="1">
                <a:solidFill>
                  <a:schemeClr val="tx1">
                    <a:lumMod val="65000"/>
                    <a:lumOff val="35000"/>
                  </a:schemeClr>
                </a:solidFill>
                <a:cs typeface="Arial" charset="0"/>
              </a:rPr>
              <a:t>em</a:t>
            </a:r>
            <a:r>
              <a:rPr lang="en-US" altLang="en-US" sz="800" dirty="0">
                <a:solidFill>
                  <a:schemeClr val="tx1">
                    <a:lumMod val="65000"/>
                    <a:lumOff val="35000"/>
                  </a:schemeClr>
                </a:solidFill>
                <a:cs typeface="Arial" charset="0"/>
              </a:rPr>
              <a:t>: </a:t>
            </a:r>
            <a:r>
              <a:rPr lang="en-US" altLang="en-US" sz="800" dirty="0">
                <a:solidFill>
                  <a:schemeClr val="tx1">
                    <a:lumMod val="50000"/>
                    <a:lumOff val="50000"/>
                  </a:schemeClr>
                </a:solidFill>
                <a:cs typeface="Arial" charset="0"/>
                <a:hlinkClick r:id="rId3"/>
              </a:rPr>
              <a:t>https://www.eacsociety.org/guidelines/eacs-guidelines/</a:t>
            </a:r>
            <a:r>
              <a:rPr lang="en-US" altLang="en-US" sz="800" dirty="0">
                <a:solidFill>
                  <a:schemeClr val="tx1">
                    <a:lumMod val="50000"/>
                    <a:lumOff val="50000"/>
                  </a:schemeClr>
                </a:solidFill>
                <a:cs typeface="Arial" charset="0"/>
              </a:rPr>
              <a:t> .</a:t>
            </a:r>
            <a:endParaRPr lang="x-none" sz="800" dirty="0">
              <a:solidFill>
                <a:schemeClr val="bg1">
                  <a:lumMod val="50000"/>
                </a:schemeClr>
              </a:solidFill>
              <a:latin typeface="Calibri"/>
              <a:ea typeface="Verdana" panose="020B0604030504040204" pitchFamily="34" charset="0"/>
              <a:cs typeface="Calibri"/>
            </a:endParaRPr>
          </a:p>
        </p:txBody>
      </p:sp>
      <p:pic>
        <p:nvPicPr>
          <p:cNvPr id="7" name="Picture 6">
            <a:extLst>
              <a:ext uri="{FF2B5EF4-FFF2-40B4-BE49-F238E27FC236}">
                <a16:creationId xmlns:a16="http://schemas.microsoft.com/office/drawing/2014/main" id="{207262B0-B117-4443-8FB4-F0092315F1C0}"/>
              </a:ext>
            </a:extLst>
          </p:cNvPr>
          <p:cNvPicPr>
            <a:picLocks noChangeAspect="1"/>
          </p:cNvPicPr>
          <p:nvPr/>
        </p:nvPicPr>
        <p:blipFill>
          <a:blip r:embed="rId4" cstate="print"/>
          <a:stretch>
            <a:fillRect/>
          </a:stretch>
        </p:blipFill>
        <p:spPr>
          <a:xfrm>
            <a:off x="10773747" y="5873424"/>
            <a:ext cx="1256740" cy="811991"/>
          </a:xfrm>
          <a:prstGeom prst="rect">
            <a:avLst/>
          </a:prstGeom>
        </p:spPr>
      </p:pic>
      <p:sp>
        <p:nvSpPr>
          <p:cNvPr id="8" name="Rectangle 4">
            <a:extLst>
              <a:ext uri="{FF2B5EF4-FFF2-40B4-BE49-F238E27FC236}">
                <a16:creationId xmlns:a16="http://schemas.microsoft.com/office/drawing/2014/main" id="{65BD1362-7A64-9C42-8245-775FFC4F34F8}"/>
              </a:ext>
            </a:extLst>
          </p:cNvPr>
          <p:cNvSpPr/>
          <p:nvPr/>
        </p:nvSpPr>
        <p:spPr>
          <a:xfrm>
            <a:off x="161513" y="237151"/>
            <a:ext cx="8164020" cy="461665"/>
          </a:xfrm>
          <a:prstGeom prst="rect">
            <a:avLst/>
          </a:prstGeom>
        </p:spPr>
        <p:txBody>
          <a:bodyPr wrap="square">
            <a:spAutoFit/>
          </a:bodyPr>
          <a:lstStyle/>
          <a:p>
            <a:r>
              <a:rPr lang="pt-PT" sz="2400" b="1" cap="small" dirty="0">
                <a:solidFill>
                  <a:srgbClr val="C00000"/>
                </a:solidFill>
              </a:rPr>
              <a:t>DISTÚRBIOS PSIQUIÁTRICOS</a:t>
            </a:r>
            <a:endParaRPr lang="pt-PT" sz="2400" b="1" dirty="0">
              <a:solidFill>
                <a:srgbClr val="C00000"/>
              </a:solidFill>
            </a:endParaRPr>
          </a:p>
        </p:txBody>
      </p:sp>
      <p:pic>
        <p:nvPicPr>
          <p:cNvPr id="4" name="Imagem 3">
            <a:extLst>
              <a:ext uri="{FF2B5EF4-FFF2-40B4-BE49-F238E27FC236}">
                <a16:creationId xmlns:a16="http://schemas.microsoft.com/office/drawing/2014/main" id="{3E5CDE82-FFB4-2E97-4582-3AAA2FDE88FF}"/>
              </a:ext>
            </a:extLst>
          </p:cNvPr>
          <p:cNvPicPr>
            <a:picLocks noChangeAspect="1"/>
          </p:cNvPicPr>
          <p:nvPr/>
        </p:nvPicPr>
        <p:blipFill>
          <a:blip r:embed="rId5"/>
          <a:stretch>
            <a:fillRect/>
          </a:stretch>
        </p:blipFill>
        <p:spPr>
          <a:xfrm>
            <a:off x="405353" y="936341"/>
            <a:ext cx="10199802" cy="5456657"/>
          </a:xfrm>
          <a:prstGeom prst="rect">
            <a:avLst/>
          </a:prstGeom>
        </p:spPr>
      </p:pic>
    </p:spTree>
    <p:extLst>
      <p:ext uri="{BB962C8B-B14F-4D97-AF65-F5344CB8AC3E}">
        <p14:creationId xmlns:p14="http://schemas.microsoft.com/office/powerpoint/2010/main" val="30477429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161513" y="6330454"/>
            <a:ext cx="9445625" cy="461665"/>
          </a:xfrm>
          <a:prstGeom prst="rect">
            <a:avLst/>
          </a:prstGeom>
          <a:noFill/>
        </p:spPr>
        <p:txBody>
          <a:bodyPr wrap="square" rtlCol="0">
            <a:spAutoFit/>
          </a:bodyPr>
          <a:lstStyle/>
          <a:p>
            <a:r>
              <a:rPr lang="en-US" sz="800" dirty="0">
                <a:solidFill>
                  <a:schemeClr val="tx1">
                    <a:lumMod val="65000"/>
                    <a:lumOff val="35000"/>
                  </a:schemeClr>
                </a:solidFill>
              </a:rPr>
              <a:t>ATV, atazanavir; BIC, </a:t>
            </a:r>
            <a:r>
              <a:rPr lang="en-US" sz="800" dirty="0" err="1">
                <a:solidFill>
                  <a:schemeClr val="tx1">
                    <a:lumMod val="65000"/>
                    <a:lumOff val="35000"/>
                  </a:schemeClr>
                </a:solidFill>
              </a:rPr>
              <a:t>bictegravir</a:t>
            </a:r>
            <a:r>
              <a:rPr lang="en-US" sz="800" dirty="0">
                <a:solidFill>
                  <a:schemeClr val="tx1">
                    <a:lumMod val="65000"/>
                    <a:lumOff val="35000"/>
                  </a:schemeClr>
                </a:solidFill>
              </a:rPr>
              <a:t>; DRV, darunavir; DTG, dolutegravir; EVG, elvitegravir; LPV, lopinavir; PVVIH, </a:t>
            </a:r>
            <a:r>
              <a:rPr lang="en-US" sz="800" dirty="0" err="1">
                <a:solidFill>
                  <a:schemeClr val="tx1">
                    <a:lumMod val="65000"/>
                    <a:lumOff val="35000"/>
                  </a:schemeClr>
                </a:solidFill>
              </a:rPr>
              <a:t>pessoas</a:t>
            </a:r>
            <a:r>
              <a:rPr lang="en-US" sz="800" dirty="0">
                <a:solidFill>
                  <a:schemeClr val="tx1">
                    <a:lumMod val="65000"/>
                    <a:lumOff val="35000"/>
                  </a:schemeClr>
                </a:solidFill>
              </a:rPr>
              <a:t> que </a:t>
            </a:r>
            <a:r>
              <a:rPr lang="en-US" sz="800" dirty="0" err="1">
                <a:solidFill>
                  <a:schemeClr val="tx1">
                    <a:lumMod val="65000"/>
                    <a:lumOff val="35000"/>
                  </a:schemeClr>
                </a:solidFill>
              </a:rPr>
              <a:t>vivem</a:t>
            </a:r>
            <a:r>
              <a:rPr lang="en-US" sz="800" dirty="0">
                <a:solidFill>
                  <a:schemeClr val="tx1">
                    <a:lumMod val="65000"/>
                    <a:lumOff val="35000"/>
                  </a:schemeClr>
                </a:solidFill>
              </a:rPr>
              <a:t> com VIH; RAL, </a:t>
            </a:r>
            <a:r>
              <a:rPr lang="en-US" sz="800" dirty="0" err="1">
                <a:solidFill>
                  <a:schemeClr val="tx1">
                    <a:lumMod val="65000"/>
                    <a:lumOff val="35000"/>
                  </a:schemeClr>
                </a:solidFill>
              </a:rPr>
              <a:t>raltegravir</a:t>
            </a:r>
            <a:r>
              <a:rPr lang="en-US" sz="800" dirty="0">
                <a:solidFill>
                  <a:schemeClr val="tx1">
                    <a:lumMod val="65000"/>
                    <a:lumOff val="35000"/>
                  </a:schemeClr>
                </a:solidFill>
              </a:rPr>
              <a:t>; RPV, </a:t>
            </a:r>
            <a:r>
              <a:rPr lang="en-US" sz="800" dirty="0" err="1">
                <a:solidFill>
                  <a:schemeClr val="tx1">
                    <a:lumMod val="65000"/>
                    <a:lumOff val="35000"/>
                  </a:schemeClr>
                </a:solidFill>
              </a:rPr>
              <a:t>rilpivirina</a:t>
            </a:r>
            <a:r>
              <a:rPr lang="en-US" sz="800" dirty="0">
                <a:solidFill>
                  <a:schemeClr val="tx1">
                    <a:lumMod val="65000"/>
                    <a:lumOff val="35000"/>
                  </a:schemeClr>
                </a:solidFill>
              </a:rPr>
              <a:t> </a:t>
            </a:r>
          </a:p>
          <a:p>
            <a:endParaRPr lang="en-US" sz="800" dirty="0">
              <a:solidFill>
                <a:schemeClr val="tx1">
                  <a:lumMod val="65000"/>
                  <a:lumOff val="35000"/>
                </a:schemeClr>
              </a:solidFill>
            </a:endParaRPr>
          </a:p>
          <a:p>
            <a:r>
              <a:rPr lang="en-US" sz="800" dirty="0" err="1">
                <a:solidFill>
                  <a:schemeClr val="tx1">
                    <a:lumMod val="65000"/>
                    <a:lumOff val="35000"/>
                  </a:schemeClr>
                </a:solidFill>
              </a:rPr>
              <a:t>Adaptado</a:t>
            </a:r>
            <a:r>
              <a:rPr lang="en-US" sz="800" dirty="0">
                <a:solidFill>
                  <a:schemeClr val="tx1">
                    <a:lumMod val="65000"/>
                    <a:lumOff val="35000"/>
                  </a:schemeClr>
                </a:solidFill>
              </a:rPr>
              <a:t> de </a:t>
            </a:r>
            <a:r>
              <a:rPr lang="en-US" sz="800" dirty="0" err="1">
                <a:solidFill>
                  <a:schemeClr val="tx1">
                    <a:lumMod val="65000"/>
                    <a:lumOff val="35000"/>
                  </a:schemeClr>
                </a:solidFill>
              </a:rPr>
              <a:t>Taramasso</a:t>
            </a:r>
            <a:r>
              <a:rPr lang="en-US" sz="800" dirty="0">
                <a:solidFill>
                  <a:schemeClr val="tx1">
                    <a:lumMod val="65000"/>
                    <a:lumOff val="35000"/>
                  </a:schemeClr>
                </a:solidFill>
              </a:rPr>
              <a:t> L</a:t>
            </a:r>
            <a:r>
              <a:rPr lang="en-US" sz="800" i="1" dirty="0">
                <a:solidFill>
                  <a:schemeClr val="tx1">
                    <a:lumMod val="65000"/>
                    <a:lumOff val="35000"/>
                  </a:schemeClr>
                </a:solidFill>
              </a:rPr>
              <a:t>, et al. </a:t>
            </a:r>
            <a:r>
              <a:rPr lang="en-US" sz="800" dirty="0">
                <a:solidFill>
                  <a:schemeClr val="tx1">
                    <a:lumMod val="65000"/>
                    <a:lumOff val="35000"/>
                  </a:schemeClr>
                </a:solidFill>
              </a:rPr>
              <a:t>Poster 00399. CROI 2022</a:t>
            </a:r>
            <a:endParaRPr lang="pt-PT" sz="800" dirty="0">
              <a:solidFill>
                <a:schemeClr val="tx1">
                  <a:lumMod val="65000"/>
                  <a:lumOff val="35000"/>
                </a:schemeClr>
              </a:solidFill>
            </a:endParaRPr>
          </a:p>
        </p:txBody>
      </p:sp>
      <p:sp>
        <p:nvSpPr>
          <p:cNvPr id="6" name="Rectangle 4">
            <a:extLst>
              <a:ext uri="{FF2B5EF4-FFF2-40B4-BE49-F238E27FC236}">
                <a16:creationId xmlns:a16="http://schemas.microsoft.com/office/drawing/2014/main" id="{8C969CF7-D093-8042-90D0-707824D6B4C3}"/>
              </a:ext>
            </a:extLst>
          </p:cNvPr>
          <p:cNvSpPr/>
          <p:nvPr/>
        </p:nvSpPr>
        <p:spPr>
          <a:xfrm>
            <a:off x="161513" y="237151"/>
            <a:ext cx="8164020" cy="461665"/>
          </a:xfrm>
          <a:prstGeom prst="rect">
            <a:avLst/>
          </a:prstGeom>
        </p:spPr>
        <p:txBody>
          <a:bodyPr wrap="square">
            <a:spAutoFit/>
          </a:bodyPr>
          <a:lstStyle/>
          <a:p>
            <a:r>
              <a:rPr lang="pt-PT" sz="2400" b="1" cap="small" dirty="0">
                <a:solidFill>
                  <a:srgbClr val="C00000"/>
                </a:solidFill>
              </a:rPr>
              <a:t>DISTÚRBIOS PSIQUIÁTRICOS</a:t>
            </a:r>
            <a:endParaRPr lang="pt-PT" sz="2400" b="1" dirty="0">
              <a:solidFill>
                <a:srgbClr val="C00000"/>
              </a:solidFill>
            </a:endParaRPr>
          </a:p>
        </p:txBody>
      </p:sp>
      <p:pic>
        <p:nvPicPr>
          <p:cNvPr id="8" name="Graphic 7">
            <a:extLst>
              <a:ext uri="{FF2B5EF4-FFF2-40B4-BE49-F238E27FC236}">
                <a16:creationId xmlns:a16="http://schemas.microsoft.com/office/drawing/2014/main" id="{6F469F9D-85F9-E247-94EA-2C2700D7600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43121" y="676239"/>
            <a:ext cx="4682412" cy="4696864"/>
          </a:xfrm>
          <a:prstGeom prst="rect">
            <a:avLst/>
          </a:prstGeom>
        </p:spPr>
      </p:pic>
      <p:sp>
        <p:nvSpPr>
          <p:cNvPr id="10" name="Rounded Rectangle 9">
            <a:extLst>
              <a:ext uri="{FF2B5EF4-FFF2-40B4-BE49-F238E27FC236}">
                <a16:creationId xmlns:a16="http://schemas.microsoft.com/office/drawing/2014/main" id="{125621E5-AEEA-5547-A46E-2EC676007946}"/>
              </a:ext>
            </a:extLst>
          </p:cNvPr>
          <p:cNvSpPr/>
          <p:nvPr/>
        </p:nvSpPr>
        <p:spPr>
          <a:xfrm>
            <a:off x="948132" y="5486401"/>
            <a:ext cx="10124194" cy="556792"/>
          </a:xfrm>
          <a:prstGeom prst="roundRect">
            <a:avLst>
              <a:gd name="adj" fmla="val 7519"/>
            </a:avLst>
          </a:prstGeom>
          <a:solidFill>
            <a:srgbClr val="B4B6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11" name="Graphic 10">
            <a:extLst>
              <a:ext uri="{FF2B5EF4-FFF2-40B4-BE49-F238E27FC236}">
                <a16:creationId xmlns:a16="http://schemas.microsoft.com/office/drawing/2014/main" id="{F8B589D1-A3BD-5644-92DB-5DF87558EFBD}"/>
              </a:ext>
            </a:extLst>
          </p:cNvPr>
          <p:cNvPicPr>
            <a:picLocks noChangeAspect="1"/>
          </p:cNvPicPr>
          <p:nvPr/>
        </p:nvPicPr>
        <p:blipFill rotWithShape="1">
          <a:blip r:embed="rId5" cstate="print">
            <a:alphaModFix amt="15000"/>
            <a:extLst>
              <a:ext uri="{28A0092B-C50C-407E-A947-70E740481C1C}">
                <a14:useLocalDpi xmlns:a14="http://schemas.microsoft.com/office/drawing/2010/main" val="0"/>
              </a:ext>
              <a:ext uri="{96DAC541-7B7A-43D3-8B79-37D633B846F1}">
                <asvg:svgBlip xmlns:asvg="http://schemas.microsoft.com/office/drawing/2016/SVG/main" r:embed="rId6"/>
              </a:ext>
            </a:extLst>
          </a:blip>
          <a:srcRect l="12229" t="57341" r="26029" b="30397"/>
          <a:stretch/>
        </p:blipFill>
        <p:spPr>
          <a:xfrm>
            <a:off x="8371133" y="5486402"/>
            <a:ext cx="2686036" cy="579176"/>
          </a:xfrm>
          <a:prstGeom prst="rect">
            <a:avLst/>
          </a:prstGeom>
        </p:spPr>
      </p:pic>
      <p:sp>
        <p:nvSpPr>
          <p:cNvPr id="3" name="Rectangle 2">
            <a:extLst>
              <a:ext uri="{FF2B5EF4-FFF2-40B4-BE49-F238E27FC236}">
                <a16:creationId xmlns:a16="http://schemas.microsoft.com/office/drawing/2014/main" id="{D418228B-37C6-4D3D-BB65-B027B640B6E5}"/>
              </a:ext>
            </a:extLst>
          </p:cNvPr>
          <p:cNvSpPr/>
          <p:nvPr/>
        </p:nvSpPr>
        <p:spPr>
          <a:xfrm>
            <a:off x="1134831" y="5441630"/>
            <a:ext cx="9750796" cy="646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000" b="1" dirty="0">
                <a:solidFill>
                  <a:schemeClr val="tx1"/>
                </a:solidFill>
              </a:rPr>
              <a:t>Neste estudo, 4.751 PVVIH foram incluídas em coortes DTG (n=1.138) e não-DTG (n=3.613)</a:t>
            </a:r>
          </a:p>
        </p:txBody>
      </p:sp>
    </p:spTree>
    <p:extLst>
      <p:ext uri="{BB962C8B-B14F-4D97-AF65-F5344CB8AC3E}">
        <p14:creationId xmlns:p14="http://schemas.microsoft.com/office/powerpoint/2010/main" val="22617996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a 5"/>
          <p:cNvGraphicFramePr>
            <a:graphicFrameLocks noGrp="1"/>
          </p:cNvGraphicFramePr>
          <p:nvPr>
            <p:extLst>
              <p:ext uri="{D42A27DB-BD31-4B8C-83A1-F6EECF244321}">
                <p14:modId xmlns:p14="http://schemas.microsoft.com/office/powerpoint/2010/main" val="1659645386"/>
              </p:ext>
            </p:extLst>
          </p:nvPr>
        </p:nvGraphicFramePr>
        <p:xfrm>
          <a:off x="7455684" y="1195262"/>
          <a:ext cx="3402958" cy="3399576"/>
        </p:xfrm>
        <a:graphic>
          <a:graphicData uri="http://schemas.openxmlformats.org/drawingml/2006/table">
            <a:tbl>
              <a:tblPr firstRow="1" bandRow="1">
                <a:tableStyleId>{5C22544A-7EE6-4342-B048-85BDC9FD1C3A}</a:tableStyleId>
              </a:tblPr>
              <a:tblGrid>
                <a:gridCol w="2043962">
                  <a:extLst>
                    <a:ext uri="{9D8B030D-6E8A-4147-A177-3AD203B41FA5}">
                      <a16:colId xmlns:a16="http://schemas.microsoft.com/office/drawing/2014/main" val="20000"/>
                    </a:ext>
                  </a:extLst>
                </a:gridCol>
                <a:gridCol w="652836">
                  <a:extLst>
                    <a:ext uri="{9D8B030D-6E8A-4147-A177-3AD203B41FA5}">
                      <a16:colId xmlns:a16="http://schemas.microsoft.com/office/drawing/2014/main" val="20001"/>
                    </a:ext>
                  </a:extLst>
                </a:gridCol>
                <a:gridCol w="706160">
                  <a:extLst>
                    <a:ext uri="{9D8B030D-6E8A-4147-A177-3AD203B41FA5}">
                      <a16:colId xmlns:a16="http://schemas.microsoft.com/office/drawing/2014/main" val="20002"/>
                    </a:ext>
                  </a:extLst>
                </a:gridCol>
              </a:tblGrid>
              <a:tr h="495321">
                <a:tc>
                  <a:txBody>
                    <a:bodyPr/>
                    <a:lstStyle/>
                    <a:p>
                      <a:r>
                        <a:rPr lang="pt-PT" sz="1400" dirty="0"/>
                        <a:t>Efeitos</a:t>
                      </a:r>
                      <a:r>
                        <a:rPr lang="pt-PT" sz="1400" baseline="0" dirty="0"/>
                        <a:t> 2</a:t>
                      </a:r>
                      <a:r>
                        <a:rPr lang="pt-PT" sz="1400" u="sng" baseline="30000" dirty="0"/>
                        <a:t>os</a:t>
                      </a:r>
                    </a:p>
                  </a:txBody>
                  <a:tcPr/>
                </a:tc>
                <a:tc>
                  <a:txBody>
                    <a:bodyPr/>
                    <a:lstStyle/>
                    <a:p>
                      <a:r>
                        <a:rPr lang="pt-PT" sz="1400" dirty="0"/>
                        <a:t>Não-DTG</a:t>
                      </a:r>
                    </a:p>
                  </a:txBody>
                  <a:tcPr/>
                </a:tc>
                <a:tc>
                  <a:txBody>
                    <a:bodyPr/>
                    <a:lstStyle/>
                    <a:p>
                      <a:r>
                        <a:rPr lang="pt-PT" sz="1400" dirty="0"/>
                        <a:t>DTG</a:t>
                      </a:r>
                    </a:p>
                  </a:txBody>
                  <a:tcPr/>
                </a:tc>
                <a:extLst>
                  <a:ext uri="{0D108BD9-81ED-4DB2-BD59-A6C34878D82A}">
                    <a16:rowId xmlns:a16="http://schemas.microsoft.com/office/drawing/2014/main" val="10000"/>
                  </a:ext>
                </a:extLst>
              </a:tr>
              <a:tr h="360177">
                <a:tc>
                  <a:txBody>
                    <a:bodyPr/>
                    <a:lstStyle/>
                    <a:p>
                      <a:r>
                        <a:rPr lang="pt-PT" sz="1400" dirty="0"/>
                        <a:t>Distúrbio do sono</a:t>
                      </a:r>
                    </a:p>
                  </a:txBody>
                  <a:tcPr/>
                </a:tc>
                <a:tc>
                  <a:txBody>
                    <a:bodyPr/>
                    <a:lstStyle/>
                    <a:p>
                      <a:r>
                        <a:rPr lang="pt-PT" sz="1400" dirty="0"/>
                        <a:t>7</a:t>
                      </a:r>
                    </a:p>
                  </a:txBody>
                  <a:tcPr/>
                </a:tc>
                <a:tc>
                  <a:txBody>
                    <a:bodyPr/>
                    <a:lstStyle/>
                    <a:p>
                      <a:r>
                        <a:rPr lang="pt-PT" sz="1400" dirty="0"/>
                        <a:t>12</a:t>
                      </a:r>
                    </a:p>
                  </a:txBody>
                  <a:tcPr/>
                </a:tc>
                <a:extLst>
                  <a:ext uri="{0D108BD9-81ED-4DB2-BD59-A6C34878D82A}">
                    <a16:rowId xmlns:a16="http://schemas.microsoft.com/office/drawing/2014/main" val="10001"/>
                  </a:ext>
                </a:extLst>
              </a:tr>
              <a:tr h="360177">
                <a:tc>
                  <a:txBody>
                    <a:bodyPr/>
                    <a:lstStyle/>
                    <a:p>
                      <a:r>
                        <a:rPr lang="pt-PT" sz="1400" dirty="0"/>
                        <a:t>Ansiedade</a:t>
                      </a:r>
                    </a:p>
                  </a:txBody>
                  <a:tcPr/>
                </a:tc>
                <a:tc>
                  <a:txBody>
                    <a:bodyPr/>
                    <a:lstStyle/>
                    <a:p>
                      <a:r>
                        <a:rPr lang="pt-PT" sz="1400" dirty="0"/>
                        <a:t>4</a:t>
                      </a:r>
                    </a:p>
                  </a:txBody>
                  <a:tcPr/>
                </a:tc>
                <a:tc>
                  <a:txBody>
                    <a:bodyPr/>
                    <a:lstStyle/>
                    <a:p>
                      <a:r>
                        <a:rPr lang="pt-PT" sz="1400" dirty="0"/>
                        <a:t>6</a:t>
                      </a:r>
                    </a:p>
                  </a:txBody>
                  <a:tcPr/>
                </a:tc>
                <a:extLst>
                  <a:ext uri="{0D108BD9-81ED-4DB2-BD59-A6C34878D82A}">
                    <a16:rowId xmlns:a16="http://schemas.microsoft.com/office/drawing/2014/main" val="10002"/>
                  </a:ext>
                </a:extLst>
              </a:tr>
              <a:tr h="360177">
                <a:tc>
                  <a:txBody>
                    <a:bodyPr/>
                    <a:lstStyle/>
                    <a:p>
                      <a:r>
                        <a:rPr lang="pt-PT" sz="1400" dirty="0"/>
                        <a:t>Depressão</a:t>
                      </a:r>
                    </a:p>
                  </a:txBody>
                  <a:tcPr/>
                </a:tc>
                <a:tc>
                  <a:txBody>
                    <a:bodyPr/>
                    <a:lstStyle/>
                    <a:p>
                      <a:r>
                        <a:rPr lang="pt-PT" sz="1400" dirty="0"/>
                        <a:t>3</a:t>
                      </a:r>
                    </a:p>
                  </a:txBody>
                  <a:tcPr/>
                </a:tc>
                <a:tc>
                  <a:txBody>
                    <a:bodyPr/>
                    <a:lstStyle/>
                    <a:p>
                      <a:r>
                        <a:rPr lang="pt-PT" sz="1400" dirty="0"/>
                        <a:t>6</a:t>
                      </a:r>
                    </a:p>
                  </a:txBody>
                  <a:tcPr/>
                </a:tc>
                <a:extLst>
                  <a:ext uri="{0D108BD9-81ED-4DB2-BD59-A6C34878D82A}">
                    <a16:rowId xmlns:a16="http://schemas.microsoft.com/office/drawing/2014/main" val="10003"/>
                  </a:ext>
                </a:extLst>
              </a:tr>
              <a:tr h="360177">
                <a:tc>
                  <a:txBody>
                    <a:bodyPr/>
                    <a:lstStyle/>
                    <a:p>
                      <a:r>
                        <a:rPr lang="pt-PT" sz="1400" dirty="0"/>
                        <a:t>Cefaleias</a:t>
                      </a:r>
                    </a:p>
                  </a:txBody>
                  <a:tcPr/>
                </a:tc>
                <a:tc>
                  <a:txBody>
                    <a:bodyPr/>
                    <a:lstStyle/>
                    <a:p>
                      <a:r>
                        <a:rPr lang="pt-PT" sz="1400" dirty="0"/>
                        <a:t>6</a:t>
                      </a:r>
                    </a:p>
                  </a:txBody>
                  <a:tcPr/>
                </a:tc>
                <a:tc>
                  <a:txBody>
                    <a:bodyPr/>
                    <a:lstStyle/>
                    <a:p>
                      <a:r>
                        <a:rPr lang="pt-PT" sz="1400" dirty="0"/>
                        <a:t>5</a:t>
                      </a:r>
                    </a:p>
                  </a:txBody>
                  <a:tcPr/>
                </a:tc>
                <a:extLst>
                  <a:ext uri="{0D108BD9-81ED-4DB2-BD59-A6C34878D82A}">
                    <a16:rowId xmlns:a16="http://schemas.microsoft.com/office/drawing/2014/main" val="10004"/>
                  </a:ext>
                </a:extLst>
              </a:tr>
              <a:tr h="360177">
                <a:tc>
                  <a:txBody>
                    <a:bodyPr/>
                    <a:lstStyle/>
                    <a:p>
                      <a:r>
                        <a:rPr lang="pt-PT" sz="1400" dirty="0"/>
                        <a:t>Vertigem</a:t>
                      </a:r>
                    </a:p>
                  </a:txBody>
                  <a:tcPr/>
                </a:tc>
                <a:tc>
                  <a:txBody>
                    <a:bodyPr/>
                    <a:lstStyle/>
                    <a:p>
                      <a:r>
                        <a:rPr lang="pt-PT" sz="1400" dirty="0"/>
                        <a:t>4</a:t>
                      </a:r>
                    </a:p>
                  </a:txBody>
                  <a:tcPr/>
                </a:tc>
                <a:tc>
                  <a:txBody>
                    <a:bodyPr/>
                    <a:lstStyle/>
                    <a:p>
                      <a:r>
                        <a:rPr lang="pt-PT" sz="1400" dirty="0"/>
                        <a:t>4</a:t>
                      </a:r>
                    </a:p>
                  </a:txBody>
                  <a:tcPr/>
                </a:tc>
                <a:extLst>
                  <a:ext uri="{0D108BD9-81ED-4DB2-BD59-A6C34878D82A}">
                    <a16:rowId xmlns:a16="http://schemas.microsoft.com/office/drawing/2014/main" val="10005"/>
                  </a:ext>
                </a:extLst>
              </a:tr>
              <a:tr h="360177">
                <a:tc>
                  <a:txBody>
                    <a:bodyPr/>
                    <a:lstStyle/>
                    <a:p>
                      <a:r>
                        <a:rPr lang="pt-PT" sz="1400" dirty="0"/>
                        <a:t>Ideação Suicida</a:t>
                      </a:r>
                    </a:p>
                  </a:txBody>
                  <a:tcPr/>
                </a:tc>
                <a:tc>
                  <a:txBody>
                    <a:bodyPr/>
                    <a:lstStyle/>
                    <a:p>
                      <a:r>
                        <a:rPr lang="pt-PT" sz="1400" dirty="0"/>
                        <a:t>1</a:t>
                      </a:r>
                    </a:p>
                  </a:txBody>
                  <a:tcPr/>
                </a:tc>
                <a:tc>
                  <a:txBody>
                    <a:bodyPr/>
                    <a:lstStyle/>
                    <a:p>
                      <a:r>
                        <a:rPr lang="pt-PT" sz="1400" dirty="0"/>
                        <a:t>3</a:t>
                      </a:r>
                    </a:p>
                  </a:txBody>
                  <a:tcPr/>
                </a:tc>
                <a:extLst>
                  <a:ext uri="{0D108BD9-81ED-4DB2-BD59-A6C34878D82A}">
                    <a16:rowId xmlns:a16="http://schemas.microsoft.com/office/drawing/2014/main" val="10006"/>
                  </a:ext>
                </a:extLst>
              </a:tr>
              <a:tr h="360177">
                <a:tc>
                  <a:txBody>
                    <a:bodyPr/>
                    <a:lstStyle/>
                    <a:p>
                      <a:r>
                        <a:rPr lang="pt-PT" sz="1400" dirty="0"/>
                        <a:t>Psicose</a:t>
                      </a:r>
                    </a:p>
                  </a:txBody>
                  <a:tcPr/>
                </a:tc>
                <a:tc>
                  <a:txBody>
                    <a:bodyPr/>
                    <a:lstStyle/>
                    <a:p>
                      <a:r>
                        <a:rPr lang="pt-PT" sz="1400" dirty="0"/>
                        <a:t>1</a:t>
                      </a:r>
                    </a:p>
                  </a:txBody>
                  <a:tcPr/>
                </a:tc>
                <a:tc>
                  <a:txBody>
                    <a:bodyPr/>
                    <a:lstStyle/>
                    <a:p>
                      <a:r>
                        <a:rPr lang="pt-PT" sz="1400" dirty="0"/>
                        <a:t>1</a:t>
                      </a:r>
                    </a:p>
                  </a:txBody>
                  <a:tcPr/>
                </a:tc>
                <a:extLst>
                  <a:ext uri="{0D108BD9-81ED-4DB2-BD59-A6C34878D82A}">
                    <a16:rowId xmlns:a16="http://schemas.microsoft.com/office/drawing/2014/main" val="10007"/>
                  </a:ext>
                </a:extLst>
              </a:tr>
              <a:tr h="360177">
                <a:tc>
                  <a:txBody>
                    <a:bodyPr/>
                    <a:lstStyle/>
                    <a:p>
                      <a:r>
                        <a:rPr lang="pt-PT" sz="1400" dirty="0"/>
                        <a:t>Outras</a:t>
                      </a:r>
                    </a:p>
                  </a:txBody>
                  <a:tcPr/>
                </a:tc>
                <a:tc>
                  <a:txBody>
                    <a:bodyPr/>
                    <a:lstStyle/>
                    <a:p>
                      <a:r>
                        <a:rPr lang="pt-PT" sz="1400" dirty="0"/>
                        <a:t>4</a:t>
                      </a:r>
                    </a:p>
                  </a:txBody>
                  <a:tcPr/>
                </a:tc>
                <a:tc>
                  <a:txBody>
                    <a:bodyPr/>
                    <a:lstStyle/>
                    <a:p>
                      <a:r>
                        <a:rPr lang="pt-PT" sz="1400" dirty="0"/>
                        <a:t>3</a:t>
                      </a:r>
                    </a:p>
                  </a:txBody>
                  <a:tcPr/>
                </a:tc>
                <a:extLst>
                  <a:ext uri="{0D108BD9-81ED-4DB2-BD59-A6C34878D82A}">
                    <a16:rowId xmlns:a16="http://schemas.microsoft.com/office/drawing/2014/main" val="10008"/>
                  </a:ext>
                </a:extLst>
              </a:tr>
            </a:tbl>
          </a:graphicData>
        </a:graphic>
      </p:graphicFrame>
      <p:graphicFrame>
        <p:nvGraphicFramePr>
          <p:cNvPr id="7" name="Diagrama 6"/>
          <p:cNvGraphicFramePr/>
          <p:nvPr>
            <p:extLst>
              <p:ext uri="{D42A27DB-BD31-4B8C-83A1-F6EECF244321}">
                <p14:modId xmlns:p14="http://schemas.microsoft.com/office/powerpoint/2010/main" val="2532102715"/>
              </p:ext>
            </p:extLst>
          </p:nvPr>
        </p:nvGraphicFramePr>
        <p:xfrm>
          <a:off x="1903445" y="4717705"/>
          <a:ext cx="7850155" cy="16029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Gráfico 7">
            <a:extLst>
              <a:ext uri="{FF2B5EF4-FFF2-40B4-BE49-F238E27FC236}">
                <a16:creationId xmlns:a16="http://schemas.microsoft.com/office/drawing/2014/main" id="{DDDB0237-A10D-4EB8-B377-EC577B7133B4}"/>
              </a:ext>
            </a:extLst>
          </p:cNvPr>
          <p:cNvGraphicFramePr>
            <a:graphicFrameLocks/>
          </p:cNvGraphicFramePr>
          <p:nvPr/>
        </p:nvGraphicFramePr>
        <p:xfrm>
          <a:off x="969100" y="1262708"/>
          <a:ext cx="4572000" cy="2741295"/>
        </p:xfrm>
        <a:graphic>
          <a:graphicData uri="http://schemas.openxmlformats.org/drawingml/2006/chart">
            <c:chart xmlns:c="http://schemas.openxmlformats.org/drawingml/2006/chart" xmlns:r="http://schemas.openxmlformats.org/officeDocument/2006/relationships" r:id="rId8"/>
          </a:graphicData>
        </a:graphic>
      </p:graphicFrame>
      <p:sp>
        <p:nvSpPr>
          <p:cNvPr id="9" name="CaixaDeTexto 8">
            <a:extLst>
              <a:ext uri="{FF2B5EF4-FFF2-40B4-BE49-F238E27FC236}">
                <a16:creationId xmlns:a16="http://schemas.microsoft.com/office/drawing/2014/main" id="{08225764-7BC6-423A-B7E9-E83F47A26DDA}"/>
              </a:ext>
            </a:extLst>
          </p:cNvPr>
          <p:cNvSpPr txBox="1"/>
          <p:nvPr/>
        </p:nvSpPr>
        <p:spPr>
          <a:xfrm>
            <a:off x="688209" y="3844391"/>
            <a:ext cx="5524175" cy="461665"/>
          </a:xfrm>
          <a:prstGeom prst="rect">
            <a:avLst/>
          </a:prstGeom>
          <a:noFill/>
        </p:spPr>
        <p:txBody>
          <a:bodyPr wrap="square" rtlCol="0">
            <a:spAutoFit/>
          </a:bodyPr>
          <a:lstStyle/>
          <a:p>
            <a:r>
              <a:rPr lang="pt-PT" sz="1200" b="1" dirty="0"/>
              <a:t>60 PVVIH sofreram pelo menos 1 AA a nível do SNC que levou à descontinuação </a:t>
            </a:r>
          </a:p>
          <a:p>
            <a:r>
              <a:rPr lang="pt-PT" sz="1200" b="1" dirty="0"/>
              <a:t>do tratamento, 26/3613 (0.7%) em coortes não-DTG e 34/1138 (3,1%) na coorte DTG</a:t>
            </a:r>
          </a:p>
        </p:txBody>
      </p:sp>
      <p:sp>
        <p:nvSpPr>
          <p:cNvPr id="13" name="CaixaDeTexto 12">
            <a:extLst>
              <a:ext uri="{FF2B5EF4-FFF2-40B4-BE49-F238E27FC236}">
                <a16:creationId xmlns:a16="http://schemas.microsoft.com/office/drawing/2014/main" id="{BEA92A35-2F22-4095-AAE8-637B4600E7BC}"/>
              </a:ext>
            </a:extLst>
          </p:cNvPr>
          <p:cNvSpPr txBox="1"/>
          <p:nvPr/>
        </p:nvSpPr>
        <p:spPr>
          <a:xfrm>
            <a:off x="161513" y="6409237"/>
            <a:ext cx="6105644" cy="461665"/>
          </a:xfrm>
          <a:prstGeom prst="rect">
            <a:avLst/>
          </a:prstGeom>
          <a:noFill/>
        </p:spPr>
        <p:txBody>
          <a:bodyPr wrap="square">
            <a:spAutoFit/>
          </a:bodyPr>
          <a:lstStyle/>
          <a:p>
            <a:r>
              <a:rPr lang="pt-PT" sz="800" dirty="0">
                <a:solidFill>
                  <a:schemeClr val="tx1">
                    <a:lumMod val="65000"/>
                    <a:lumOff val="35000"/>
                  </a:schemeClr>
                </a:solidFill>
              </a:rPr>
              <a:t>AA, acontecimento adverso; SNC, sistema nervoso central; TARV, terapêutica </a:t>
            </a:r>
            <a:r>
              <a:rPr lang="pt-PT" sz="800" dirty="0" err="1">
                <a:solidFill>
                  <a:schemeClr val="tx1">
                    <a:lumMod val="65000"/>
                    <a:lumOff val="35000"/>
                  </a:schemeClr>
                </a:solidFill>
              </a:rPr>
              <a:t>antirretrovírica</a:t>
            </a:r>
            <a:endParaRPr lang="pt-PT" sz="800" dirty="0">
              <a:solidFill>
                <a:schemeClr val="tx1">
                  <a:lumMod val="65000"/>
                  <a:lumOff val="35000"/>
                </a:schemeClr>
              </a:solidFill>
            </a:endParaRPr>
          </a:p>
          <a:p>
            <a:endParaRPr lang="pt-PT" sz="800" dirty="0">
              <a:solidFill>
                <a:schemeClr val="tx1">
                  <a:lumMod val="65000"/>
                  <a:lumOff val="35000"/>
                </a:schemeClr>
              </a:solidFill>
            </a:endParaRPr>
          </a:p>
          <a:p>
            <a:r>
              <a:rPr lang="pt-PT" sz="800" dirty="0">
                <a:solidFill>
                  <a:schemeClr val="tx1">
                    <a:lumMod val="65000"/>
                    <a:lumOff val="35000"/>
                  </a:schemeClr>
                </a:solidFill>
              </a:rPr>
              <a:t>Adaptado de </a:t>
            </a:r>
            <a:r>
              <a:rPr lang="pt-PT" sz="800" dirty="0" err="1">
                <a:solidFill>
                  <a:schemeClr val="tx1">
                    <a:lumMod val="65000"/>
                    <a:lumOff val="35000"/>
                  </a:schemeClr>
                </a:solidFill>
              </a:rPr>
              <a:t>Taramasso</a:t>
            </a:r>
            <a:r>
              <a:rPr lang="pt-PT" sz="800" dirty="0">
                <a:solidFill>
                  <a:schemeClr val="tx1">
                    <a:lumMod val="65000"/>
                    <a:lumOff val="35000"/>
                  </a:schemeClr>
                </a:solidFill>
              </a:rPr>
              <a:t> L, </a:t>
            </a:r>
            <a:r>
              <a:rPr lang="pt-PT" sz="800" i="1" dirty="0" err="1">
                <a:solidFill>
                  <a:schemeClr val="tx1">
                    <a:lumMod val="65000"/>
                    <a:lumOff val="35000"/>
                  </a:schemeClr>
                </a:solidFill>
              </a:rPr>
              <a:t>et</a:t>
            </a:r>
            <a:r>
              <a:rPr lang="pt-PT" sz="800" i="1" dirty="0">
                <a:solidFill>
                  <a:schemeClr val="tx1">
                    <a:lumMod val="65000"/>
                    <a:lumOff val="35000"/>
                  </a:schemeClr>
                </a:solidFill>
              </a:rPr>
              <a:t> al. </a:t>
            </a:r>
            <a:r>
              <a:rPr lang="pt-PT" sz="800" dirty="0">
                <a:solidFill>
                  <a:schemeClr val="tx1">
                    <a:lumMod val="65000"/>
                    <a:lumOff val="35000"/>
                  </a:schemeClr>
                </a:solidFill>
              </a:rPr>
              <a:t>Poster 00399. CROI 2022</a:t>
            </a:r>
          </a:p>
        </p:txBody>
      </p:sp>
      <p:sp>
        <p:nvSpPr>
          <p:cNvPr id="10" name="Rectangle 4">
            <a:extLst>
              <a:ext uri="{FF2B5EF4-FFF2-40B4-BE49-F238E27FC236}">
                <a16:creationId xmlns:a16="http://schemas.microsoft.com/office/drawing/2014/main" id="{FA21AF57-C0C1-184C-9FA9-9B96B69BECA8}"/>
              </a:ext>
            </a:extLst>
          </p:cNvPr>
          <p:cNvSpPr/>
          <p:nvPr/>
        </p:nvSpPr>
        <p:spPr>
          <a:xfrm>
            <a:off x="161513" y="237151"/>
            <a:ext cx="8164020" cy="461665"/>
          </a:xfrm>
          <a:prstGeom prst="rect">
            <a:avLst/>
          </a:prstGeom>
        </p:spPr>
        <p:txBody>
          <a:bodyPr wrap="square">
            <a:spAutoFit/>
          </a:bodyPr>
          <a:lstStyle/>
          <a:p>
            <a:r>
              <a:rPr lang="pt-PT" sz="2400" b="1" cap="small" dirty="0">
                <a:solidFill>
                  <a:srgbClr val="C00000"/>
                </a:solidFill>
              </a:rPr>
              <a:t>DISTÚRBIOS PSIQUIÁTRICOS</a:t>
            </a:r>
            <a:endParaRPr lang="pt-PT" sz="2400" b="1" dirty="0">
              <a:solidFill>
                <a:srgbClr val="C00000"/>
              </a:solidFill>
            </a:endParaRPr>
          </a:p>
        </p:txBody>
      </p:sp>
      <p:pic>
        <p:nvPicPr>
          <p:cNvPr id="11" name="Graphic 10">
            <a:extLst>
              <a:ext uri="{FF2B5EF4-FFF2-40B4-BE49-F238E27FC236}">
                <a16:creationId xmlns:a16="http://schemas.microsoft.com/office/drawing/2014/main" id="{F882B547-0944-8D4A-9E60-7AEF0DB9EDD6}"/>
              </a:ext>
            </a:extLst>
          </p:cNvPr>
          <p:cNvPicPr>
            <a:picLocks noChangeAspect="1"/>
          </p:cNvPicPr>
          <p:nvPr/>
        </p:nvPicPr>
        <p:blipFill rotWithShape="1">
          <a:blip r:embed="rId9" cstate="print">
            <a:alphaModFix amt="15000"/>
            <a:extLst>
              <a:ext uri="{28A0092B-C50C-407E-A947-70E740481C1C}">
                <a14:useLocalDpi xmlns:a14="http://schemas.microsoft.com/office/drawing/2010/main" val="0"/>
              </a:ext>
              <a:ext uri="{96DAC541-7B7A-43D3-8B79-37D633B846F1}">
                <asvg:svgBlip xmlns:asvg="http://schemas.microsoft.com/office/drawing/2016/SVG/main" r:embed="rId10"/>
              </a:ext>
            </a:extLst>
          </a:blip>
          <a:srcRect l="12229" t="27143" r="26029" b="30396"/>
          <a:stretch/>
        </p:blipFill>
        <p:spPr>
          <a:xfrm>
            <a:off x="7769290" y="4673439"/>
            <a:ext cx="1984310" cy="1481695"/>
          </a:xfrm>
          <a:prstGeom prst="rect">
            <a:avLst/>
          </a:prstGeom>
        </p:spPr>
      </p:pic>
      <p:pic>
        <p:nvPicPr>
          <p:cNvPr id="12" name="Graphic 11">
            <a:extLst>
              <a:ext uri="{FF2B5EF4-FFF2-40B4-BE49-F238E27FC236}">
                <a16:creationId xmlns:a16="http://schemas.microsoft.com/office/drawing/2014/main" id="{2D28556A-CD90-6346-BFF0-E69A1F8C2CAC}"/>
              </a:ext>
            </a:extLst>
          </p:cNvPr>
          <p:cNvPicPr>
            <a:picLocks noChangeAspect="1"/>
          </p:cNvPicPr>
          <p:nvPr/>
        </p:nvPicPr>
        <p:blipFill rotWithShape="1">
          <a:blip r:embed="rId9" cstate="print">
            <a:alphaModFix amt="15000"/>
            <a:extLst>
              <a:ext uri="{28A0092B-C50C-407E-A947-70E740481C1C}">
                <a14:useLocalDpi xmlns:a14="http://schemas.microsoft.com/office/drawing/2010/main" val="0"/>
              </a:ext>
              <a:ext uri="{96DAC541-7B7A-43D3-8B79-37D633B846F1}">
                <asvg:svgBlip xmlns:asvg="http://schemas.microsoft.com/office/drawing/2016/SVG/main" r:embed="rId10"/>
              </a:ext>
            </a:extLst>
          </a:blip>
          <a:srcRect l="12229" t="27143" r="26029" b="30396"/>
          <a:stretch/>
        </p:blipFill>
        <p:spPr>
          <a:xfrm>
            <a:off x="3365241" y="4785406"/>
            <a:ext cx="1984310" cy="1481695"/>
          </a:xfrm>
          <a:prstGeom prst="rect">
            <a:avLst/>
          </a:prstGeom>
        </p:spPr>
      </p:pic>
    </p:spTree>
    <p:extLst>
      <p:ext uri="{BB962C8B-B14F-4D97-AF65-F5344CB8AC3E}">
        <p14:creationId xmlns:p14="http://schemas.microsoft.com/office/powerpoint/2010/main" val="14504050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E905F43-CF3B-2C46-AE26-BC570A3F4D58}"/>
              </a:ext>
            </a:extLst>
          </p:cNvPr>
          <p:cNvSpPr/>
          <p:nvPr/>
        </p:nvSpPr>
        <p:spPr>
          <a:xfrm flipH="1">
            <a:off x="604716" y="964100"/>
            <a:ext cx="10927976" cy="829098"/>
          </a:xfrm>
          <a:prstGeom prst="rect">
            <a:avLst/>
          </a:prstGeom>
          <a:solidFill>
            <a:srgbClr val="B4B614"/>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x-none"/>
          </a:p>
        </p:txBody>
      </p:sp>
      <p:sp>
        <p:nvSpPr>
          <p:cNvPr id="11" name="Rectangle 10">
            <a:extLst>
              <a:ext uri="{FF2B5EF4-FFF2-40B4-BE49-F238E27FC236}">
                <a16:creationId xmlns:a16="http://schemas.microsoft.com/office/drawing/2014/main" id="{CBE4DA2D-A019-7D49-9E83-B29221851E9F}"/>
              </a:ext>
            </a:extLst>
          </p:cNvPr>
          <p:cNvSpPr/>
          <p:nvPr/>
        </p:nvSpPr>
        <p:spPr>
          <a:xfrm flipH="1">
            <a:off x="632012" y="1978057"/>
            <a:ext cx="10927976" cy="1485769"/>
          </a:xfrm>
          <a:prstGeom prst="rect">
            <a:avLst/>
          </a:prstGeom>
          <a:solidFill>
            <a:srgbClr val="B4B614"/>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x-none"/>
          </a:p>
        </p:txBody>
      </p:sp>
      <p:sp>
        <p:nvSpPr>
          <p:cNvPr id="14" name="Rectangle 13">
            <a:extLst>
              <a:ext uri="{FF2B5EF4-FFF2-40B4-BE49-F238E27FC236}">
                <a16:creationId xmlns:a16="http://schemas.microsoft.com/office/drawing/2014/main" id="{8C83A98B-54B5-E34F-ABC3-869907CA9712}"/>
              </a:ext>
            </a:extLst>
          </p:cNvPr>
          <p:cNvSpPr/>
          <p:nvPr/>
        </p:nvSpPr>
        <p:spPr>
          <a:xfrm flipH="1">
            <a:off x="655093" y="3662334"/>
            <a:ext cx="10932191" cy="1346394"/>
          </a:xfrm>
          <a:prstGeom prst="rect">
            <a:avLst/>
          </a:prstGeom>
          <a:solidFill>
            <a:srgbClr val="B4B614"/>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x-none"/>
          </a:p>
        </p:txBody>
      </p:sp>
      <p:sp>
        <p:nvSpPr>
          <p:cNvPr id="15" name="Rectangle 14">
            <a:extLst>
              <a:ext uri="{FF2B5EF4-FFF2-40B4-BE49-F238E27FC236}">
                <a16:creationId xmlns:a16="http://schemas.microsoft.com/office/drawing/2014/main" id="{1231A6A9-AB5C-F54F-8CA8-1C2268E7EDB3}"/>
              </a:ext>
            </a:extLst>
          </p:cNvPr>
          <p:cNvSpPr/>
          <p:nvPr/>
        </p:nvSpPr>
        <p:spPr>
          <a:xfrm flipH="1">
            <a:off x="668740" y="5208553"/>
            <a:ext cx="10932191" cy="1137655"/>
          </a:xfrm>
          <a:prstGeom prst="rect">
            <a:avLst/>
          </a:prstGeom>
          <a:solidFill>
            <a:srgbClr val="B4B614"/>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x-none"/>
          </a:p>
        </p:txBody>
      </p:sp>
      <p:pic>
        <p:nvPicPr>
          <p:cNvPr id="20" name="Graphic 19">
            <a:extLst>
              <a:ext uri="{FF2B5EF4-FFF2-40B4-BE49-F238E27FC236}">
                <a16:creationId xmlns:a16="http://schemas.microsoft.com/office/drawing/2014/main" id="{E9A2F0F9-6127-0A4F-ADC4-2C12D848F7BE}"/>
              </a:ext>
            </a:extLst>
          </p:cNvPr>
          <p:cNvPicPr>
            <a:picLocks noChangeAspect="1"/>
          </p:cNvPicPr>
          <p:nvPr/>
        </p:nvPicPr>
        <p:blipFill rotWithShape="1">
          <a:blip r:embed="rId3" cstate="print">
            <a:alphaModFix amt="1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l="12229" t="27143" r="26029" b="30396"/>
          <a:stretch/>
        </p:blipFill>
        <p:spPr>
          <a:xfrm>
            <a:off x="5496737" y="1564601"/>
            <a:ext cx="6294929" cy="4700457"/>
          </a:xfrm>
          <a:prstGeom prst="rect">
            <a:avLst/>
          </a:prstGeom>
        </p:spPr>
      </p:pic>
      <p:sp>
        <p:nvSpPr>
          <p:cNvPr id="4" name="TextBox 3">
            <a:extLst>
              <a:ext uri="{FF2B5EF4-FFF2-40B4-BE49-F238E27FC236}">
                <a16:creationId xmlns:a16="http://schemas.microsoft.com/office/drawing/2014/main" id="{ED620EB2-70FD-F346-A102-36F1A2BD8A30}"/>
              </a:ext>
            </a:extLst>
          </p:cNvPr>
          <p:cNvSpPr txBox="1"/>
          <p:nvPr/>
        </p:nvSpPr>
        <p:spPr>
          <a:xfrm>
            <a:off x="161513" y="6513127"/>
            <a:ext cx="2032000" cy="215444"/>
          </a:xfrm>
          <a:prstGeom prst="rect">
            <a:avLst/>
          </a:prstGeom>
          <a:noFill/>
        </p:spPr>
        <p:txBody>
          <a:bodyPr wrap="square" rtlCol="0">
            <a:spAutoFit/>
          </a:bodyPr>
          <a:lstStyle/>
          <a:p>
            <a:r>
              <a:rPr lang="en-GB" sz="800" dirty="0">
                <a:solidFill>
                  <a:schemeClr val="tx1">
                    <a:lumMod val="65000"/>
                    <a:lumOff val="35000"/>
                  </a:schemeClr>
                </a:solidFill>
                <a:latin typeface="Calibri"/>
                <a:ea typeface="Verdana" panose="020B0604030504040204" pitchFamily="34" charset="0"/>
                <a:cs typeface="Calibri"/>
              </a:rPr>
              <a:t>Opinião de perito</a:t>
            </a:r>
            <a:endParaRPr lang="x-none" sz="800" dirty="0">
              <a:solidFill>
                <a:schemeClr val="tx1">
                  <a:lumMod val="65000"/>
                  <a:lumOff val="35000"/>
                </a:schemeClr>
              </a:solidFill>
              <a:latin typeface="Calibri"/>
              <a:ea typeface="Verdana" panose="020B0604030504040204" pitchFamily="34" charset="0"/>
              <a:cs typeface="Calibri"/>
            </a:endParaRPr>
          </a:p>
        </p:txBody>
      </p:sp>
      <p:sp>
        <p:nvSpPr>
          <p:cNvPr id="8" name="Rectangle 4">
            <a:extLst>
              <a:ext uri="{FF2B5EF4-FFF2-40B4-BE49-F238E27FC236}">
                <a16:creationId xmlns:a16="http://schemas.microsoft.com/office/drawing/2014/main" id="{BA436C9F-F403-864B-8F7B-BED440AEE99E}"/>
              </a:ext>
            </a:extLst>
          </p:cNvPr>
          <p:cNvSpPr/>
          <p:nvPr/>
        </p:nvSpPr>
        <p:spPr>
          <a:xfrm>
            <a:off x="161513" y="237151"/>
            <a:ext cx="8164020" cy="461665"/>
          </a:xfrm>
          <a:prstGeom prst="rect">
            <a:avLst/>
          </a:prstGeom>
        </p:spPr>
        <p:txBody>
          <a:bodyPr wrap="square">
            <a:spAutoFit/>
          </a:bodyPr>
          <a:lstStyle/>
          <a:p>
            <a:r>
              <a:rPr lang="pt-PT" sz="2400" b="1" cap="small" dirty="0">
                <a:solidFill>
                  <a:srgbClr val="C00000"/>
                </a:solidFill>
              </a:rPr>
              <a:t>MENSAGENS CHAVE</a:t>
            </a:r>
            <a:endParaRPr lang="pt-PT" sz="2400" b="1" dirty="0">
              <a:solidFill>
                <a:srgbClr val="C00000"/>
              </a:solidFill>
            </a:endParaRPr>
          </a:p>
        </p:txBody>
      </p:sp>
      <p:sp>
        <p:nvSpPr>
          <p:cNvPr id="16" name="Rectangle 15">
            <a:extLst>
              <a:ext uri="{FF2B5EF4-FFF2-40B4-BE49-F238E27FC236}">
                <a16:creationId xmlns:a16="http://schemas.microsoft.com/office/drawing/2014/main" id="{F6BF797B-2D1F-6E44-9008-FA796BF2FF9D}"/>
              </a:ext>
            </a:extLst>
          </p:cNvPr>
          <p:cNvSpPr/>
          <p:nvPr/>
        </p:nvSpPr>
        <p:spPr>
          <a:xfrm>
            <a:off x="686603" y="1135272"/>
            <a:ext cx="9223190" cy="461665"/>
          </a:xfrm>
          <a:prstGeom prst="rect">
            <a:avLst/>
          </a:prstGeom>
        </p:spPr>
        <p:txBody>
          <a:bodyPr wrap="square">
            <a:spAutoFit/>
          </a:bodyPr>
          <a:lstStyle/>
          <a:p>
            <a:pPr indent="447675"/>
            <a:r>
              <a:rPr lang="pt-PT" sz="2400" dirty="0"/>
              <a:t>Privilegiar esquemas terapêuticos com </a:t>
            </a:r>
            <a:r>
              <a:rPr lang="pt-PT" sz="2400" b="1" dirty="0"/>
              <a:t>menor potencial de DDI</a:t>
            </a:r>
          </a:p>
        </p:txBody>
      </p:sp>
      <p:sp>
        <p:nvSpPr>
          <p:cNvPr id="17" name="Rectangle 16">
            <a:extLst>
              <a:ext uri="{FF2B5EF4-FFF2-40B4-BE49-F238E27FC236}">
                <a16:creationId xmlns:a16="http://schemas.microsoft.com/office/drawing/2014/main" id="{B49F0487-0DE2-FD4D-8BDC-E2BCE116E1C1}"/>
              </a:ext>
            </a:extLst>
          </p:cNvPr>
          <p:cNvSpPr/>
          <p:nvPr/>
        </p:nvSpPr>
        <p:spPr>
          <a:xfrm>
            <a:off x="672955" y="2006371"/>
            <a:ext cx="10340788" cy="1292662"/>
          </a:xfrm>
          <a:prstGeom prst="rect">
            <a:avLst/>
          </a:prstGeom>
        </p:spPr>
        <p:txBody>
          <a:bodyPr wrap="square">
            <a:spAutoFit/>
          </a:bodyPr>
          <a:lstStyle/>
          <a:p>
            <a:pPr indent="447675"/>
            <a:r>
              <a:rPr lang="pt-PT" sz="2400" b="1" dirty="0"/>
              <a:t>Segurança Cardiovascular </a:t>
            </a:r>
          </a:p>
          <a:p>
            <a:pPr marL="914400" lvl="1" indent="-457200">
              <a:buFont typeface="Arial" panose="020B0604020202020204" pitchFamily="34" charset="0"/>
              <a:buChar char="•"/>
            </a:pPr>
            <a:r>
              <a:rPr lang="pt-PT" dirty="0"/>
              <a:t>Favorecer </a:t>
            </a:r>
            <a:r>
              <a:rPr lang="pt-PT" i="1" dirty="0" err="1"/>
              <a:t>backbone</a:t>
            </a:r>
            <a:r>
              <a:rPr lang="pt-PT" dirty="0"/>
              <a:t> sem ABC (maior relação com DCV e menor reserva coronária)</a:t>
            </a:r>
          </a:p>
          <a:p>
            <a:pPr marL="914400" lvl="1" indent="-457200">
              <a:buFont typeface="Arial" panose="020B0604020202020204" pitchFamily="34" charset="0"/>
              <a:buChar char="•"/>
            </a:pPr>
            <a:r>
              <a:rPr lang="pt-PT" i="1" dirty="0" err="1"/>
              <a:t>Outcomes</a:t>
            </a:r>
            <a:r>
              <a:rPr lang="pt-PT" dirty="0"/>
              <a:t> metabólicos (aumento ponderal, ratio TC:HDL) semelhantes entre B/F/TAF e regimes baseados em DTG</a:t>
            </a:r>
          </a:p>
        </p:txBody>
      </p:sp>
      <p:sp>
        <p:nvSpPr>
          <p:cNvPr id="18" name="Rectangle 17">
            <a:extLst>
              <a:ext uri="{FF2B5EF4-FFF2-40B4-BE49-F238E27FC236}">
                <a16:creationId xmlns:a16="http://schemas.microsoft.com/office/drawing/2014/main" id="{9FC2D515-BC85-064D-B87F-5FE1D27BF444}"/>
              </a:ext>
            </a:extLst>
          </p:cNvPr>
          <p:cNvSpPr/>
          <p:nvPr/>
        </p:nvSpPr>
        <p:spPr>
          <a:xfrm>
            <a:off x="604715" y="3745672"/>
            <a:ext cx="10886699" cy="1292662"/>
          </a:xfrm>
          <a:prstGeom prst="rect">
            <a:avLst/>
          </a:prstGeom>
        </p:spPr>
        <p:txBody>
          <a:bodyPr wrap="square">
            <a:spAutoFit/>
          </a:bodyPr>
          <a:lstStyle/>
          <a:p>
            <a:pPr indent="447675"/>
            <a:r>
              <a:rPr lang="pt-PT" sz="2400" b="1" dirty="0"/>
              <a:t>Segurança Renal e Óssea</a:t>
            </a:r>
          </a:p>
          <a:p>
            <a:pPr marL="914400" lvl="1" indent="-457200">
              <a:buFont typeface="Arial" panose="020B0604020202020204" pitchFamily="34" charset="0"/>
              <a:buChar char="•"/>
            </a:pPr>
            <a:r>
              <a:rPr lang="pt-PT" dirty="0"/>
              <a:t>Favorecer </a:t>
            </a:r>
            <a:r>
              <a:rPr lang="pt-PT" i="1" dirty="0" err="1"/>
              <a:t>backbone</a:t>
            </a:r>
            <a:r>
              <a:rPr lang="pt-PT" dirty="0"/>
              <a:t> sem TDF (sobretudo com </a:t>
            </a:r>
            <a:r>
              <a:rPr lang="pt-PT" dirty="0" err="1"/>
              <a:t>IPs</a:t>
            </a:r>
            <a:r>
              <a:rPr lang="pt-PT" dirty="0"/>
              <a:t> potenciados) usando preferencialmente TAF (risco de ABC para DRC)</a:t>
            </a:r>
          </a:p>
          <a:p>
            <a:pPr marL="914400" lvl="1" indent="-457200">
              <a:buFont typeface="Arial" panose="020B0604020202020204" pitchFamily="34" charset="0"/>
              <a:buChar char="•"/>
            </a:pPr>
            <a:r>
              <a:rPr lang="pt-PT" dirty="0"/>
              <a:t>Atenção para o controlo dos fatores de risco para doença renal e óssea. </a:t>
            </a:r>
            <a:endParaRPr lang="pt-PT" sz="2400" b="1" dirty="0"/>
          </a:p>
        </p:txBody>
      </p:sp>
      <p:sp>
        <p:nvSpPr>
          <p:cNvPr id="19" name="Rectangle 18">
            <a:extLst>
              <a:ext uri="{FF2B5EF4-FFF2-40B4-BE49-F238E27FC236}">
                <a16:creationId xmlns:a16="http://schemas.microsoft.com/office/drawing/2014/main" id="{6C6EBC99-C7D2-4844-A43A-C9B24E75441E}"/>
              </a:ext>
            </a:extLst>
          </p:cNvPr>
          <p:cNvSpPr/>
          <p:nvPr/>
        </p:nvSpPr>
        <p:spPr>
          <a:xfrm>
            <a:off x="632011" y="5261964"/>
            <a:ext cx="10873051" cy="1015663"/>
          </a:xfrm>
          <a:prstGeom prst="rect">
            <a:avLst/>
          </a:prstGeom>
        </p:spPr>
        <p:txBody>
          <a:bodyPr wrap="square">
            <a:spAutoFit/>
          </a:bodyPr>
          <a:lstStyle/>
          <a:p>
            <a:pPr indent="447675"/>
            <a:r>
              <a:rPr lang="pt-PT" sz="2400" b="1" dirty="0"/>
              <a:t>Segurança Psiquiátrica</a:t>
            </a:r>
          </a:p>
          <a:p>
            <a:pPr marL="914400" lvl="1" indent="-457200">
              <a:buFont typeface="Arial" panose="020B0604020202020204" pitchFamily="34" charset="0"/>
              <a:buChar char="•"/>
            </a:pPr>
            <a:r>
              <a:rPr lang="pt-PT" dirty="0"/>
              <a:t>Avaliar o doente regularmente e sobretudo os de elevado risco </a:t>
            </a:r>
          </a:p>
          <a:p>
            <a:pPr marL="914400" lvl="1" indent="-457200">
              <a:buFont typeface="Arial" panose="020B0604020202020204" pitchFamily="34" charset="0"/>
              <a:buChar char="•"/>
            </a:pPr>
            <a:r>
              <a:rPr lang="pt-PT" dirty="0"/>
              <a:t>Evitar o uso de EFV. Impacto da restante TARV é reversível com a suspensão da mesma : DTG» RAL» BIC</a:t>
            </a:r>
            <a:endParaRPr lang="pt-PT" sz="2400" b="1" dirty="0"/>
          </a:p>
        </p:txBody>
      </p:sp>
    </p:spTree>
    <p:extLst>
      <p:ext uri="{BB962C8B-B14F-4D97-AF65-F5344CB8AC3E}">
        <p14:creationId xmlns:p14="http://schemas.microsoft.com/office/powerpoint/2010/main" val="2832814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C69EA005-620D-4EC2-AECA-A75AC0E8E0B3}"/>
              </a:ext>
            </a:extLst>
          </p:cNvPr>
          <p:cNvSpPr txBox="1"/>
          <p:nvPr/>
        </p:nvSpPr>
        <p:spPr>
          <a:xfrm>
            <a:off x="377370" y="1251857"/>
            <a:ext cx="10612847" cy="8747395"/>
          </a:xfrm>
          <a:prstGeom prst="rect">
            <a:avLst/>
          </a:prstGeom>
          <a:noFill/>
        </p:spPr>
        <p:txBody>
          <a:bodyPr wrap="square" numCol="2"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pt-PT"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3TC, </a:t>
            </a:r>
            <a:r>
              <a:rPr kumimoji="0" lang="pt-PT" sz="18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lamivudina</a:t>
            </a:r>
            <a:r>
              <a:rPr kumimoji="0" lang="pt-PT"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pt-PT"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ABC, </a:t>
            </a:r>
            <a:r>
              <a:rPr kumimoji="0" lang="pt-PT" sz="18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abacavir</a:t>
            </a:r>
            <a:r>
              <a:rPr kumimoji="0" lang="pt-PT"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pt-PT"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ATV/c, </a:t>
            </a:r>
            <a:r>
              <a:rPr kumimoji="0" lang="pt-PT" sz="18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atazanavir</a:t>
            </a:r>
            <a:r>
              <a:rPr kumimoji="0" lang="pt-PT"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a:r>
            <a:r>
              <a:rPr kumimoji="0" lang="pt-PT" sz="18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cobicistate</a:t>
            </a:r>
            <a:r>
              <a:rPr kumimoji="0" lang="pt-PT"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pt-PT"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ATV/r, </a:t>
            </a:r>
            <a:r>
              <a:rPr kumimoji="0" lang="pt-PT" sz="18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atazanavir</a:t>
            </a:r>
            <a:r>
              <a:rPr kumimoji="0" lang="pt-PT"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a:r>
            <a:r>
              <a:rPr kumimoji="0" lang="pt-PT" sz="18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ritonavir</a:t>
            </a:r>
            <a:r>
              <a:rPr kumimoji="0" lang="pt-PT"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pt-PT"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BIC, </a:t>
            </a:r>
            <a:r>
              <a:rPr kumimoji="0" lang="pt-PT" sz="18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bictegravir</a:t>
            </a:r>
            <a:r>
              <a:rPr kumimoji="0" lang="pt-PT"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pt-PT"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DOR, </a:t>
            </a:r>
            <a:r>
              <a:rPr kumimoji="0" lang="pt-PT" sz="18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doravirina</a:t>
            </a:r>
            <a:r>
              <a:rPr kumimoji="0" lang="pt-PT"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pt-PT"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DRV/c, </a:t>
            </a:r>
            <a:r>
              <a:rPr kumimoji="0" lang="pt-PT" sz="18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darunavir</a:t>
            </a:r>
            <a:r>
              <a:rPr kumimoji="0" lang="pt-PT"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a:r>
            <a:r>
              <a:rPr kumimoji="0" lang="pt-PT" sz="18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cobicistate</a:t>
            </a:r>
            <a:r>
              <a:rPr kumimoji="0" lang="pt-PT"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pt-PT"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DRV/r, </a:t>
            </a:r>
            <a:r>
              <a:rPr kumimoji="0" lang="pt-PT" sz="18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darunavir</a:t>
            </a:r>
            <a:r>
              <a:rPr kumimoji="0" lang="pt-PT"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a:r>
            <a:r>
              <a:rPr kumimoji="0" lang="pt-PT" sz="18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ritonavir</a:t>
            </a:r>
            <a:r>
              <a:rPr kumimoji="0" lang="pt-PT"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pt-PT"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DTG, </a:t>
            </a:r>
            <a:r>
              <a:rPr kumimoji="0" lang="pt-PT" sz="18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dolutegravir</a:t>
            </a:r>
            <a:r>
              <a:rPr kumimoji="0" lang="pt-PT"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pt-PT"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EFV, efavirenz;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pt-PT"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ETV, </a:t>
            </a:r>
            <a:r>
              <a:rPr kumimoji="0" lang="pt-PT" sz="18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etravirina</a:t>
            </a:r>
            <a:r>
              <a:rPr kumimoji="0" lang="pt-PT"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pt-PT"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EVG/c, </a:t>
            </a:r>
            <a:r>
              <a:rPr kumimoji="0" lang="pt-PT" sz="18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elvitegravir</a:t>
            </a:r>
            <a:r>
              <a:rPr kumimoji="0" lang="pt-PT"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a:r>
            <a:r>
              <a:rPr kumimoji="0" lang="pt-PT" sz="18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cobicistate</a:t>
            </a:r>
            <a:r>
              <a:rPr kumimoji="0" lang="pt-PT"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pt-PT"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pt-PT"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pt-PT"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pt-PT"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pt-PT"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pt-PT"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pt-PT"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pt-PT"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pt-PT"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pt-PT"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pt-PT"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FTC, </a:t>
            </a:r>
            <a:r>
              <a:rPr kumimoji="0" lang="pt-PT" sz="18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emtricitabina</a:t>
            </a:r>
            <a:r>
              <a:rPr kumimoji="0" lang="pt-PT"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pt-PT"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INTR, inibidor nucleósido da transcriptase reversa</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pt-PT"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INSTI, inibidor da transferência de cadeia da </a:t>
            </a:r>
            <a:r>
              <a:rPr kumimoji="0" lang="pt-PT" sz="18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integrase</a:t>
            </a:r>
            <a:r>
              <a:rPr kumimoji="0" lang="pt-PT"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pt-PT"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IP, inibidor da </a:t>
            </a:r>
            <a:r>
              <a:rPr kumimoji="0" lang="pt-PT" sz="18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protease</a:t>
            </a:r>
            <a:endParaRPr kumimoji="0" lang="pt-PT"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pt-PT"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LPV/r, </a:t>
            </a:r>
            <a:r>
              <a:rPr kumimoji="0" lang="pt-PT" sz="18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lopinavir</a:t>
            </a:r>
            <a:r>
              <a:rPr kumimoji="0" lang="pt-PT"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a:r>
            <a:r>
              <a:rPr kumimoji="0" lang="pt-PT" sz="18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ritonavir</a:t>
            </a:r>
            <a:r>
              <a:rPr kumimoji="0" lang="pt-PT"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pt-PT"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MVC, </a:t>
            </a:r>
            <a:r>
              <a:rPr kumimoji="0" lang="pt-PT" sz="18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maraviroc</a:t>
            </a:r>
            <a:r>
              <a:rPr kumimoji="0" lang="pt-PT"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pt-PT"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NVP, </a:t>
            </a:r>
            <a:r>
              <a:rPr kumimoji="0" lang="pt-PT" sz="18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nevirapina</a:t>
            </a:r>
            <a:r>
              <a:rPr kumimoji="0" lang="pt-PT"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pt-PT"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RAL, </a:t>
            </a:r>
            <a:r>
              <a:rPr kumimoji="0" lang="pt-PT" sz="18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raltegravir</a:t>
            </a:r>
            <a:r>
              <a:rPr kumimoji="0" lang="pt-PT"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pt-PT"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RPV, </a:t>
            </a:r>
            <a:r>
              <a:rPr kumimoji="0" lang="pt-PT" sz="18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rilpivirina</a:t>
            </a:r>
            <a:r>
              <a:rPr kumimoji="0" lang="pt-PT"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pt-PT"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TAF, </a:t>
            </a:r>
            <a:r>
              <a:rPr kumimoji="0" lang="pt-PT" sz="18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tenofovir</a:t>
            </a:r>
            <a:r>
              <a:rPr kumimoji="0" lang="pt-PT"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pt-PT" sz="18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alafenamida</a:t>
            </a:r>
            <a:r>
              <a:rPr kumimoji="0" lang="pt-PT"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pt-PT"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TDF, </a:t>
            </a:r>
            <a:r>
              <a:rPr kumimoji="0" lang="pt-PT" sz="18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tenofovir</a:t>
            </a:r>
            <a:r>
              <a:rPr kumimoji="0" lang="pt-PT"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pt-PT" sz="18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disoproxil</a:t>
            </a:r>
            <a:r>
              <a:rPr kumimoji="0" lang="pt-PT"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fumarato.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4A98D501-282A-4FB6-B052-F359DA4572F6}"/>
              </a:ext>
            </a:extLst>
          </p:cNvPr>
          <p:cNvSpPr/>
          <p:nvPr/>
        </p:nvSpPr>
        <p:spPr>
          <a:xfrm>
            <a:off x="161512" y="237151"/>
            <a:ext cx="9708201"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C00000"/>
                </a:solidFill>
                <a:effectLst/>
                <a:uLnTx/>
                <a:uFillTx/>
                <a:latin typeface="Calibri" panose="020F0502020204030204"/>
                <a:ea typeface="+mn-ea"/>
                <a:cs typeface="+mn-cs"/>
              </a:rPr>
              <a:t>Siglas</a:t>
            </a:r>
            <a:r>
              <a:rPr kumimoji="0" lang="en-US" sz="2400" b="1" i="0" u="none" strike="noStrike" kern="1200" cap="none" spc="0" normalizeH="0" baseline="0" noProof="0" dirty="0">
                <a:ln>
                  <a:noFill/>
                </a:ln>
                <a:solidFill>
                  <a:srgbClr val="C00000"/>
                </a:solidFill>
                <a:effectLst/>
                <a:uLnTx/>
                <a:uFillTx/>
                <a:latin typeface="Calibri" panose="020F0502020204030204"/>
                <a:ea typeface="+mn-ea"/>
                <a:cs typeface="+mn-cs"/>
              </a:rPr>
              <a:t> </a:t>
            </a:r>
            <a:r>
              <a:rPr kumimoji="0" lang="en-US" sz="2400" b="1" i="0" u="none" strike="noStrike" kern="1200" cap="none" spc="0" normalizeH="0" baseline="0" noProof="0" dirty="0" err="1">
                <a:ln>
                  <a:noFill/>
                </a:ln>
                <a:solidFill>
                  <a:srgbClr val="C00000"/>
                </a:solidFill>
                <a:effectLst/>
                <a:uLnTx/>
                <a:uFillTx/>
                <a:latin typeface="Calibri" panose="020F0502020204030204"/>
                <a:ea typeface="+mn-ea"/>
                <a:cs typeface="+mn-cs"/>
              </a:rPr>
              <a:t>Fármacos</a:t>
            </a:r>
            <a:r>
              <a:rPr kumimoji="0" lang="en-US" sz="2400" b="1" i="0" u="none" strike="noStrike" kern="1200" cap="none" spc="0" normalizeH="0" baseline="0" noProof="0" dirty="0">
                <a:ln>
                  <a:noFill/>
                </a:ln>
                <a:solidFill>
                  <a:srgbClr val="C00000"/>
                </a:solidFill>
                <a:effectLst/>
                <a:uLnTx/>
                <a:uFillTx/>
                <a:latin typeface="Calibri" panose="020F0502020204030204"/>
                <a:ea typeface="+mn-ea"/>
                <a:cs typeface="+mn-cs"/>
              </a:rPr>
              <a:t> </a:t>
            </a:r>
            <a:r>
              <a:rPr kumimoji="0" lang="en-US" sz="2400" b="1" i="0" u="none" strike="noStrike" kern="1200" cap="none" spc="0" normalizeH="0" baseline="0" noProof="0" dirty="0" err="1">
                <a:ln>
                  <a:noFill/>
                </a:ln>
                <a:solidFill>
                  <a:srgbClr val="C00000"/>
                </a:solidFill>
                <a:effectLst/>
                <a:uLnTx/>
                <a:uFillTx/>
                <a:latin typeface="Calibri" panose="020F0502020204030204"/>
                <a:ea typeface="+mn-ea"/>
                <a:cs typeface="+mn-cs"/>
              </a:rPr>
              <a:t>Antirretrovíricos</a:t>
            </a:r>
            <a:endParaRPr kumimoji="0" lang="pt-PT"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90517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m 12">
            <a:extLst>
              <a:ext uri="{FF2B5EF4-FFF2-40B4-BE49-F238E27FC236}">
                <a16:creationId xmlns:a16="http://schemas.microsoft.com/office/drawing/2014/main" id="{26FC71DC-A5DC-47E8-A455-17A634DB51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Marcador de Posição de Conteúdo 2">
            <a:extLst>
              <a:ext uri="{FF2B5EF4-FFF2-40B4-BE49-F238E27FC236}">
                <a16:creationId xmlns:a16="http://schemas.microsoft.com/office/drawing/2014/main" id="{FAC36C72-75FF-4A45-8B2E-208E44C0BBE0}"/>
              </a:ext>
            </a:extLst>
          </p:cNvPr>
          <p:cNvSpPr txBox="1">
            <a:spLocks/>
          </p:cNvSpPr>
          <p:nvPr/>
        </p:nvSpPr>
        <p:spPr>
          <a:xfrm>
            <a:off x="5410986" y="2524873"/>
            <a:ext cx="6341745" cy="26320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buNone/>
            </a:pPr>
            <a:r>
              <a:rPr lang="pt-PT" sz="1200" b="1" dirty="0">
                <a:solidFill>
                  <a:schemeClr val="bg1"/>
                </a:solidFill>
                <a:latin typeface="Calibri" panose="020F0502020204030204"/>
              </a:rPr>
              <a:t>Gilead Sciences, Lda.</a:t>
            </a:r>
          </a:p>
          <a:p>
            <a:pPr marL="0" indent="0" defTabSz="685800">
              <a:buNone/>
            </a:pPr>
            <a:r>
              <a:rPr lang="pt-PT" sz="1200" dirty="0" err="1">
                <a:solidFill>
                  <a:schemeClr val="bg1"/>
                </a:solidFill>
                <a:latin typeface="Calibri" panose="020F0502020204030204"/>
              </a:rPr>
              <a:t>Atrium</a:t>
            </a:r>
            <a:r>
              <a:rPr lang="pt-PT" sz="1200" dirty="0">
                <a:solidFill>
                  <a:schemeClr val="bg1"/>
                </a:solidFill>
                <a:latin typeface="Calibri" panose="020F0502020204030204"/>
              </a:rPr>
              <a:t> Saldanha, Praça Duque de Saldanha nº 1 – 8º A e B</a:t>
            </a:r>
          </a:p>
          <a:p>
            <a:pPr marL="0" indent="0" defTabSz="685800">
              <a:buNone/>
            </a:pPr>
            <a:r>
              <a:rPr lang="pt-PT" sz="1200" dirty="0">
                <a:solidFill>
                  <a:schemeClr val="bg1"/>
                </a:solidFill>
                <a:latin typeface="Calibri" panose="020F0502020204030204"/>
              </a:rPr>
              <a:t>1050-094 Lisboa – Portugal</a:t>
            </a:r>
          </a:p>
          <a:p>
            <a:pPr marL="0" indent="0" defTabSz="685800">
              <a:buNone/>
            </a:pPr>
            <a:r>
              <a:rPr lang="pt-PT" sz="1200" dirty="0">
                <a:solidFill>
                  <a:schemeClr val="bg1"/>
                </a:solidFill>
                <a:latin typeface="Calibri" panose="020F0502020204030204"/>
              </a:rPr>
              <a:t>Tel.: 21 792 87 90 – Nº de contribuinte: 503 604 704</a:t>
            </a:r>
          </a:p>
          <a:p>
            <a:pPr marL="0" indent="0" defTabSz="685800">
              <a:buNone/>
            </a:pPr>
            <a:r>
              <a:rPr lang="pt-PT" sz="1200" dirty="0">
                <a:solidFill>
                  <a:schemeClr val="bg1"/>
                </a:solidFill>
                <a:latin typeface="Calibri" panose="020F0502020204030204"/>
              </a:rPr>
              <a:t>Informação Médica através do nº verde 800 207 489 ou </a:t>
            </a:r>
            <a:r>
              <a:rPr lang="pt-PT" sz="1200" u="sng" dirty="0">
                <a:solidFill>
                  <a:schemeClr val="bg1"/>
                </a:solidFill>
                <a:latin typeface="Calibri" panose="020F0502020204030204"/>
                <a:hlinkClick r:id="rId3">
                  <a:extLst>
                    <a:ext uri="{A12FA001-AC4F-418D-AE19-62706E023703}">
                      <ahyp:hlinkClr xmlns:ahyp="http://schemas.microsoft.com/office/drawing/2018/hyperlinkcolor" val="tx"/>
                    </a:ext>
                  </a:extLst>
                </a:hlinkClick>
              </a:rPr>
              <a:t>departamento.medico@gilead.com</a:t>
            </a:r>
            <a:endParaRPr lang="pt-PT" sz="1200" u="sng" dirty="0">
              <a:solidFill>
                <a:schemeClr val="bg1"/>
              </a:solidFill>
              <a:latin typeface="Calibri" panose="020F0502020204030204"/>
            </a:endParaRPr>
          </a:p>
          <a:p>
            <a:pPr marL="0" indent="0" defTabSz="685800">
              <a:buNone/>
            </a:pPr>
            <a:endParaRPr lang="pt-PT" sz="1200" dirty="0">
              <a:solidFill>
                <a:schemeClr val="bg1"/>
              </a:solidFill>
              <a:latin typeface="Calibri" panose="020F0502020204030204"/>
            </a:endParaRPr>
          </a:p>
          <a:p>
            <a:pPr marL="0" indent="0" defTabSz="685800">
              <a:buNone/>
            </a:pPr>
            <a:r>
              <a:rPr lang="pt-PT" sz="1200" dirty="0">
                <a:solidFill>
                  <a:schemeClr val="bg1"/>
                </a:solidFill>
                <a:latin typeface="Calibri" panose="020F0502020204030204"/>
              </a:rPr>
              <a:t>Pede-se que notifique qualquer informação de segurança, incluindo quaisquer suspeitas de reações adversas à </a:t>
            </a:r>
            <a:r>
              <a:rPr lang="pt-PT" sz="1200" dirty="0" err="1">
                <a:solidFill>
                  <a:schemeClr val="bg1"/>
                </a:solidFill>
                <a:latin typeface="Calibri" panose="020F0502020204030204"/>
              </a:rPr>
              <a:t>Gilead</a:t>
            </a:r>
            <a:r>
              <a:rPr lang="pt-PT" sz="1200" dirty="0">
                <a:solidFill>
                  <a:schemeClr val="bg1"/>
                </a:solidFill>
                <a:latin typeface="Calibri" panose="020F0502020204030204"/>
              </a:rPr>
              <a:t> </a:t>
            </a:r>
            <a:r>
              <a:rPr lang="pt-PT" sz="1200" dirty="0" err="1">
                <a:solidFill>
                  <a:schemeClr val="bg1"/>
                </a:solidFill>
                <a:latin typeface="Calibri" panose="020F0502020204030204"/>
              </a:rPr>
              <a:t>Sciences</a:t>
            </a:r>
            <a:r>
              <a:rPr lang="pt-PT" sz="1200" dirty="0">
                <a:solidFill>
                  <a:schemeClr val="bg1"/>
                </a:solidFill>
                <a:latin typeface="Calibri" panose="020F0502020204030204"/>
              </a:rPr>
              <a:t> por telefone ou correio eletrónico para Safety_FC@gilead.com e/ou ao INFARMED através de http://www.infarmed.pt/web/infarmed/submissaoram.</a:t>
            </a:r>
          </a:p>
          <a:p>
            <a:pPr marL="0" indent="0" defTabSz="685800">
              <a:buNone/>
            </a:pPr>
            <a:endParaRPr lang="pt-PT" sz="1200" dirty="0">
              <a:solidFill>
                <a:schemeClr val="bg1"/>
              </a:solidFill>
              <a:latin typeface="Calibri" panose="020F0502020204030204"/>
            </a:endParaRPr>
          </a:p>
          <a:p>
            <a:pPr marL="0" indent="0">
              <a:buFont typeface="Arial" panose="020B0604020202020204" pitchFamily="34" charset="0"/>
              <a:buNone/>
            </a:pPr>
            <a:endParaRPr lang="pt-PT" sz="1200" dirty="0">
              <a:solidFill>
                <a:schemeClr val="bg1"/>
              </a:solidFill>
            </a:endParaRPr>
          </a:p>
        </p:txBody>
      </p:sp>
    </p:spTree>
    <p:extLst>
      <p:ext uri="{BB962C8B-B14F-4D97-AF65-F5344CB8AC3E}">
        <p14:creationId xmlns:p14="http://schemas.microsoft.com/office/powerpoint/2010/main" val="9716594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2347" y="223040"/>
            <a:ext cx="10779712" cy="335500"/>
          </a:xfrm>
        </p:spPr>
        <p:txBody>
          <a:bodyPr>
            <a:normAutofit/>
          </a:bodyPr>
          <a:lstStyle/>
          <a:p>
            <a:pPr algn="l"/>
            <a:r>
              <a:rPr lang="pt-PT" sz="1100" b="1" dirty="0">
                <a:latin typeface="Arial Narrow" panose="020B0606020202030204" pitchFamily="34" charset="0"/>
              </a:rPr>
              <a:t>INFORMAÇÕES ESSENCIAIS COMPATÍVEIS COM O RESUMO DAS CARACTERÍSTICAS DO MEDICAMENTO BIKTARVY</a:t>
            </a:r>
            <a:r>
              <a:rPr lang="pt-PT" sz="1100" b="1" baseline="30000" dirty="0">
                <a:latin typeface="Arial Narrow" panose="020B0606020202030204" pitchFamily="34" charset="0"/>
              </a:rPr>
              <a:t>®</a:t>
            </a:r>
            <a:endParaRPr lang="en-GB" sz="1100" baseline="30000" dirty="0">
              <a:latin typeface="Arial Narrow" panose="020B0606020202030204" pitchFamily="34" charset="0"/>
            </a:endParaRPr>
          </a:p>
        </p:txBody>
      </p:sp>
      <p:sp>
        <p:nvSpPr>
          <p:cNvPr id="3" name="Subtitle 2"/>
          <p:cNvSpPr>
            <a:spLocks noGrp="1"/>
          </p:cNvSpPr>
          <p:nvPr>
            <p:ph type="subTitle" idx="1"/>
          </p:nvPr>
        </p:nvSpPr>
        <p:spPr>
          <a:xfrm>
            <a:off x="236219" y="672676"/>
            <a:ext cx="11659606" cy="5075868"/>
          </a:xfrm>
        </p:spPr>
        <p:txBody>
          <a:bodyPr>
            <a:normAutofit fontScale="92500" lnSpcReduction="10000"/>
          </a:bodyPr>
          <a:lstStyle/>
          <a:p>
            <a:pPr algn="just"/>
            <a:r>
              <a:rPr lang="pt-PT" sz="1000" b="1" spc="-10" dirty="0">
                <a:effectLst/>
                <a:latin typeface="Times New Roman" panose="02020603050405020304" pitchFamily="18" charset="0"/>
                <a:ea typeface="Times New Roman" panose="02020603050405020304" pitchFamily="18" charset="0"/>
              </a:rPr>
              <a:t>NOME DO MEDICAMENTO E FORMA FARMACÊUTICA</a:t>
            </a:r>
            <a:r>
              <a:rPr lang="pt-PT" sz="1000" spc="-10" dirty="0">
                <a:effectLst/>
                <a:latin typeface="Times New Roman" panose="02020603050405020304" pitchFamily="18" charset="0"/>
                <a:ea typeface="Times New Roman" panose="02020603050405020304" pitchFamily="18" charset="0"/>
              </a:rPr>
              <a:t>: Biktarvy 30 mg/20 mg/15 mg comprimidos revestidos por película | Biktarvy 50 mg/200 mg/25 mg comprimidos revestidos por película </a:t>
            </a:r>
            <a:r>
              <a:rPr lang="pt-PT" sz="1000" b="1" spc="-10" dirty="0">
                <a:effectLst/>
                <a:latin typeface="Times New Roman" panose="02020603050405020304" pitchFamily="18" charset="0"/>
                <a:ea typeface="Times New Roman" panose="02020603050405020304" pitchFamily="18" charset="0"/>
              </a:rPr>
              <a:t>COMPOSIÇÃO QUALITATIVA E QUANTITATIVA</a:t>
            </a:r>
            <a:r>
              <a:rPr lang="pt-PT" sz="1000" spc="-10" dirty="0">
                <a:effectLst/>
                <a:latin typeface="Times New Roman" panose="02020603050405020304" pitchFamily="18" charset="0"/>
                <a:ea typeface="Times New Roman" panose="02020603050405020304" pitchFamily="18" charset="0"/>
              </a:rPr>
              <a:t>: </a:t>
            </a:r>
            <a:r>
              <a:rPr lang="pt-PT" sz="1000" i="1" spc="-10" dirty="0">
                <a:effectLst/>
                <a:latin typeface="Times New Roman" panose="02020603050405020304" pitchFamily="18" charset="0"/>
                <a:ea typeface="Times New Roman" panose="02020603050405020304" pitchFamily="18" charset="0"/>
              </a:rPr>
              <a:t>Biktarvy 30 mg/120 mg/15 mg</a:t>
            </a:r>
            <a:r>
              <a:rPr lang="pt-PT" sz="1000" spc="-10" dirty="0">
                <a:effectLst/>
                <a:latin typeface="Times New Roman" panose="02020603050405020304" pitchFamily="18" charset="0"/>
                <a:ea typeface="Times New Roman" panose="02020603050405020304" pitchFamily="18" charset="0"/>
              </a:rPr>
              <a:t>: cada </a:t>
            </a:r>
            <a:r>
              <a:rPr lang="pt-PT" sz="1000" spc="-10" dirty="0" err="1">
                <a:effectLst/>
                <a:latin typeface="Times New Roman" panose="02020603050405020304" pitchFamily="18" charset="0"/>
                <a:ea typeface="Times New Roman" panose="02020603050405020304" pitchFamily="18" charset="0"/>
              </a:rPr>
              <a:t>cp</a:t>
            </a:r>
            <a:r>
              <a:rPr lang="pt-PT" sz="1000" spc="-10" dirty="0">
                <a:effectLst/>
                <a:latin typeface="Times New Roman" panose="02020603050405020304" pitchFamily="18" charset="0"/>
                <a:ea typeface="Times New Roman" panose="02020603050405020304" pitchFamily="18" charset="0"/>
              </a:rPr>
              <a:t> contém </a:t>
            </a:r>
            <a:r>
              <a:rPr lang="pt-PT" sz="1000" spc="-10" dirty="0" err="1">
                <a:effectLst/>
                <a:latin typeface="Times New Roman" panose="02020603050405020304" pitchFamily="18" charset="0"/>
                <a:ea typeface="Times New Roman" panose="02020603050405020304" pitchFamily="18" charset="0"/>
              </a:rPr>
              <a:t>bictegravir</a:t>
            </a:r>
            <a:r>
              <a:rPr lang="pt-PT" sz="1000" spc="-10" dirty="0">
                <a:effectLst/>
                <a:latin typeface="Times New Roman" panose="02020603050405020304" pitchFamily="18" charset="0"/>
                <a:ea typeface="Times New Roman" panose="02020603050405020304" pitchFamily="18" charset="0"/>
              </a:rPr>
              <a:t> sódico equivalente a 30 mg de </a:t>
            </a:r>
            <a:r>
              <a:rPr lang="pt-PT" sz="1000" spc="-10" dirty="0" err="1">
                <a:effectLst/>
                <a:latin typeface="Times New Roman" panose="02020603050405020304" pitchFamily="18" charset="0"/>
                <a:ea typeface="Times New Roman" panose="02020603050405020304" pitchFamily="18" charset="0"/>
              </a:rPr>
              <a:t>bictegravir</a:t>
            </a:r>
            <a:r>
              <a:rPr lang="pt-PT" sz="1000" spc="-10" dirty="0">
                <a:effectLst/>
                <a:latin typeface="Times New Roman" panose="02020603050405020304" pitchFamily="18" charset="0"/>
                <a:ea typeface="Times New Roman" panose="02020603050405020304" pitchFamily="18" charset="0"/>
              </a:rPr>
              <a:t> (BIC), 120 mg de </a:t>
            </a:r>
            <a:r>
              <a:rPr lang="pt-PT" sz="1000" spc="-10" dirty="0" err="1">
                <a:effectLst/>
                <a:latin typeface="Times New Roman" panose="02020603050405020304" pitchFamily="18" charset="0"/>
                <a:ea typeface="Times New Roman" panose="02020603050405020304" pitchFamily="18" charset="0"/>
              </a:rPr>
              <a:t>emtricitabina</a:t>
            </a:r>
            <a:r>
              <a:rPr lang="pt-PT" sz="1000" spc="-10" dirty="0">
                <a:effectLst/>
                <a:latin typeface="Times New Roman" panose="02020603050405020304" pitchFamily="18" charset="0"/>
                <a:ea typeface="Times New Roman" panose="02020603050405020304" pitchFamily="18" charset="0"/>
              </a:rPr>
              <a:t> (FTC) e </a:t>
            </a:r>
            <a:r>
              <a:rPr lang="pt-PT" sz="1000" spc="-10" dirty="0" err="1">
                <a:effectLst/>
                <a:latin typeface="Times New Roman" panose="02020603050405020304" pitchFamily="18" charset="0"/>
                <a:ea typeface="Times New Roman" panose="02020603050405020304" pitchFamily="18" charset="0"/>
              </a:rPr>
              <a:t>tenofovir</a:t>
            </a:r>
            <a:r>
              <a:rPr lang="pt-PT" sz="1000" spc="-10" dirty="0">
                <a:effectLst/>
                <a:latin typeface="Times New Roman" panose="02020603050405020304" pitchFamily="18" charset="0"/>
                <a:ea typeface="Times New Roman" panose="02020603050405020304" pitchFamily="18" charset="0"/>
              </a:rPr>
              <a:t> </a:t>
            </a:r>
            <a:r>
              <a:rPr lang="pt-PT" sz="1000" spc="-10" dirty="0" err="1">
                <a:effectLst/>
                <a:latin typeface="Times New Roman" panose="02020603050405020304" pitchFamily="18" charset="0"/>
                <a:ea typeface="Times New Roman" panose="02020603050405020304" pitchFamily="18" charset="0"/>
              </a:rPr>
              <a:t>alafenamida</a:t>
            </a:r>
            <a:r>
              <a:rPr lang="pt-PT" sz="1000" spc="-10" dirty="0">
                <a:effectLst/>
                <a:latin typeface="Times New Roman" panose="02020603050405020304" pitchFamily="18" charset="0"/>
                <a:ea typeface="Times New Roman" panose="02020603050405020304" pitchFamily="18" charset="0"/>
              </a:rPr>
              <a:t> fumarato (TAF) equivalente a 15 mg de </a:t>
            </a:r>
            <a:r>
              <a:rPr lang="pt-PT" sz="1000" spc="-10" dirty="0" err="1">
                <a:effectLst/>
                <a:latin typeface="Times New Roman" panose="02020603050405020304" pitchFamily="18" charset="0"/>
                <a:ea typeface="Times New Roman" panose="02020603050405020304" pitchFamily="18" charset="0"/>
              </a:rPr>
              <a:t>tenofovir</a:t>
            </a:r>
            <a:r>
              <a:rPr lang="pt-PT" sz="1000" spc="-10" dirty="0">
                <a:effectLst/>
                <a:latin typeface="Times New Roman" panose="02020603050405020304" pitchFamily="18" charset="0"/>
                <a:ea typeface="Times New Roman" panose="02020603050405020304" pitchFamily="18" charset="0"/>
              </a:rPr>
              <a:t> </a:t>
            </a:r>
            <a:r>
              <a:rPr lang="pt-PT" sz="1000" spc="-10" dirty="0" err="1">
                <a:effectLst/>
                <a:latin typeface="Times New Roman" panose="02020603050405020304" pitchFamily="18" charset="0"/>
                <a:ea typeface="Times New Roman" panose="02020603050405020304" pitchFamily="18" charset="0"/>
              </a:rPr>
              <a:t>alafenamida</a:t>
            </a:r>
            <a:r>
              <a:rPr lang="pt-PT" sz="1000" spc="-10" dirty="0">
                <a:effectLst/>
                <a:latin typeface="Times New Roman" panose="02020603050405020304" pitchFamily="18" charset="0"/>
                <a:ea typeface="Times New Roman" panose="02020603050405020304" pitchFamily="18" charset="0"/>
              </a:rPr>
              <a:t>. </a:t>
            </a:r>
            <a:r>
              <a:rPr lang="pt-PT" sz="1000" i="1" spc="-10" dirty="0">
                <a:effectLst/>
                <a:latin typeface="Times New Roman" panose="02020603050405020304" pitchFamily="18" charset="0"/>
                <a:ea typeface="Times New Roman" panose="02020603050405020304" pitchFamily="18" charset="0"/>
              </a:rPr>
              <a:t>Biktarvy 50 mg/200 mg/25 mg</a:t>
            </a:r>
            <a:r>
              <a:rPr lang="pt-PT" sz="1000" spc="-10" dirty="0">
                <a:effectLst/>
                <a:latin typeface="Times New Roman" panose="02020603050405020304" pitchFamily="18" charset="0"/>
                <a:ea typeface="Times New Roman" panose="02020603050405020304" pitchFamily="18" charset="0"/>
              </a:rPr>
              <a:t>: cada </a:t>
            </a:r>
            <a:r>
              <a:rPr lang="pt-PT" sz="1000" spc="-10" dirty="0" err="1">
                <a:effectLst/>
                <a:latin typeface="Times New Roman" panose="02020603050405020304" pitchFamily="18" charset="0"/>
                <a:ea typeface="Times New Roman" panose="02020603050405020304" pitchFamily="18" charset="0"/>
              </a:rPr>
              <a:t>cp</a:t>
            </a:r>
            <a:r>
              <a:rPr lang="pt-PT" sz="1000" spc="-10" dirty="0">
                <a:effectLst/>
                <a:latin typeface="Times New Roman" panose="02020603050405020304" pitchFamily="18" charset="0"/>
                <a:ea typeface="Times New Roman" panose="02020603050405020304" pitchFamily="18" charset="0"/>
              </a:rPr>
              <a:t> contém </a:t>
            </a:r>
            <a:r>
              <a:rPr lang="pt-PT" sz="1000" spc="-10" dirty="0" err="1">
                <a:effectLst/>
                <a:latin typeface="Times New Roman" panose="02020603050405020304" pitchFamily="18" charset="0"/>
                <a:ea typeface="Times New Roman" panose="02020603050405020304" pitchFamily="18" charset="0"/>
              </a:rPr>
              <a:t>bictegravir</a:t>
            </a:r>
            <a:r>
              <a:rPr lang="pt-PT" sz="1000" spc="-10" dirty="0">
                <a:effectLst/>
                <a:latin typeface="Times New Roman" panose="02020603050405020304" pitchFamily="18" charset="0"/>
                <a:ea typeface="Times New Roman" panose="02020603050405020304" pitchFamily="18" charset="0"/>
              </a:rPr>
              <a:t> sódico equivalente a 50 mg de BIC, 200 mg de FTC e TAF equivalente a 25 mg de </a:t>
            </a:r>
            <a:r>
              <a:rPr lang="pt-PT" sz="1000" spc="-10" dirty="0" err="1">
                <a:effectLst/>
                <a:latin typeface="Times New Roman" panose="02020603050405020304" pitchFamily="18" charset="0"/>
                <a:ea typeface="Times New Roman" panose="02020603050405020304" pitchFamily="18" charset="0"/>
              </a:rPr>
              <a:t>tenofovir</a:t>
            </a:r>
            <a:r>
              <a:rPr lang="pt-PT" sz="1000" spc="-10" dirty="0">
                <a:effectLst/>
                <a:latin typeface="Times New Roman" panose="02020603050405020304" pitchFamily="18" charset="0"/>
                <a:ea typeface="Times New Roman" panose="02020603050405020304" pitchFamily="18" charset="0"/>
              </a:rPr>
              <a:t> </a:t>
            </a:r>
            <a:r>
              <a:rPr lang="pt-PT" sz="1000" spc="-10" dirty="0" err="1">
                <a:effectLst/>
                <a:latin typeface="Times New Roman" panose="02020603050405020304" pitchFamily="18" charset="0"/>
                <a:ea typeface="Times New Roman" panose="02020603050405020304" pitchFamily="18" charset="0"/>
              </a:rPr>
              <a:t>alafenamida</a:t>
            </a:r>
            <a:r>
              <a:rPr lang="pt-PT" sz="1000" spc="-10" dirty="0">
                <a:effectLst/>
                <a:latin typeface="Times New Roman" panose="02020603050405020304" pitchFamily="18" charset="0"/>
                <a:ea typeface="Times New Roman" panose="02020603050405020304" pitchFamily="18" charset="0"/>
              </a:rPr>
              <a:t>. Para informação sobre excipientes, consultar o RCM completo. </a:t>
            </a:r>
            <a:r>
              <a:rPr lang="pt-PT" sz="1000" b="1" cap="all" spc="-10" dirty="0">
                <a:effectLst/>
                <a:latin typeface="Times New Roman" panose="02020603050405020304" pitchFamily="18" charset="0"/>
                <a:ea typeface="Times New Roman" panose="02020603050405020304" pitchFamily="18" charset="0"/>
              </a:rPr>
              <a:t>Indicações terapêuticas:</a:t>
            </a:r>
            <a:r>
              <a:rPr lang="pt-PT" sz="1000" spc="-10" dirty="0">
                <a:effectLst/>
                <a:latin typeface="Times New Roman" panose="02020603050405020304" pitchFamily="18" charset="0"/>
                <a:ea typeface="Times New Roman" panose="02020603050405020304" pitchFamily="18" charset="0"/>
              </a:rPr>
              <a:t> tratamento da infeção pelo vírus da imunodeficiência humana do tipo 1 (VIH-1) em adultos e doentes pediátricos com pelo menos 2 anos de idade e que pesem pelo menos 14 kg sem evidência atual ou passada de resistência viral à classe dos inibidores da </a:t>
            </a:r>
            <a:r>
              <a:rPr lang="pt-PT" sz="1000" spc="-10" dirty="0" err="1">
                <a:effectLst/>
                <a:latin typeface="Times New Roman" panose="02020603050405020304" pitchFamily="18" charset="0"/>
                <a:ea typeface="Times New Roman" panose="02020603050405020304" pitchFamily="18" charset="0"/>
              </a:rPr>
              <a:t>integrase</a:t>
            </a:r>
            <a:r>
              <a:rPr lang="pt-PT" sz="1000" spc="-10" dirty="0">
                <a:effectLst/>
                <a:latin typeface="Times New Roman" panose="02020603050405020304" pitchFamily="18" charset="0"/>
                <a:ea typeface="Times New Roman" panose="02020603050405020304" pitchFamily="18" charset="0"/>
              </a:rPr>
              <a:t>, à </a:t>
            </a:r>
            <a:r>
              <a:rPr lang="pt-PT" sz="1000" spc="-10" dirty="0" err="1">
                <a:effectLst/>
                <a:latin typeface="Times New Roman" panose="02020603050405020304" pitchFamily="18" charset="0"/>
                <a:ea typeface="Times New Roman" panose="02020603050405020304" pitchFamily="18" charset="0"/>
              </a:rPr>
              <a:t>emtricitabina</a:t>
            </a:r>
            <a:r>
              <a:rPr lang="pt-PT" sz="1000" spc="-10" dirty="0">
                <a:effectLst/>
                <a:latin typeface="Times New Roman" panose="02020603050405020304" pitchFamily="18" charset="0"/>
                <a:ea typeface="Times New Roman" panose="02020603050405020304" pitchFamily="18" charset="0"/>
              </a:rPr>
              <a:t> ou ao </a:t>
            </a:r>
            <a:r>
              <a:rPr lang="pt-PT" sz="1000" spc="-10" dirty="0" err="1">
                <a:effectLst/>
                <a:latin typeface="Times New Roman" panose="02020603050405020304" pitchFamily="18" charset="0"/>
                <a:ea typeface="Times New Roman" panose="02020603050405020304" pitchFamily="18" charset="0"/>
              </a:rPr>
              <a:t>tenofovir</a:t>
            </a:r>
            <a:r>
              <a:rPr lang="pt-PT" sz="1000" spc="-10" dirty="0">
                <a:effectLst/>
                <a:latin typeface="Times New Roman" panose="02020603050405020304" pitchFamily="18" charset="0"/>
                <a:ea typeface="Times New Roman" panose="02020603050405020304" pitchFamily="18" charset="0"/>
              </a:rPr>
              <a:t>. </a:t>
            </a:r>
            <a:r>
              <a:rPr lang="pt-PT" sz="1000" b="1" cap="all" spc="-10" dirty="0">
                <a:effectLst/>
                <a:latin typeface="Times New Roman" panose="02020603050405020304" pitchFamily="18" charset="0"/>
                <a:ea typeface="Times New Roman" panose="02020603050405020304" pitchFamily="18" charset="0"/>
              </a:rPr>
              <a:t>Posologia e modo de administração:</a:t>
            </a:r>
            <a:r>
              <a:rPr lang="pt-PT" sz="1000" spc="-10" dirty="0">
                <a:effectLst/>
                <a:latin typeface="Times New Roman" panose="02020603050405020304" pitchFamily="18" charset="0"/>
                <a:ea typeface="Times New Roman" panose="02020603050405020304" pitchFamily="18" charset="0"/>
              </a:rPr>
              <a:t> </a:t>
            </a:r>
            <a:r>
              <a:rPr lang="pt-PT" sz="1000" i="1" spc="-10" dirty="0">
                <a:effectLst/>
                <a:latin typeface="Times New Roman" panose="02020603050405020304" pitchFamily="18" charset="0"/>
                <a:ea typeface="Times New Roman" panose="02020603050405020304" pitchFamily="18" charset="0"/>
              </a:rPr>
              <a:t>Doentes pediátricos com pelo menos 2 anos de idade e que pesem pelo menos 14 kg a menos de 25 kg: </a:t>
            </a:r>
            <a:r>
              <a:rPr lang="pt-PT" sz="1000" spc="-10" dirty="0">
                <a:effectLst/>
                <a:latin typeface="Times New Roman" panose="02020603050405020304" pitchFamily="18" charset="0"/>
                <a:ea typeface="Times New Roman" panose="02020603050405020304" pitchFamily="18" charset="0"/>
              </a:rPr>
              <a:t>um </a:t>
            </a:r>
            <a:r>
              <a:rPr lang="pt-PT" sz="1000" spc="-10" dirty="0" err="1">
                <a:effectLst/>
                <a:latin typeface="Times New Roman" panose="02020603050405020304" pitchFamily="18" charset="0"/>
                <a:ea typeface="Times New Roman" panose="02020603050405020304" pitchFamily="18" charset="0"/>
              </a:rPr>
              <a:t>cp</a:t>
            </a:r>
            <a:r>
              <a:rPr lang="pt-PT" sz="1000" spc="-10" dirty="0">
                <a:effectLst/>
                <a:latin typeface="Times New Roman" panose="02020603050405020304" pitchFamily="18" charset="0"/>
                <a:ea typeface="Times New Roman" panose="02020603050405020304" pitchFamily="18" charset="0"/>
              </a:rPr>
              <a:t> de 30/120/15mg tomado 1x dia. </a:t>
            </a:r>
            <a:r>
              <a:rPr lang="pt-PT" sz="1000" i="1" spc="-10" dirty="0">
                <a:effectLst/>
                <a:latin typeface="Times New Roman" panose="02020603050405020304" pitchFamily="18" charset="0"/>
                <a:ea typeface="Times New Roman" panose="02020603050405020304" pitchFamily="18" charset="0"/>
              </a:rPr>
              <a:t>Adultos e doentes pediátricos que pesem pelo menos 25 kg</a:t>
            </a:r>
            <a:r>
              <a:rPr lang="pt-PT" sz="1000" spc="-10" dirty="0">
                <a:effectLst/>
                <a:latin typeface="Times New Roman" panose="02020603050405020304" pitchFamily="18" charset="0"/>
                <a:ea typeface="Times New Roman" panose="02020603050405020304" pitchFamily="18" charset="0"/>
              </a:rPr>
              <a:t>: um </a:t>
            </a:r>
            <a:r>
              <a:rPr lang="pt-PT" sz="1000" spc="-10" dirty="0" err="1">
                <a:effectLst/>
                <a:latin typeface="Times New Roman" panose="02020603050405020304" pitchFamily="18" charset="0"/>
                <a:ea typeface="Times New Roman" panose="02020603050405020304" pitchFamily="18" charset="0"/>
              </a:rPr>
              <a:t>cp</a:t>
            </a:r>
            <a:r>
              <a:rPr lang="pt-PT" sz="1000" spc="-10" dirty="0">
                <a:effectLst/>
                <a:latin typeface="Times New Roman" panose="02020603050405020304" pitchFamily="18" charset="0"/>
                <a:ea typeface="Times New Roman" panose="02020603050405020304" pitchFamily="18" charset="0"/>
              </a:rPr>
              <a:t> de 50/200/25mg, 1x dia.</a:t>
            </a:r>
            <a:r>
              <a:rPr lang="pt-PT" sz="1400" dirty="0">
                <a:effectLst/>
                <a:latin typeface="Times New Roman" panose="02020603050405020304" pitchFamily="18" charset="0"/>
                <a:ea typeface="Times New Roman" panose="02020603050405020304" pitchFamily="18" charset="0"/>
              </a:rPr>
              <a:t> </a:t>
            </a:r>
            <a:r>
              <a:rPr lang="pt-PT" sz="1000" spc="-10" dirty="0">
                <a:effectLst/>
                <a:latin typeface="Times New Roman" panose="02020603050405020304" pitchFamily="18" charset="0"/>
                <a:ea typeface="Times New Roman" panose="02020603050405020304" pitchFamily="18" charset="0"/>
              </a:rPr>
              <a:t>Via oral, com ou sem alimentos. Os comprimidos não devem ser mastigados, esmagados ou divididos. Não é necessário um ajuste posológico de Biktarvy em doentes idosos, em doentes com uma depuração da creatinina (</a:t>
            </a:r>
            <a:r>
              <a:rPr lang="pt-PT" sz="1000" spc="-10" dirty="0" err="1">
                <a:effectLst/>
                <a:latin typeface="Times New Roman" panose="02020603050405020304" pitchFamily="18" charset="0"/>
                <a:ea typeface="Times New Roman" panose="02020603050405020304" pitchFamily="18" charset="0"/>
              </a:rPr>
              <a:t>ClCr</a:t>
            </a:r>
            <a:r>
              <a:rPr lang="pt-PT" sz="1000" spc="-10" dirty="0">
                <a:effectLst/>
                <a:latin typeface="Times New Roman" panose="02020603050405020304" pitchFamily="18" charset="0"/>
                <a:ea typeface="Times New Roman" panose="02020603050405020304" pitchFamily="18" charset="0"/>
              </a:rPr>
              <a:t>) estimada ≥ 30 ml/min e com peso ≥ 35 kg ou em doentes com compromisso hepático ligeiro ou moderado. Não é necessário um ajuste posológico em doentes adultos </a:t>
            </a:r>
            <a:r>
              <a:rPr lang="pt-PT" sz="1000" spc="-10" dirty="0">
                <a:effectLst/>
                <a:latin typeface="Times New Roman" panose="02020603050405020304" pitchFamily="18" charset="0"/>
                <a:ea typeface="Times New Roman" panose="02020603050405020304" pitchFamily="18" charset="0"/>
                <a:cs typeface="Times New Roman" panose="02020603050405020304" pitchFamily="18" charset="0"/>
              </a:rPr>
              <a:t>com doença renal terminal </a:t>
            </a:r>
            <a:r>
              <a:rPr lang="pt-PT" sz="1000" spc="-10" dirty="0">
                <a:effectLst/>
                <a:latin typeface="Times New Roman" panose="02020603050405020304" pitchFamily="18" charset="0"/>
                <a:ea typeface="Times New Roman" panose="02020603050405020304" pitchFamily="18" charset="0"/>
              </a:rPr>
              <a:t>(</a:t>
            </a:r>
            <a:r>
              <a:rPr lang="pt-PT" sz="1000" spc="-10" dirty="0" err="1">
                <a:effectLst/>
                <a:latin typeface="Times New Roman" panose="02020603050405020304" pitchFamily="18" charset="0"/>
                <a:ea typeface="Times New Roman" panose="02020603050405020304" pitchFamily="18" charset="0"/>
              </a:rPr>
              <a:t>ClCr</a:t>
            </a:r>
            <a:r>
              <a:rPr lang="pt-PT" sz="1000" spc="-10" dirty="0">
                <a:effectLst/>
                <a:latin typeface="Times New Roman" panose="02020603050405020304" pitchFamily="18" charset="0"/>
                <a:ea typeface="Times New Roman" panose="02020603050405020304" pitchFamily="18" charset="0"/>
              </a:rPr>
              <a:t> estimada &lt; 15 ml/minuto) sujeitos a hemodiálise crónica. No entanto, de uma forma geral Biktarvy deve ser evitado e apenas utilizado nestes doentes, caso se considere que os potenciais benefícios superam os potenciais riscos. Deve-se evitar iniciar‑se Biktarvy em doentes com uma </a:t>
            </a:r>
            <a:r>
              <a:rPr lang="pt-PT" sz="1000" spc="-10" dirty="0" err="1">
                <a:effectLst/>
                <a:latin typeface="Times New Roman" panose="02020603050405020304" pitchFamily="18" charset="0"/>
                <a:ea typeface="Times New Roman" panose="02020603050405020304" pitchFamily="18" charset="0"/>
              </a:rPr>
              <a:t>ClCr</a:t>
            </a:r>
            <a:r>
              <a:rPr lang="pt-PT" sz="1000" spc="-10" dirty="0">
                <a:effectLst/>
                <a:latin typeface="Times New Roman" panose="02020603050405020304" pitchFamily="18" charset="0"/>
                <a:ea typeface="Times New Roman" panose="02020603050405020304" pitchFamily="18" charset="0"/>
              </a:rPr>
              <a:t> estimada ≥ 15 ml/min e &lt; 30 ml/min, ou &lt; 15 ml/min que não estejam sujeitos a hemodiálise crónica. A utilização de Biktarvy não é recomendada em doentes com compromisso hepático grave. A segurança e eficácia de Biktarvy em crianças com menos de 2 anos de idade ou que pesem menos de 14kg não foram ainda estabelecidas. </a:t>
            </a:r>
            <a:r>
              <a:rPr lang="pt-PT" sz="1000" b="1" cap="all" dirty="0">
                <a:effectLst/>
                <a:latin typeface="Times New Roman Bold"/>
                <a:ea typeface="Times New Roman" panose="02020603050405020304" pitchFamily="18" charset="0"/>
              </a:rPr>
              <a:t>Contraindicações: </a:t>
            </a:r>
            <a:r>
              <a:rPr lang="pt-PT" sz="1000" spc="-10" dirty="0">
                <a:effectLst/>
                <a:latin typeface="Times New Roman" panose="02020603050405020304" pitchFamily="18" charset="0"/>
                <a:ea typeface="Times New Roman" panose="02020603050405020304" pitchFamily="18" charset="0"/>
              </a:rPr>
              <a:t>Hipersensibilidade às substâncias ativas ou a qualquer um dos excipientes. Coadministração com rifampicina e hipericão. </a:t>
            </a:r>
            <a:r>
              <a:rPr lang="pt-PT" sz="1000" b="1" cap="all" spc="-10" dirty="0">
                <a:effectLst/>
                <a:latin typeface="Times New Roman" panose="02020603050405020304" pitchFamily="18" charset="0"/>
                <a:ea typeface="Times New Roman" panose="02020603050405020304" pitchFamily="18" charset="0"/>
              </a:rPr>
              <a:t>Advertências e precauções especiais de utilização: </a:t>
            </a:r>
            <a:r>
              <a:rPr lang="pt-PT" sz="1000" dirty="0">
                <a:effectLst/>
                <a:latin typeface="Times New Roman" panose="02020603050405020304" pitchFamily="18" charset="0"/>
                <a:ea typeface="Times New Roman" panose="02020603050405020304" pitchFamily="18" charset="0"/>
              </a:rPr>
              <a:t>Existem dados limitados sobre a segurança e eficácia de Biktarvy em doentes </a:t>
            </a:r>
            <a:r>
              <a:rPr lang="pt-PT" sz="1000" dirty="0" err="1">
                <a:effectLst/>
                <a:latin typeface="Times New Roman" panose="02020603050405020304" pitchFamily="18" charset="0"/>
                <a:ea typeface="Times New Roman" panose="02020603050405020304" pitchFamily="18" charset="0"/>
              </a:rPr>
              <a:t>coinfetados</a:t>
            </a:r>
            <a:r>
              <a:rPr lang="pt-PT" sz="1000" dirty="0">
                <a:effectLst/>
                <a:latin typeface="Times New Roman" panose="02020603050405020304" pitchFamily="18" charset="0"/>
                <a:ea typeface="Times New Roman" panose="02020603050405020304" pitchFamily="18" charset="0"/>
              </a:rPr>
              <a:t> pelo VIH-1 e vírus da hepatite C. O TAF é ativo contra o vírus da hepatite B (VHB). A descontinuação do tratamento com Biktarvy em doentes </a:t>
            </a:r>
            <a:r>
              <a:rPr lang="pt-PT" sz="1000" dirty="0" err="1">
                <a:effectLst/>
                <a:latin typeface="Times New Roman" panose="02020603050405020304" pitchFamily="18" charset="0"/>
                <a:ea typeface="Times New Roman" panose="02020603050405020304" pitchFamily="18" charset="0"/>
              </a:rPr>
              <a:t>coinfetados</a:t>
            </a:r>
            <a:r>
              <a:rPr lang="pt-PT" sz="1000" dirty="0">
                <a:effectLst/>
                <a:latin typeface="Times New Roman" panose="02020603050405020304" pitchFamily="18" charset="0"/>
                <a:ea typeface="Times New Roman" panose="02020603050405020304" pitchFamily="18" charset="0"/>
              </a:rPr>
              <a:t> pelo VIH e VHB pode estar associada a exacerbações agudas graves de hepatite. A segurança e a eficácia de Biktarvy em doentes com doenças hepáticas significativas subjacentes não foram estabelecidas. Durante a terapêutica antirretroviral pode ocorrer um aumento do peso e dos níveis de lípidos e glucose no sangue. Os análogos dos nucleosídeos e nucleótidos podem, num grau variável, ter um impacto na função mitocondrial.</a:t>
            </a:r>
            <a:r>
              <a:rPr lang="pt-PT" sz="1400" dirty="0">
                <a:effectLst/>
                <a:latin typeface="Times New Roman" panose="02020603050405020304" pitchFamily="18" charset="0"/>
                <a:ea typeface="Times New Roman" panose="02020603050405020304" pitchFamily="18" charset="0"/>
              </a:rPr>
              <a:t> </a:t>
            </a:r>
            <a:r>
              <a:rPr lang="pt-PT" sz="1000" dirty="0">
                <a:effectLst/>
                <a:latin typeface="Times New Roman" panose="02020603050405020304" pitchFamily="18" charset="0"/>
                <a:ea typeface="Times New Roman" panose="02020603050405020304" pitchFamily="18" charset="0"/>
              </a:rPr>
              <a:t>Existem notificações de disfunção mitocondrial em lactentes VIH negativos, expostos </a:t>
            </a:r>
            <a:r>
              <a:rPr lang="pt-PT" sz="1000" i="1" dirty="0">
                <a:effectLst/>
                <a:latin typeface="Times New Roman" panose="02020603050405020304" pitchFamily="18" charset="0"/>
                <a:ea typeface="Times New Roman" panose="02020603050405020304" pitchFamily="18" charset="0"/>
              </a:rPr>
              <a:t>in </a:t>
            </a:r>
            <a:r>
              <a:rPr lang="pt-PT" sz="1000" i="1" dirty="0" err="1">
                <a:effectLst/>
                <a:latin typeface="Times New Roman" panose="02020603050405020304" pitchFamily="18" charset="0"/>
                <a:ea typeface="Times New Roman" panose="02020603050405020304" pitchFamily="18" charset="0"/>
              </a:rPr>
              <a:t>utero</a:t>
            </a:r>
            <a:r>
              <a:rPr lang="pt-PT" sz="1000" dirty="0">
                <a:effectLst/>
                <a:latin typeface="Times New Roman" panose="02020603050405020304" pitchFamily="18" charset="0"/>
                <a:ea typeface="Times New Roman" panose="02020603050405020304" pitchFamily="18" charset="0"/>
              </a:rPr>
              <a:t> e/ou após o nascimento a análogos dos nucleosídeos. Qualquer sintoma de inflamação deve ser avaliado e, quando necessário, instituído o tratamento. Foi notificada a ocorrência de doenças autoimunes (como a doença de Graves e a hepatite autoimune). Os doentes em tratamento com Biktarvy podem continuar a desenvolver infeções oportunistas e outras complicações da infeção pelo VIH. Foram notificados casos de osteonecrose, particularmente em doentes com doença por VIH avançada e/ou exposição prolongada a TA combinada. Foram notificados casos de compromisso renal pós-comercialização, incluindo insuficiência renal aguda e </a:t>
            </a:r>
            <a:r>
              <a:rPr lang="pt-PT" sz="1000" dirty="0" err="1">
                <a:effectLst/>
                <a:latin typeface="Times New Roman" panose="02020603050405020304" pitchFamily="18" charset="0"/>
                <a:ea typeface="Times New Roman" panose="02020603050405020304" pitchFamily="18" charset="0"/>
              </a:rPr>
              <a:t>tubulopatia</a:t>
            </a:r>
            <a:r>
              <a:rPr lang="pt-PT" sz="1000" dirty="0">
                <a:effectLst/>
                <a:latin typeface="Times New Roman" panose="02020603050405020304" pitchFamily="18" charset="0"/>
                <a:ea typeface="Times New Roman" panose="02020603050405020304" pitchFamily="18" charset="0"/>
              </a:rPr>
              <a:t> renal proximal com medicamentos que contêm </a:t>
            </a:r>
            <a:r>
              <a:rPr lang="pt-PT" sz="1000" dirty="0" err="1">
                <a:effectLst/>
                <a:latin typeface="Times New Roman" panose="02020603050405020304" pitchFamily="18" charset="0"/>
                <a:ea typeface="Times New Roman" panose="02020603050405020304" pitchFamily="18" charset="0"/>
              </a:rPr>
              <a:t>tenofovir</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alafenamida</a:t>
            </a:r>
            <a:r>
              <a:rPr lang="pt-PT" sz="1000" dirty="0">
                <a:effectLst/>
                <a:latin typeface="Times New Roman" panose="02020603050405020304" pitchFamily="18" charset="0"/>
                <a:ea typeface="Times New Roman" panose="02020603050405020304" pitchFamily="18" charset="0"/>
              </a:rPr>
              <a:t>. Não se pode excluir um risco potencial de nefrotoxicidade com Biktarvy. Recomenda-se avaliação da função renal em todos os doentes antes ou aquando do início do tratamento, bem como a sua monitorização durante o tratamento, conforme clinicamente adequado. Doentes que desenvolvam uma diminuição clinicamente significativa da função renal ou evidências de </a:t>
            </a:r>
            <a:r>
              <a:rPr lang="pt-PT" sz="1000" dirty="0" err="1">
                <a:effectLst/>
                <a:latin typeface="Times New Roman" panose="02020603050405020304" pitchFamily="18" charset="0"/>
                <a:ea typeface="Times New Roman" panose="02020603050405020304" pitchFamily="18" charset="0"/>
              </a:rPr>
              <a:t>tubulopatia</a:t>
            </a:r>
            <a:r>
              <a:rPr lang="pt-PT" sz="1000" dirty="0">
                <a:effectLst/>
                <a:latin typeface="Times New Roman" panose="02020603050405020304" pitchFamily="18" charset="0"/>
                <a:ea typeface="Times New Roman" panose="02020603050405020304" pitchFamily="18" charset="0"/>
              </a:rPr>
              <a:t> renal proximal, deve considerar-se a descontinuação de Biktarvy. As implicações do aumento da exposição à </a:t>
            </a:r>
            <a:r>
              <a:rPr lang="pt-PT" sz="1000" dirty="0" err="1">
                <a:effectLst/>
                <a:latin typeface="Times New Roman" panose="02020603050405020304" pitchFamily="18" charset="0"/>
                <a:ea typeface="Times New Roman" panose="02020603050405020304" pitchFamily="18" charset="0"/>
              </a:rPr>
              <a:t>emtricitabina</a:t>
            </a:r>
            <a:r>
              <a:rPr lang="pt-PT" sz="1000" dirty="0">
                <a:effectLst/>
                <a:latin typeface="Times New Roman" panose="02020603050405020304" pitchFamily="18" charset="0"/>
                <a:ea typeface="Times New Roman" panose="02020603050405020304" pitchFamily="18" charset="0"/>
              </a:rPr>
              <a:t> em doentes adultos com doença renal terminal (</a:t>
            </a:r>
            <a:r>
              <a:rPr lang="pt-PT" sz="1000" dirty="0" err="1">
                <a:effectLst/>
                <a:latin typeface="Times New Roman" panose="02020603050405020304" pitchFamily="18" charset="0"/>
                <a:ea typeface="Times New Roman" panose="02020603050405020304" pitchFamily="18" charset="0"/>
              </a:rPr>
              <a:t>ClCr</a:t>
            </a:r>
            <a:r>
              <a:rPr lang="pt-PT" sz="1000" dirty="0">
                <a:effectLst/>
                <a:latin typeface="Times New Roman" panose="02020603050405020304" pitchFamily="18" charset="0"/>
                <a:ea typeface="Times New Roman" panose="02020603050405020304" pitchFamily="18" charset="0"/>
              </a:rPr>
              <a:t> estimada &lt; 15 ml/minuto) sujeitos a hemodiálise crónica tratados com Biktarvy permanecem desconhecidas. Biktarvy não deve ser coadministrado simultaneamente com antiácidos contendo magnésio/alumínio ou suplementos de ferro em jejum. Biktarvy deve ser administrado, pelo menos, 2 horas antes ou com alimentos 2 horas depois de antiácidos contendo magnésio e/ou alumínio. Biktarvy deve ser administrado, pelo menos, 2 horas antes de suplementos de ferro ou tomado juntamente com alimentos. </a:t>
            </a:r>
            <a:r>
              <a:rPr lang="pt-PT" sz="1000" i="1" dirty="0">
                <a:effectLst/>
                <a:latin typeface="Times New Roman" panose="02020603050405020304" pitchFamily="18" charset="0"/>
                <a:ea typeface="Times New Roman" panose="02020603050405020304" pitchFamily="18" charset="0"/>
              </a:rPr>
              <a:t>População pediátrica</a:t>
            </a:r>
            <a:r>
              <a:rPr lang="pt-PT" sz="1000" dirty="0">
                <a:effectLst/>
                <a:latin typeface="Times New Roman" panose="02020603050405020304" pitchFamily="18" charset="0"/>
                <a:ea typeface="Times New Roman" panose="02020603050405020304" pitchFamily="18" charset="0"/>
              </a:rPr>
              <a:t>:</a:t>
            </a:r>
            <a:r>
              <a:rPr lang="pt-PT" sz="1400" dirty="0">
                <a:effectLst/>
                <a:latin typeface="Times New Roman" panose="02020603050405020304" pitchFamily="18" charset="0"/>
                <a:ea typeface="Times New Roman" panose="02020603050405020304" pitchFamily="18" charset="0"/>
              </a:rPr>
              <a:t> </a:t>
            </a:r>
            <a:r>
              <a:rPr lang="pt-PT" sz="1000" dirty="0">
                <a:effectLst/>
                <a:latin typeface="Times New Roman" panose="02020603050405020304" pitchFamily="18" charset="0"/>
                <a:ea typeface="Times New Roman" panose="02020603050405020304" pitchFamily="18" charset="0"/>
              </a:rPr>
              <a:t>Foram notificados casos de redução da DMO (≥ 4%) da coluna vertebral e do corpo total exceto a cabeça em doentes com idade entre os 3 e &lt; 12 anos que receberam medicamentos contendo </a:t>
            </a:r>
            <a:r>
              <a:rPr lang="pt-PT" sz="1000" dirty="0" err="1">
                <a:effectLst/>
                <a:latin typeface="Times New Roman" panose="02020603050405020304" pitchFamily="18" charset="0"/>
                <a:ea typeface="Times New Roman" panose="02020603050405020304" pitchFamily="18" charset="0"/>
              </a:rPr>
              <a:t>tenofovir</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alafenamida</a:t>
            </a:r>
            <a:r>
              <a:rPr lang="pt-PT" sz="1000" dirty="0">
                <a:effectLst/>
                <a:latin typeface="Times New Roman" panose="02020603050405020304" pitchFamily="18" charset="0"/>
                <a:ea typeface="Times New Roman" panose="02020603050405020304" pitchFamily="18" charset="0"/>
              </a:rPr>
              <a:t> durante 48 semanas. Os efeitos a longo prazo nos ossos em crescimento, incluindo risco de fratura, são incertos. É recomendada uma abordagem multidisciplinar. Biktarvy contém menos do que 1 </a:t>
            </a:r>
            <a:r>
              <a:rPr lang="pt-PT" sz="1000" dirty="0" err="1">
                <a:effectLst/>
                <a:latin typeface="Times New Roman" panose="02020603050405020304" pitchFamily="18" charset="0"/>
                <a:ea typeface="Times New Roman" panose="02020603050405020304" pitchFamily="18" charset="0"/>
              </a:rPr>
              <a:t>mmol</a:t>
            </a:r>
            <a:r>
              <a:rPr lang="pt-PT" sz="1000" dirty="0">
                <a:effectLst/>
                <a:latin typeface="Times New Roman" panose="02020603050405020304" pitchFamily="18" charset="0"/>
                <a:ea typeface="Times New Roman" panose="02020603050405020304" pitchFamily="18" charset="0"/>
              </a:rPr>
              <a:t> (23 mg) de sódio por comprimido, ou seja, é praticamente “isento de sódio”. </a:t>
            </a:r>
            <a:r>
              <a:rPr lang="pt-PT" sz="1000" b="1" cap="all" spc="-10" dirty="0">
                <a:effectLst/>
                <a:latin typeface="Times New Roman" panose="02020603050405020304" pitchFamily="18" charset="0"/>
                <a:ea typeface="Times New Roman" panose="02020603050405020304" pitchFamily="18" charset="0"/>
              </a:rPr>
              <a:t>Interações medicamentosas e outras formas de interação</a:t>
            </a:r>
            <a:r>
              <a:rPr lang="pt-PT" sz="1000" cap="all" spc="-10" dirty="0">
                <a:effectLst/>
                <a:latin typeface="Times New Roman" panose="02020603050405020304" pitchFamily="18" charset="0"/>
                <a:ea typeface="Times New Roman" panose="02020603050405020304" pitchFamily="18" charset="0"/>
              </a:rPr>
              <a:t>: </a:t>
            </a:r>
            <a:r>
              <a:rPr lang="pt-PT" sz="1000" dirty="0">
                <a:effectLst/>
                <a:latin typeface="Times New Roman" panose="02020603050405020304" pitchFamily="18" charset="0"/>
                <a:ea typeface="Times New Roman" panose="02020603050405020304" pitchFamily="18" charset="0"/>
              </a:rPr>
              <a:t>O </a:t>
            </a:r>
            <a:r>
              <a:rPr lang="pt-PT" sz="1000" dirty="0" err="1">
                <a:effectLst/>
                <a:latin typeface="Times New Roman" panose="02020603050405020304" pitchFamily="18" charset="0"/>
                <a:ea typeface="Times New Roman" panose="02020603050405020304" pitchFamily="18" charset="0"/>
              </a:rPr>
              <a:t>bictegravir</a:t>
            </a:r>
            <a:r>
              <a:rPr lang="pt-PT" sz="1000" dirty="0">
                <a:effectLst/>
                <a:latin typeface="Times New Roman" panose="02020603050405020304" pitchFamily="18" charset="0"/>
                <a:ea typeface="Times New Roman" panose="02020603050405020304" pitchFamily="18" charset="0"/>
              </a:rPr>
              <a:t> é um substrato do CYP3A, da UGT1A1 e da </a:t>
            </a:r>
            <a:r>
              <a:rPr lang="pt-PT" sz="1000" dirty="0" err="1">
                <a:effectLst/>
                <a:latin typeface="Times New Roman" panose="02020603050405020304" pitchFamily="18" charset="0"/>
                <a:ea typeface="Times New Roman" panose="02020603050405020304" pitchFamily="18" charset="0"/>
              </a:rPr>
              <a:t>gp</a:t>
            </a:r>
            <a:r>
              <a:rPr lang="pt-PT" sz="1000" dirty="0">
                <a:effectLst/>
                <a:latin typeface="Times New Roman" panose="02020603050405020304" pitchFamily="18" charset="0"/>
                <a:ea typeface="Times New Roman" panose="02020603050405020304" pitchFamily="18" charset="0"/>
              </a:rPr>
              <a:t>-P e da BCRP.</a:t>
            </a:r>
            <a:r>
              <a:rPr lang="pt-PT" sz="1400" dirty="0">
                <a:effectLst/>
                <a:latin typeface="Times New Roman" panose="02020603050405020304" pitchFamily="18" charset="0"/>
                <a:ea typeface="Times New Roman" panose="02020603050405020304" pitchFamily="18" charset="0"/>
              </a:rPr>
              <a:t> </a:t>
            </a:r>
            <a:r>
              <a:rPr lang="pt-PT" sz="1000" dirty="0">
                <a:effectLst/>
                <a:latin typeface="Times New Roman" panose="02020603050405020304" pitchFamily="18" charset="0"/>
                <a:ea typeface="Times New Roman" panose="02020603050405020304" pitchFamily="18" charset="0"/>
              </a:rPr>
              <a:t>Biktarvy não é inibidor ou indutor do CYP </a:t>
            </a:r>
            <a:r>
              <a:rPr lang="pt-PT" sz="1000" i="1" dirty="0">
                <a:effectLst/>
                <a:latin typeface="Times New Roman" panose="02020603050405020304" pitchFamily="18" charset="0"/>
                <a:ea typeface="Times New Roman" panose="02020603050405020304" pitchFamily="18" charset="0"/>
              </a:rPr>
              <a:t>in vivo</a:t>
            </a:r>
            <a:r>
              <a:rPr lang="pt-PT" sz="1000" dirty="0">
                <a:effectLst/>
                <a:latin typeface="Times New Roman" panose="02020603050405020304" pitchFamily="18" charset="0"/>
                <a:ea typeface="Times New Roman" panose="02020603050405020304" pitchFamily="18" charset="0"/>
              </a:rPr>
              <a:t>. Biktarvy pode ser coadministrado com substratos do OCT2 e do MATE1. A coadministração de FTC com medicamentos que são eliminados por secreção tubular ativa pode aumentar as concentrações da FTC e/ou do medicamento coadministrado. Os medicamentos que diminuem a função renal podem aumentar as concentrações da FTC. O </a:t>
            </a:r>
            <a:r>
              <a:rPr lang="pt-PT" sz="1000" dirty="0" err="1">
                <a:effectLst/>
                <a:latin typeface="Times New Roman" panose="02020603050405020304" pitchFamily="18" charset="0"/>
                <a:ea typeface="Times New Roman" panose="02020603050405020304" pitchFamily="18" charset="0"/>
              </a:rPr>
              <a:t>tenofovir</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alafenamida</a:t>
            </a:r>
            <a:r>
              <a:rPr lang="pt-PT" sz="1000" dirty="0">
                <a:effectLst/>
                <a:latin typeface="Times New Roman" panose="02020603050405020304" pitchFamily="18" charset="0"/>
                <a:ea typeface="Times New Roman" panose="02020603050405020304" pitchFamily="18" charset="0"/>
              </a:rPr>
              <a:t> é transportado pela </a:t>
            </a:r>
            <a:r>
              <a:rPr lang="pt-PT" sz="1000" dirty="0" err="1">
                <a:effectLst/>
                <a:latin typeface="Times New Roman" panose="02020603050405020304" pitchFamily="18" charset="0"/>
                <a:ea typeface="Times New Roman" panose="02020603050405020304" pitchFamily="18" charset="0"/>
              </a:rPr>
              <a:t>gp</a:t>
            </a:r>
            <a:r>
              <a:rPr lang="pt-PT" sz="1000" dirty="0">
                <a:effectLst/>
                <a:latin typeface="Times New Roman" panose="02020603050405020304" pitchFamily="18" charset="0"/>
                <a:ea typeface="Times New Roman" panose="02020603050405020304" pitchFamily="18" charset="0"/>
              </a:rPr>
              <a:t>-P e pela BCRP. O </a:t>
            </a:r>
            <a:r>
              <a:rPr lang="pt-PT" sz="1000" dirty="0" err="1">
                <a:effectLst/>
                <a:latin typeface="Times New Roman" panose="02020603050405020304" pitchFamily="18" charset="0"/>
                <a:ea typeface="Times New Roman" panose="02020603050405020304" pitchFamily="18" charset="0"/>
              </a:rPr>
              <a:t>tenofovir</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alafenamida</a:t>
            </a:r>
            <a:r>
              <a:rPr lang="pt-PT" sz="1000" dirty="0">
                <a:effectLst/>
                <a:latin typeface="Times New Roman" panose="02020603050405020304" pitchFamily="18" charset="0"/>
                <a:ea typeface="Times New Roman" panose="02020603050405020304" pitchFamily="18" charset="0"/>
              </a:rPr>
              <a:t> não é um inibidor ou indutor do CYP3A </a:t>
            </a:r>
            <a:r>
              <a:rPr lang="pt-PT" sz="1000" i="1" dirty="0">
                <a:effectLst/>
                <a:latin typeface="Times New Roman" panose="02020603050405020304" pitchFamily="18" charset="0"/>
                <a:ea typeface="Times New Roman" panose="02020603050405020304" pitchFamily="18" charset="0"/>
              </a:rPr>
              <a:t>in vivo</a:t>
            </a:r>
            <a:r>
              <a:rPr lang="pt-PT" sz="1000" dirty="0">
                <a:effectLst/>
                <a:latin typeface="Times New Roman" panose="02020603050405020304" pitchFamily="18" charset="0"/>
                <a:ea typeface="Times New Roman" panose="02020603050405020304" pitchFamily="18" charset="0"/>
              </a:rPr>
              <a:t>. Biktarvy não deve ser administrado concomitantemente com medicamentos contendo </a:t>
            </a:r>
            <a:r>
              <a:rPr lang="pt-PT" sz="1000" dirty="0" err="1">
                <a:effectLst/>
                <a:latin typeface="Times New Roman" panose="02020603050405020304" pitchFamily="18" charset="0"/>
                <a:ea typeface="Times New Roman" panose="02020603050405020304" pitchFamily="18" charset="0"/>
              </a:rPr>
              <a:t>tenofovir</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alafenamida</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tenofovir</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disoproxil</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lamivudina</a:t>
            </a:r>
            <a:r>
              <a:rPr lang="pt-PT" sz="1000" dirty="0">
                <a:effectLst/>
                <a:latin typeface="Times New Roman" panose="02020603050405020304" pitchFamily="18" charset="0"/>
                <a:ea typeface="Times New Roman" panose="02020603050405020304" pitchFamily="18" charset="0"/>
              </a:rPr>
              <a:t> ou </a:t>
            </a:r>
            <a:r>
              <a:rPr lang="pt-PT" sz="1000" dirty="0" err="1">
                <a:effectLst/>
                <a:latin typeface="Times New Roman" panose="02020603050405020304" pitchFamily="18" charset="0"/>
                <a:ea typeface="Times New Roman" panose="02020603050405020304" pitchFamily="18" charset="0"/>
              </a:rPr>
              <a:t>adefovir</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dipivoxil</a:t>
            </a:r>
            <a:r>
              <a:rPr lang="pt-PT" sz="1000" dirty="0">
                <a:effectLst/>
                <a:latin typeface="Times New Roman" panose="02020603050405020304" pitchFamily="18" charset="0"/>
                <a:ea typeface="Times New Roman" panose="02020603050405020304" pitchFamily="18" charset="0"/>
              </a:rPr>
              <a:t> utilizados para o tratamento da infeção pelo VHB. Não se recomenda a coadministração de alguns medicamentos com Biktarvy: </a:t>
            </a:r>
            <a:r>
              <a:rPr lang="pt-PT" sz="1000" dirty="0" err="1">
                <a:effectLst/>
                <a:latin typeface="Times New Roman" panose="02020603050405020304" pitchFamily="18" charset="0"/>
                <a:ea typeface="Times New Roman" panose="02020603050405020304" pitchFamily="18" charset="0"/>
              </a:rPr>
              <a:t>atazanavir</a:t>
            </a:r>
            <a:r>
              <a:rPr lang="pt-PT" sz="1000" dirty="0">
                <a:effectLst/>
                <a:latin typeface="Times New Roman" panose="02020603050405020304" pitchFamily="18" charset="0"/>
                <a:ea typeface="Times New Roman" panose="02020603050405020304" pitchFamily="18" charset="0"/>
              </a:rPr>
              <a:t>, carbamazepina, ciclosporina (via IV ou oral), </a:t>
            </a:r>
            <a:r>
              <a:rPr lang="pt-PT" sz="1000" dirty="0" err="1">
                <a:effectLst/>
                <a:latin typeface="Times New Roman" panose="02020603050405020304" pitchFamily="18" charset="0"/>
                <a:ea typeface="Times New Roman" panose="02020603050405020304" pitchFamily="18" charset="0"/>
              </a:rPr>
              <a:t>oxcarbazepina</a:t>
            </a:r>
            <a:r>
              <a:rPr lang="pt-PT" sz="1000" dirty="0">
                <a:effectLst/>
                <a:latin typeface="Times New Roman" panose="02020603050405020304" pitchFamily="18" charset="0"/>
                <a:ea typeface="Times New Roman" panose="02020603050405020304" pitchFamily="18" charset="0"/>
              </a:rPr>
              <a:t>, fenobarbital, </a:t>
            </a:r>
            <a:r>
              <a:rPr lang="pt-PT" sz="1000" dirty="0" err="1">
                <a:effectLst/>
                <a:latin typeface="Times New Roman" panose="02020603050405020304" pitchFamily="18" charset="0"/>
                <a:ea typeface="Times New Roman" panose="02020603050405020304" pitchFamily="18" charset="0"/>
              </a:rPr>
              <a:t>fenitoína</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rifabutina</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rifapentina</a:t>
            </a:r>
            <a:r>
              <a:rPr lang="pt-PT" sz="1000" dirty="0">
                <a:effectLst/>
                <a:latin typeface="Times New Roman" panose="02020603050405020304" pitchFamily="18" charset="0"/>
                <a:ea typeface="Times New Roman" panose="02020603050405020304" pitchFamily="18" charset="0"/>
              </a:rPr>
              <a:t> ou </a:t>
            </a:r>
            <a:r>
              <a:rPr lang="pt-PT" sz="1000" dirty="0" err="1">
                <a:effectLst/>
                <a:latin typeface="Times New Roman" panose="02020603050405020304" pitchFamily="18" charset="0"/>
                <a:ea typeface="Times New Roman" panose="02020603050405020304" pitchFamily="18" charset="0"/>
              </a:rPr>
              <a:t>sucralfato</a:t>
            </a:r>
            <a:r>
              <a:rPr lang="pt-PT" sz="1000" dirty="0">
                <a:effectLst/>
                <a:latin typeface="Times New Roman" panose="02020603050405020304" pitchFamily="18" charset="0"/>
                <a:ea typeface="Times New Roman" panose="02020603050405020304" pitchFamily="18" charset="0"/>
              </a:rPr>
              <a:t>. Biktarvy não deve ser coadministrado com outros medicamentos </a:t>
            </a:r>
            <a:r>
              <a:rPr lang="pt-PT" sz="1000" dirty="0" err="1">
                <a:effectLst/>
                <a:latin typeface="Times New Roman" panose="02020603050405020304" pitchFamily="18" charset="0"/>
                <a:ea typeface="Times New Roman" panose="02020603050405020304" pitchFamily="18" charset="0"/>
              </a:rPr>
              <a:t>antirretrovíricos</a:t>
            </a:r>
            <a:r>
              <a:rPr lang="pt-PT" sz="1000" dirty="0">
                <a:effectLst/>
                <a:latin typeface="Times New Roman" panose="02020603050405020304" pitchFamily="18" charset="0"/>
                <a:ea typeface="Times New Roman" panose="02020603050405020304" pitchFamily="18" charset="0"/>
              </a:rPr>
              <a:t>. Recomenda-se precaução quando </a:t>
            </a:r>
            <a:r>
              <a:rPr lang="pt-PT" sz="1000" dirty="0" err="1">
                <a:effectLst/>
                <a:latin typeface="Times New Roman" panose="02020603050405020304" pitchFamily="18" charset="0"/>
                <a:ea typeface="Times New Roman" panose="02020603050405020304" pitchFamily="18" charset="0"/>
              </a:rPr>
              <a:t>bictegravir</a:t>
            </a:r>
            <a:r>
              <a:rPr lang="pt-PT" sz="1000" dirty="0">
                <a:effectLst/>
                <a:latin typeface="Times New Roman" panose="02020603050405020304" pitchFamily="18" charset="0"/>
                <a:ea typeface="Times New Roman" panose="02020603050405020304" pitchFamily="18" charset="0"/>
              </a:rPr>
              <a:t> é associado com medicamentos conhecidos por inibirem a </a:t>
            </a:r>
            <a:r>
              <a:rPr lang="pt-PT" sz="1000" dirty="0" err="1">
                <a:effectLst/>
                <a:latin typeface="Times New Roman" panose="02020603050405020304" pitchFamily="18" charset="0"/>
                <a:ea typeface="Times New Roman" panose="02020603050405020304" pitchFamily="18" charset="0"/>
              </a:rPr>
              <a:t>gp</a:t>
            </a:r>
            <a:r>
              <a:rPr lang="pt-PT" sz="1000" dirty="0">
                <a:effectLst/>
                <a:latin typeface="Times New Roman" panose="02020603050405020304" pitchFamily="18" charset="0"/>
                <a:ea typeface="Times New Roman" panose="02020603050405020304" pitchFamily="18" charset="0"/>
              </a:rPr>
              <a:t>-P e/ou a BCRP (p. ex., </a:t>
            </a:r>
            <a:r>
              <a:rPr lang="pt-PT" sz="1000" dirty="0" err="1">
                <a:effectLst/>
                <a:latin typeface="Times New Roman" panose="02020603050405020304" pitchFamily="18" charset="0"/>
                <a:ea typeface="Times New Roman" panose="02020603050405020304" pitchFamily="18" charset="0"/>
              </a:rPr>
              <a:t>macrólidos</a:t>
            </a:r>
            <a:r>
              <a:rPr lang="pt-PT" sz="1000" dirty="0">
                <a:effectLst/>
                <a:latin typeface="Times New Roman" panose="02020603050405020304" pitchFamily="18" charset="0"/>
                <a:ea typeface="Times New Roman" panose="02020603050405020304" pitchFamily="18" charset="0"/>
              </a:rPr>
              <a:t>, ciclosporina, </a:t>
            </a:r>
            <a:r>
              <a:rPr lang="pt-PT" sz="1000" dirty="0" err="1">
                <a:effectLst/>
                <a:latin typeface="Times New Roman" panose="02020603050405020304" pitchFamily="18" charset="0"/>
                <a:ea typeface="Times New Roman" panose="02020603050405020304" pitchFamily="18" charset="0"/>
              </a:rPr>
              <a:t>verapamilo</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dronedarona</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glecaprevir</a:t>
            </a:r>
            <a:r>
              <a:rPr lang="pt-PT" sz="1000" dirty="0">
                <a:effectLst/>
                <a:latin typeface="Times New Roman" panose="02020603050405020304" pitchFamily="18" charset="0"/>
                <a:ea typeface="Times New Roman" panose="02020603050405020304" pitchFamily="18" charset="0"/>
              </a:rPr>
              <a:t>/</a:t>
            </a:r>
            <a:r>
              <a:rPr lang="pt-PT" sz="1000" dirty="0" err="1">
                <a:effectLst/>
                <a:latin typeface="Times New Roman" panose="02020603050405020304" pitchFamily="18" charset="0"/>
                <a:ea typeface="Times New Roman" panose="02020603050405020304" pitchFamily="18" charset="0"/>
              </a:rPr>
              <a:t>pibrentasvir</a:t>
            </a:r>
            <a:r>
              <a:rPr lang="pt-PT" sz="1000" dirty="0">
                <a:effectLst/>
                <a:latin typeface="Times New Roman" panose="02020603050405020304" pitchFamily="18" charset="0"/>
                <a:ea typeface="Times New Roman" panose="02020603050405020304" pitchFamily="18" charset="0"/>
              </a:rPr>
              <a:t>). </a:t>
            </a:r>
            <a:r>
              <a:rPr lang="pt-PT" sz="1000" b="1" cap="all" spc="-10" dirty="0">
                <a:effectLst/>
                <a:latin typeface="Times New Roman" panose="02020603050405020304" pitchFamily="18" charset="0"/>
                <a:ea typeface="Times New Roman" panose="02020603050405020304" pitchFamily="18" charset="0"/>
              </a:rPr>
              <a:t>Efeitos indesejáveis:</a:t>
            </a:r>
            <a:r>
              <a:rPr lang="pt-PT" sz="1000" cap="all" spc="-10" dirty="0">
                <a:effectLst/>
                <a:latin typeface="Times New Roman" panose="02020603050405020304" pitchFamily="18" charset="0"/>
                <a:ea typeface="Times New Roman" panose="02020603050405020304" pitchFamily="18" charset="0"/>
              </a:rPr>
              <a:t> </a:t>
            </a:r>
            <a:r>
              <a:rPr lang="pt-PT" sz="1000" u="sng" spc="-10" dirty="0">
                <a:effectLst/>
                <a:latin typeface="Times New Roman" panose="02020603050405020304" pitchFamily="18" charset="0"/>
                <a:ea typeface="Arial Unicode MS"/>
              </a:rPr>
              <a:t>RA frequentes:</a:t>
            </a:r>
            <a:r>
              <a:rPr lang="pt-PT" sz="1000" spc="-10" dirty="0">
                <a:effectLst/>
                <a:latin typeface="Times New Roman" panose="02020603050405020304" pitchFamily="18" charset="0"/>
                <a:ea typeface="Arial Unicode MS"/>
              </a:rPr>
              <a:t> </a:t>
            </a:r>
            <a:r>
              <a:rPr lang="pt-PT" sz="1000" dirty="0">
                <a:effectLst/>
                <a:latin typeface="Times New Roman" panose="02020603050405020304" pitchFamily="18" charset="0"/>
                <a:ea typeface="Times New Roman" panose="02020603050405020304" pitchFamily="18" charset="0"/>
              </a:rPr>
              <a:t>depressão, sonhos anormais, cefaleias, tonturas, diarreia, náuseas e fadiga; </a:t>
            </a:r>
            <a:r>
              <a:rPr lang="pt-PT" sz="1000" u="sng" spc="-10" dirty="0">
                <a:effectLst/>
                <a:latin typeface="Times New Roman" panose="02020603050405020304" pitchFamily="18" charset="0"/>
                <a:ea typeface="Arial Unicode MS"/>
              </a:rPr>
              <a:t>RA pouco frequentes:</a:t>
            </a:r>
            <a:r>
              <a:rPr lang="pt-PT" sz="1000" spc="-10" dirty="0">
                <a:effectLst/>
                <a:latin typeface="Times New Roman" panose="02020603050405020304" pitchFamily="18" charset="0"/>
                <a:ea typeface="Arial Unicode MS"/>
              </a:rPr>
              <a:t> </a:t>
            </a:r>
            <a:r>
              <a:rPr lang="pt-PT" sz="1000" dirty="0">
                <a:effectLst/>
                <a:latin typeface="Times New Roman" panose="02020603050405020304" pitchFamily="18" charset="0"/>
                <a:ea typeface="Times New Roman" panose="02020603050405020304" pitchFamily="18" charset="0"/>
              </a:rPr>
              <a:t>anemia,</a:t>
            </a:r>
            <a:r>
              <a:rPr lang="pt-PT" sz="1000" baseline="30000" dirty="0">
                <a:effectLst/>
                <a:latin typeface="Times New Roman" panose="02020603050405020304" pitchFamily="18" charset="0"/>
                <a:ea typeface="Times New Roman" panose="02020603050405020304" pitchFamily="18" charset="0"/>
              </a:rPr>
              <a:t> </a:t>
            </a:r>
            <a:r>
              <a:rPr lang="pt-PT" sz="1000" dirty="0">
                <a:effectLst/>
                <a:latin typeface="Times New Roman" panose="02020603050405020304" pitchFamily="18" charset="0"/>
                <a:ea typeface="Times New Roman" panose="02020603050405020304" pitchFamily="18" charset="0"/>
              </a:rPr>
              <a:t>ideação suicida, tentativa de suicídio (particularmente em doentes com história preexistente de depressão ou doença psiquiátrica), ansiedade, perturbações do sono, vómitos, dor abdominal, dispepsia, flatulência, </a:t>
            </a:r>
            <a:r>
              <a:rPr lang="pt-PT" sz="1000" dirty="0" err="1">
                <a:effectLst/>
                <a:latin typeface="Times New Roman" panose="02020603050405020304" pitchFamily="18" charset="0"/>
                <a:ea typeface="Times New Roman" panose="02020603050405020304" pitchFamily="18" charset="0"/>
              </a:rPr>
              <a:t>hiperbilirrubinemia</a:t>
            </a:r>
            <a:r>
              <a:rPr lang="pt-PT" sz="1000" dirty="0">
                <a:effectLst/>
                <a:latin typeface="Times New Roman" panose="02020603050405020304" pitchFamily="18" charset="0"/>
                <a:ea typeface="Times New Roman" panose="02020603050405020304" pitchFamily="18" charset="0"/>
              </a:rPr>
              <a:t>, angioedema, erupção cutânea, prurido, urticária e artralgia;</a:t>
            </a:r>
            <a:r>
              <a:rPr lang="pt-PT" sz="1000" spc="-10" dirty="0">
                <a:effectLst/>
                <a:latin typeface="Times New Roman" panose="02020603050405020304" pitchFamily="18" charset="0"/>
                <a:ea typeface="Arial Unicode MS"/>
              </a:rPr>
              <a:t> </a:t>
            </a:r>
            <a:r>
              <a:rPr lang="pt-PT" sz="1000" u="sng" spc="-10" dirty="0">
                <a:effectLst/>
                <a:latin typeface="Times New Roman" panose="02020603050405020304" pitchFamily="18" charset="0"/>
                <a:ea typeface="Arial Unicode MS"/>
              </a:rPr>
              <a:t>RA raros:</a:t>
            </a:r>
            <a:r>
              <a:rPr lang="pt-PT" sz="1000" spc="-10" dirty="0">
                <a:effectLst/>
                <a:latin typeface="Times New Roman" panose="02020603050405020304" pitchFamily="18" charset="0"/>
                <a:ea typeface="Arial Unicode MS"/>
              </a:rPr>
              <a:t> síndrome de </a:t>
            </a:r>
            <a:r>
              <a:rPr lang="pt-PT" sz="1000" spc="-10" dirty="0" err="1">
                <a:effectLst/>
                <a:latin typeface="Times New Roman" panose="02020603050405020304" pitchFamily="18" charset="0"/>
                <a:ea typeface="Arial Unicode MS"/>
              </a:rPr>
              <a:t>Stevens</a:t>
            </a:r>
            <a:r>
              <a:rPr lang="pt-PT" sz="1000" spc="-10" dirty="0">
                <a:effectLst/>
                <a:latin typeface="Times New Roman" panose="02020603050405020304" pitchFamily="18" charset="0"/>
                <a:ea typeface="Arial Unicode MS"/>
              </a:rPr>
              <a:t>-Johnson. Foi demonstrado que o </a:t>
            </a:r>
            <a:r>
              <a:rPr lang="pt-PT" sz="1000" spc="-10" dirty="0" err="1">
                <a:effectLst/>
                <a:latin typeface="Times New Roman" panose="02020603050405020304" pitchFamily="18" charset="0"/>
                <a:ea typeface="Arial Unicode MS"/>
              </a:rPr>
              <a:t>bictegravir</a:t>
            </a:r>
            <a:r>
              <a:rPr lang="pt-PT" sz="1000" spc="-10" dirty="0">
                <a:effectLst/>
                <a:latin typeface="Times New Roman" panose="02020603050405020304" pitchFamily="18" charset="0"/>
                <a:ea typeface="Arial Unicode MS"/>
              </a:rPr>
              <a:t> aumenta a creatinina sérica devido à inibição da secreção tubular da creatinina, no entanto, estas alterações não são consideradas como sendo clinicamente relevantes, uma vez que não refletem uma alteração da taxa de filtração glomerular. O perfil de segurança de Biktarvy em doentes adultos </a:t>
            </a:r>
            <a:r>
              <a:rPr lang="pt-PT" sz="1000" spc="-10" dirty="0" err="1">
                <a:effectLst/>
                <a:latin typeface="Times New Roman" panose="02020603050405020304" pitchFamily="18" charset="0"/>
                <a:ea typeface="Arial Unicode MS"/>
              </a:rPr>
              <a:t>coinfetados</a:t>
            </a:r>
            <a:r>
              <a:rPr lang="pt-PT" sz="1000" spc="-10" dirty="0">
                <a:effectLst/>
                <a:latin typeface="Times New Roman" panose="02020603050405020304" pitchFamily="18" charset="0"/>
                <a:ea typeface="Arial Unicode MS"/>
              </a:rPr>
              <a:t> pelo VIH/VHB foi semelhante ao de doentes com </a:t>
            </a:r>
            <a:r>
              <a:rPr lang="pt-PT" sz="1000" spc="-10" dirty="0" err="1">
                <a:effectLst/>
                <a:latin typeface="Times New Roman" panose="02020603050405020304" pitchFamily="18" charset="0"/>
                <a:ea typeface="Arial Unicode MS"/>
              </a:rPr>
              <a:t>monoinfeção</a:t>
            </a:r>
            <a:r>
              <a:rPr lang="pt-PT" sz="1000" spc="-10" dirty="0">
                <a:effectLst/>
                <a:latin typeface="Times New Roman" panose="02020603050405020304" pitchFamily="18" charset="0"/>
                <a:ea typeface="Arial Unicode MS"/>
              </a:rPr>
              <a:t> pelo VIH-1. </a:t>
            </a:r>
            <a:r>
              <a:rPr lang="pt-PT" sz="1000" spc="-10" dirty="0">
                <a:effectLst/>
                <a:latin typeface="Times New Roman" panose="02020603050405020304" pitchFamily="18" charset="0"/>
                <a:ea typeface="Times New Roman" panose="02020603050405020304" pitchFamily="18" charset="0"/>
              </a:rPr>
              <a:t>Para mais informação, consultar o RCM completo disponível em: </a:t>
            </a:r>
            <a:r>
              <a:rPr lang="pt-PT" sz="1000" u="sng" spc="-1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https://www.ema.europa.eu/en/medicines/human/EPAR/biktarvy</a:t>
            </a:r>
            <a:r>
              <a:rPr lang="pt-PT" sz="1000" spc="-10" dirty="0">
                <a:effectLst/>
                <a:latin typeface="Times New Roman" panose="02020603050405020304" pitchFamily="18" charset="0"/>
                <a:ea typeface="Arial Unicode MS"/>
              </a:rPr>
              <a:t>.</a:t>
            </a:r>
            <a:r>
              <a:rPr lang="pt-PT" sz="1000" spc="-10" dirty="0">
                <a:effectLst/>
                <a:latin typeface="Times New Roman" panose="02020603050405020304" pitchFamily="18" charset="0"/>
                <a:ea typeface="Times New Roman" panose="02020603050405020304" pitchFamily="18" charset="0"/>
              </a:rPr>
              <a:t> Data de aprovação do RCM: abril 2023</a:t>
            </a:r>
          </a:p>
          <a:p>
            <a:pPr algn="just"/>
            <a:endParaRPr lang="pt-PT" sz="1400" dirty="0">
              <a:effectLst/>
              <a:latin typeface="Times New Roman" panose="02020603050405020304" pitchFamily="18" charset="0"/>
              <a:ea typeface="Times New Roman" panose="02020603050405020304" pitchFamily="18" charset="0"/>
            </a:endParaRPr>
          </a:p>
          <a:p>
            <a:pPr marR="8890" algn="just">
              <a:lnSpc>
                <a:spcPct val="110000"/>
              </a:lnSpc>
              <a:spcBef>
                <a:spcPts val="0"/>
              </a:spcBef>
            </a:pPr>
            <a:r>
              <a:rPr lang="pt-PT" sz="1000" cap="all" dirty="0">
                <a:effectLst/>
                <a:latin typeface="Times New Roman" panose="02020603050405020304" pitchFamily="18" charset="0"/>
                <a:ea typeface="Times New Roman" panose="02020603050405020304" pitchFamily="18" charset="0"/>
                <a:cs typeface="Times New Roman" panose="02020603050405020304" pitchFamily="18" charset="0"/>
              </a:rPr>
              <a:t>Para mais informações deverá contactar o titular da autorização de introdução no mercado.</a:t>
            </a:r>
            <a:endParaRPr lang="pt-PT" sz="1400" dirty="0">
              <a:effectLst/>
              <a:latin typeface="Times New Roman" panose="02020603050405020304" pitchFamily="18" charset="0"/>
              <a:ea typeface="Times New Roman" panose="02020603050405020304" pitchFamily="18" charset="0"/>
            </a:endParaRPr>
          </a:p>
          <a:p>
            <a:pPr marR="8890" algn="just">
              <a:lnSpc>
                <a:spcPct val="110000"/>
              </a:lnSpc>
              <a:spcBef>
                <a:spcPts val="0"/>
              </a:spcBef>
            </a:pPr>
            <a:r>
              <a:rPr lang="pt-PT" sz="1000" cap="all" dirty="0" err="1">
                <a:effectLst/>
                <a:latin typeface="Times New Roman" panose="02020603050405020304" pitchFamily="18" charset="0"/>
                <a:ea typeface="Times New Roman" panose="02020603050405020304" pitchFamily="18" charset="0"/>
              </a:rPr>
              <a:t>mEDICAMENTO</a:t>
            </a:r>
            <a:r>
              <a:rPr lang="pt-PT" sz="1000" cap="all" dirty="0">
                <a:effectLst/>
                <a:latin typeface="Times New Roman" panose="02020603050405020304" pitchFamily="18" charset="0"/>
                <a:ea typeface="Times New Roman" panose="02020603050405020304" pitchFamily="18" charset="0"/>
              </a:rPr>
              <a:t> DE RECEITA MÉDICA RESTRITA, DE UTILIZAÇÃO RESERVADA A CERTOS MEIOS ESPECIALIZADOS.</a:t>
            </a:r>
            <a:endParaRPr lang="pt-PT" sz="1400" dirty="0">
              <a:effectLst/>
              <a:latin typeface="Times New Roman" panose="02020603050405020304" pitchFamily="18" charset="0"/>
              <a:ea typeface="Times New Roman" panose="02020603050405020304" pitchFamily="18" charset="0"/>
            </a:endParaRPr>
          </a:p>
          <a:p>
            <a:pPr marR="8890" algn="just">
              <a:lnSpc>
                <a:spcPct val="110000"/>
              </a:lnSpc>
              <a:spcBef>
                <a:spcPts val="0"/>
              </a:spcBef>
            </a:pPr>
            <a:r>
              <a:rPr lang="pt-PT" sz="1000" cap="all" spc="-20" dirty="0">
                <a:effectLst/>
                <a:latin typeface="Times New Roman" panose="02020603050405020304" pitchFamily="18" charset="0"/>
                <a:ea typeface="Times New Roman" panose="02020603050405020304" pitchFamily="18" charset="0"/>
              </a:rPr>
              <a:t>MEDICAMENTO COM AVALIAÇÃO PRÉVIA CONCLUÍDA AO ABRIGO DO </a:t>
            </a:r>
            <a:r>
              <a:rPr lang="pt-PT" sz="1000" cap="all" spc="-20" dirty="0" err="1">
                <a:effectLst/>
                <a:latin typeface="Times New Roman" panose="02020603050405020304" pitchFamily="18" charset="0"/>
                <a:ea typeface="Times New Roman" panose="02020603050405020304" pitchFamily="18" charset="0"/>
              </a:rPr>
              <a:t>ART.º</a:t>
            </a:r>
            <a:r>
              <a:rPr lang="pt-PT" sz="1000" cap="all" spc="-20" dirty="0">
                <a:effectLst/>
                <a:latin typeface="Times New Roman" panose="02020603050405020304" pitchFamily="18" charset="0"/>
                <a:ea typeface="Times New Roman" panose="02020603050405020304" pitchFamily="18" charset="0"/>
              </a:rPr>
              <a:t> 25º DO DECRETO-LEI N.º 97/2015 DE 1 DE JUNHO PARA A APRESENTAÇÃO DE 30 COMPRIMIDOS EM BLISTER e no TRATAMENTO DE doentes adultos.</a:t>
            </a:r>
            <a:endParaRPr lang="pt-PT" sz="1400" dirty="0">
              <a:effectLst/>
              <a:latin typeface="Times New Roman" panose="02020603050405020304" pitchFamily="18" charset="0"/>
              <a:ea typeface="Times New Roman" panose="02020603050405020304" pitchFamily="18" charset="0"/>
            </a:endParaRPr>
          </a:p>
          <a:p>
            <a:pPr algn="just">
              <a:lnSpc>
                <a:spcPts val="1000"/>
              </a:lnSpc>
            </a:pPr>
            <a:endParaRPr lang="en-GB" dirty="0">
              <a:latin typeface="Arial Narrow" panose="020B0606020202030204" pitchFamily="34" charset="0"/>
            </a:endParaRPr>
          </a:p>
        </p:txBody>
      </p:sp>
      <p:sp>
        <p:nvSpPr>
          <p:cNvPr id="6" name="TextBox 5">
            <a:extLst>
              <a:ext uri="{FF2B5EF4-FFF2-40B4-BE49-F238E27FC236}">
                <a16:creationId xmlns:a16="http://schemas.microsoft.com/office/drawing/2014/main" id="{87B8389A-44B5-4DD4-AF36-6AEDC24492CB}"/>
              </a:ext>
            </a:extLst>
          </p:cNvPr>
          <p:cNvSpPr txBox="1"/>
          <p:nvPr/>
        </p:nvSpPr>
        <p:spPr>
          <a:xfrm>
            <a:off x="236219" y="5748544"/>
            <a:ext cx="11480065"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800" b="0" i="0" u="none" strike="noStrike" kern="1200" cap="none" spc="0" normalizeH="0" baseline="0" noProof="0" dirty="0">
                <a:ln>
                  <a:noFill/>
                </a:ln>
                <a:solidFill>
                  <a:prstClr val="black"/>
                </a:solidFill>
                <a:effectLst/>
                <a:uLnTx/>
                <a:uFillTx/>
                <a:latin typeface="Calibri" panose="020F0502020204030204"/>
                <a:ea typeface="+mn-ea"/>
                <a:cs typeface="+mn-cs"/>
              </a:rPr>
              <a:t>Gilead </a:t>
            </a:r>
            <a:r>
              <a:rPr kumimoji="0" lang="pt-PT" sz="800" b="0" i="0" u="none" strike="noStrike" kern="1200" cap="none" spc="0" normalizeH="0" baseline="0" noProof="0" dirty="0" err="1">
                <a:ln>
                  <a:noFill/>
                </a:ln>
                <a:solidFill>
                  <a:prstClr val="black"/>
                </a:solidFill>
                <a:effectLst/>
                <a:uLnTx/>
                <a:uFillTx/>
                <a:latin typeface="Calibri" panose="020F0502020204030204"/>
                <a:ea typeface="+mn-ea"/>
                <a:cs typeface="+mn-cs"/>
              </a:rPr>
              <a:t>Sciences</a:t>
            </a:r>
            <a:r>
              <a:rPr kumimoji="0" lang="pt-PT" sz="800" b="0" i="0" u="none" strike="noStrike" kern="1200" cap="none" spc="0" normalizeH="0" baseline="0" noProof="0" dirty="0">
                <a:ln>
                  <a:noFill/>
                </a:ln>
                <a:solidFill>
                  <a:prstClr val="black"/>
                </a:solidFill>
                <a:effectLst/>
                <a:uLnTx/>
                <a:uFillTx/>
                <a:latin typeface="Calibri" panose="020F0502020204030204"/>
                <a:ea typeface="+mn-ea"/>
                <a:cs typeface="+mn-cs"/>
              </a:rPr>
              <a:t>, Lda.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800" b="0" i="0" u="none" strike="noStrike" kern="1200" cap="none" spc="0" normalizeH="0" baseline="0" noProof="0" dirty="0" err="1">
                <a:ln>
                  <a:noFill/>
                </a:ln>
                <a:solidFill>
                  <a:prstClr val="black"/>
                </a:solidFill>
                <a:effectLst/>
                <a:uLnTx/>
                <a:uFillTx/>
                <a:latin typeface="Calibri" panose="020F0502020204030204"/>
                <a:ea typeface="+mn-ea"/>
                <a:cs typeface="+mn-cs"/>
              </a:rPr>
              <a:t>Atrium</a:t>
            </a:r>
            <a:r>
              <a:rPr kumimoji="0" lang="pt-PT" sz="800" b="0" i="0" u="none" strike="noStrike" kern="1200" cap="none" spc="0" normalizeH="0" baseline="0" noProof="0" dirty="0">
                <a:ln>
                  <a:noFill/>
                </a:ln>
                <a:solidFill>
                  <a:prstClr val="black"/>
                </a:solidFill>
                <a:effectLst/>
                <a:uLnTx/>
                <a:uFillTx/>
                <a:latin typeface="Calibri" panose="020F0502020204030204"/>
                <a:ea typeface="+mn-ea"/>
                <a:cs typeface="+mn-cs"/>
              </a:rPr>
              <a:t> Saldanha, Praça Duque de Saldanha nº 1 – 8º A e B</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800" b="0" i="0" u="none" strike="noStrike" kern="1200" cap="none" spc="0" normalizeH="0" baseline="0" noProof="0" dirty="0">
                <a:ln>
                  <a:noFill/>
                </a:ln>
                <a:solidFill>
                  <a:prstClr val="black"/>
                </a:solidFill>
                <a:effectLst/>
                <a:uLnTx/>
                <a:uFillTx/>
                <a:latin typeface="Calibri" panose="020F0502020204030204"/>
                <a:ea typeface="+mn-ea"/>
                <a:cs typeface="+mn-cs"/>
              </a:rPr>
              <a:t>1050-094 Lisboa – Portugal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800" b="0" i="0" u="none" strike="noStrike" kern="1200" cap="none" spc="0" normalizeH="0" baseline="0" noProof="0" dirty="0">
                <a:ln>
                  <a:noFill/>
                </a:ln>
                <a:solidFill>
                  <a:prstClr val="black"/>
                </a:solidFill>
                <a:effectLst/>
                <a:uLnTx/>
                <a:uFillTx/>
                <a:latin typeface="Calibri" panose="020F0502020204030204"/>
                <a:ea typeface="+mn-ea"/>
                <a:cs typeface="+mn-cs"/>
              </a:rPr>
              <a:t>Tel.: 21 792 87 90 – Nº de contribuinte: 503 604 704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800" b="0" i="0" u="none" strike="noStrike" kern="1200" cap="none" spc="0" normalizeH="0" baseline="0" noProof="0" dirty="0">
                <a:ln>
                  <a:noFill/>
                </a:ln>
                <a:solidFill>
                  <a:prstClr val="black"/>
                </a:solidFill>
                <a:effectLst/>
                <a:uLnTx/>
                <a:uFillTx/>
                <a:latin typeface="Calibri" panose="020F0502020204030204"/>
                <a:ea typeface="+mn-ea"/>
                <a:cs typeface="+mn-cs"/>
              </a:rPr>
              <a:t>Informação Médica através do nº verde 800 207 489 ou departamento.medico@gilead.com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800" b="0" i="0" u="none" strike="noStrike" kern="1200" cap="none" spc="0" normalizeH="0" baseline="0" noProof="0" dirty="0">
                <a:ln>
                  <a:noFill/>
                </a:ln>
                <a:solidFill>
                  <a:prstClr val="black"/>
                </a:solidFill>
                <a:effectLst/>
                <a:uLnTx/>
                <a:uFillTx/>
                <a:latin typeface="Calibri" panose="020F0502020204030204"/>
                <a:ea typeface="+mn-ea"/>
                <a:cs typeface="+mn-cs"/>
              </a:rPr>
              <a:t>Pede-se que notifique qualquer informação de segurança, incluindo quaisquer suspeitas de reações adversas à Gilead </a:t>
            </a:r>
            <a:r>
              <a:rPr kumimoji="0" lang="pt-PT" sz="800" b="0" i="0" u="none" strike="noStrike" kern="1200" cap="none" spc="0" normalizeH="0" baseline="0" noProof="0" dirty="0" err="1">
                <a:ln>
                  <a:noFill/>
                </a:ln>
                <a:solidFill>
                  <a:prstClr val="black"/>
                </a:solidFill>
                <a:effectLst/>
                <a:uLnTx/>
                <a:uFillTx/>
                <a:latin typeface="Calibri" panose="020F0502020204030204"/>
                <a:ea typeface="+mn-ea"/>
                <a:cs typeface="+mn-cs"/>
              </a:rPr>
              <a:t>Sciences</a:t>
            </a:r>
            <a:r>
              <a:rPr kumimoji="0" lang="pt-PT" sz="800" b="0" i="0" u="none" strike="noStrike" kern="1200" cap="none" spc="0" normalizeH="0" baseline="0" noProof="0" dirty="0">
                <a:ln>
                  <a:noFill/>
                </a:ln>
                <a:solidFill>
                  <a:prstClr val="black"/>
                </a:solidFill>
                <a:effectLst/>
                <a:uLnTx/>
                <a:uFillTx/>
                <a:latin typeface="Calibri" panose="020F0502020204030204"/>
                <a:ea typeface="+mn-ea"/>
                <a:cs typeface="+mn-cs"/>
              </a:rPr>
              <a:t> por telefone ou correio eletrónico para Safety_FC@gilead.com e/ou ao INFARMED através de http://www.infarmed.pt/web/infarmed/submissaoram.</a:t>
            </a:r>
          </a:p>
        </p:txBody>
      </p:sp>
    </p:spTree>
    <p:extLst>
      <p:ext uri="{BB962C8B-B14F-4D97-AF65-F5344CB8AC3E}">
        <p14:creationId xmlns:p14="http://schemas.microsoft.com/office/powerpoint/2010/main" val="3590247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D620EB2-70FD-F346-A102-36F1A2BD8A30}"/>
              </a:ext>
            </a:extLst>
          </p:cNvPr>
          <p:cNvSpPr txBox="1"/>
          <p:nvPr/>
        </p:nvSpPr>
        <p:spPr>
          <a:xfrm>
            <a:off x="272886" y="6421608"/>
            <a:ext cx="2032000" cy="215444"/>
          </a:xfrm>
          <a:prstGeom prst="rect">
            <a:avLst/>
          </a:prstGeom>
          <a:noFill/>
        </p:spPr>
        <p:txBody>
          <a:bodyPr wrap="square" rtlCol="0">
            <a:spAutoFit/>
          </a:bodyPr>
          <a:lstStyle/>
          <a:p>
            <a:r>
              <a:rPr lang="en-GB" sz="800" dirty="0">
                <a:solidFill>
                  <a:schemeClr val="tx1">
                    <a:lumMod val="65000"/>
                    <a:lumOff val="35000"/>
                  </a:schemeClr>
                </a:solidFill>
                <a:latin typeface="Calibri"/>
                <a:ea typeface="Verdana" panose="020B0604030504040204" pitchFamily="34" charset="0"/>
                <a:cs typeface="Calibri"/>
              </a:rPr>
              <a:t>ONUSIDA 2016</a:t>
            </a:r>
            <a:endParaRPr lang="x-none" sz="800" dirty="0">
              <a:solidFill>
                <a:schemeClr val="tx1">
                  <a:lumMod val="65000"/>
                  <a:lumOff val="35000"/>
                </a:schemeClr>
              </a:solidFill>
              <a:latin typeface="Calibri"/>
              <a:ea typeface="Verdana" panose="020B0604030504040204" pitchFamily="34" charset="0"/>
              <a:cs typeface="Calibri"/>
            </a:endParaRPr>
          </a:p>
        </p:txBody>
      </p:sp>
      <p:sp>
        <p:nvSpPr>
          <p:cNvPr id="7" name="Rectangle 4">
            <a:extLst>
              <a:ext uri="{FF2B5EF4-FFF2-40B4-BE49-F238E27FC236}">
                <a16:creationId xmlns:a16="http://schemas.microsoft.com/office/drawing/2014/main" id="{6C4BE690-5407-FA44-BE9E-0DCC54965539}"/>
              </a:ext>
            </a:extLst>
          </p:cNvPr>
          <p:cNvSpPr/>
          <p:nvPr/>
        </p:nvSpPr>
        <p:spPr>
          <a:xfrm>
            <a:off x="161513" y="237151"/>
            <a:ext cx="8164020" cy="461665"/>
          </a:xfrm>
          <a:prstGeom prst="rect">
            <a:avLst/>
          </a:prstGeom>
        </p:spPr>
        <p:txBody>
          <a:bodyPr wrap="square">
            <a:spAutoFit/>
          </a:bodyPr>
          <a:lstStyle/>
          <a:p>
            <a:r>
              <a:rPr lang="pt-PT" sz="2400" b="1" cap="small" dirty="0">
                <a:solidFill>
                  <a:srgbClr val="C00000"/>
                </a:solidFill>
              </a:rPr>
              <a:t>ENVELHECIMENTO DAS PVVIH</a:t>
            </a:r>
            <a:endParaRPr lang="pt-PT" sz="2400" b="1" dirty="0">
              <a:solidFill>
                <a:srgbClr val="C00000"/>
              </a:solidFill>
            </a:endParaRPr>
          </a:p>
        </p:txBody>
      </p:sp>
      <p:grpSp>
        <p:nvGrpSpPr>
          <p:cNvPr id="16" name="Group 15">
            <a:extLst>
              <a:ext uri="{FF2B5EF4-FFF2-40B4-BE49-F238E27FC236}">
                <a16:creationId xmlns:a16="http://schemas.microsoft.com/office/drawing/2014/main" id="{59E1EB93-E5EE-3242-852C-13D55174367B}"/>
              </a:ext>
            </a:extLst>
          </p:cNvPr>
          <p:cNvGrpSpPr/>
          <p:nvPr/>
        </p:nvGrpSpPr>
        <p:grpSpPr>
          <a:xfrm>
            <a:off x="2460040" y="1203611"/>
            <a:ext cx="6907894" cy="4952974"/>
            <a:chOff x="2242326" y="1079203"/>
            <a:chExt cx="6907894" cy="4952974"/>
          </a:xfrm>
        </p:grpSpPr>
        <p:pic>
          <p:nvPicPr>
            <p:cNvPr id="6" name="Picture 5"/>
            <p:cNvPicPr>
              <a:picLocks noChangeAspect="1"/>
            </p:cNvPicPr>
            <p:nvPr/>
          </p:nvPicPr>
          <p:blipFill rotWithShape="1">
            <a:blip r:embed="rId3" cstate="print"/>
            <a:srcRect l="10879" r="6074" b="10050"/>
            <a:stretch/>
          </p:blipFill>
          <p:spPr>
            <a:xfrm>
              <a:off x="2687216" y="1079203"/>
              <a:ext cx="6463004" cy="4365688"/>
            </a:xfrm>
            <a:prstGeom prst="rect">
              <a:avLst/>
            </a:prstGeom>
          </p:spPr>
        </p:pic>
        <p:sp>
          <p:nvSpPr>
            <p:cNvPr id="9" name="Content Placeholder 2">
              <a:extLst>
                <a:ext uri="{FF2B5EF4-FFF2-40B4-BE49-F238E27FC236}">
                  <a16:creationId xmlns:a16="http://schemas.microsoft.com/office/drawing/2014/main" id="{F8A70D3A-ACFF-A84F-81C9-3786EFD0DB40}"/>
                </a:ext>
              </a:extLst>
            </p:cNvPr>
            <p:cNvSpPr txBox="1">
              <a:spLocks/>
            </p:cNvSpPr>
            <p:nvPr/>
          </p:nvSpPr>
          <p:spPr>
            <a:xfrm rot="16200000">
              <a:off x="1667915" y="3008446"/>
              <a:ext cx="1410431" cy="2616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t-PT" sz="1200" b="1" dirty="0">
                  <a:solidFill>
                    <a:srgbClr val="5B595D"/>
                  </a:solidFill>
                </a:rPr>
                <a:t>Número (milhões)</a:t>
              </a:r>
            </a:p>
          </p:txBody>
        </p:sp>
        <p:grpSp>
          <p:nvGrpSpPr>
            <p:cNvPr id="15" name="Group 14">
              <a:extLst>
                <a:ext uri="{FF2B5EF4-FFF2-40B4-BE49-F238E27FC236}">
                  <a16:creationId xmlns:a16="http://schemas.microsoft.com/office/drawing/2014/main" id="{601360E1-810D-6544-B7DA-90042B08DDF3}"/>
                </a:ext>
              </a:extLst>
            </p:cNvPr>
            <p:cNvGrpSpPr/>
            <p:nvPr/>
          </p:nvGrpSpPr>
          <p:grpSpPr>
            <a:xfrm>
              <a:off x="2836505" y="5544416"/>
              <a:ext cx="5610809" cy="487761"/>
              <a:chOff x="1903443" y="5444891"/>
              <a:chExt cx="5610809" cy="487761"/>
            </a:xfrm>
          </p:grpSpPr>
          <p:sp>
            <p:nvSpPr>
              <p:cNvPr id="10" name="Content Placeholder 2">
                <a:extLst>
                  <a:ext uri="{FF2B5EF4-FFF2-40B4-BE49-F238E27FC236}">
                    <a16:creationId xmlns:a16="http://schemas.microsoft.com/office/drawing/2014/main" id="{4031A354-4DC9-B24B-BF19-95759FC2F5F7}"/>
                  </a:ext>
                </a:extLst>
              </p:cNvPr>
              <p:cNvSpPr txBox="1">
                <a:spLocks/>
              </p:cNvSpPr>
              <p:nvPr/>
            </p:nvSpPr>
            <p:spPr>
              <a:xfrm>
                <a:off x="2124681" y="5444891"/>
                <a:ext cx="2310470" cy="4616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t-PT" sz="1200" b="1" dirty="0">
                    <a:solidFill>
                      <a:srgbClr val="5B595D"/>
                    </a:solidFill>
                  </a:rPr>
                  <a:t>PVVIH (com idade ≥ 50 anos) em países de elevado rendimento</a:t>
                </a:r>
              </a:p>
            </p:txBody>
          </p:sp>
          <p:sp>
            <p:nvSpPr>
              <p:cNvPr id="11" name="Content Placeholder 2">
                <a:extLst>
                  <a:ext uri="{FF2B5EF4-FFF2-40B4-BE49-F238E27FC236}">
                    <a16:creationId xmlns:a16="http://schemas.microsoft.com/office/drawing/2014/main" id="{4B570895-DCA8-3F44-876C-C6E6095A5A5E}"/>
                  </a:ext>
                </a:extLst>
              </p:cNvPr>
              <p:cNvSpPr txBox="1">
                <a:spLocks/>
              </p:cNvSpPr>
              <p:nvPr/>
            </p:nvSpPr>
            <p:spPr>
              <a:xfrm>
                <a:off x="4887523" y="5444892"/>
                <a:ext cx="2626729" cy="4877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t-PT" sz="1200" b="1" dirty="0">
                    <a:solidFill>
                      <a:srgbClr val="5B595D"/>
                    </a:solidFill>
                  </a:rPr>
                  <a:t>PVVIH (com idade ≥ 50 anos) em países de baixo e médio rendimento</a:t>
                </a:r>
              </a:p>
            </p:txBody>
          </p:sp>
          <p:cxnSp>
            <p:nvCxnSpPr>
              <p:cNvPr id="13" name="Straight Connector 12">
                <a:extLst>
                  <a:ext uri="{FF2B5EF4-FFF2-40B4-BE49-F238E27FC236}">
                    <a16:creationId xmlns:a16="http://schemas.microsoft.com/office/drawing/2014/main" id="{AFA543A2-C708-E746-B165-D34A6C0BDF53}"/>
                  </a:ext>
                </a:extLst>
              </p:cNvPr>
              <p:cNvCxnSpPr/>
              <p:nvPr/>
            </p:nvCxnSpPr>
            <p:spPr>
              <a:xfrm>
                <a:off x="1903443" y="5567260"/>
                <a:ext cx="216000" cy="0"/>
              </a:xfrm>
              <a:prstGeom prst="line">
                <a:avLst/>
              </a:prstGeom>
              <a:ln w="22225" cap="rnd">
                <a:solidFill>
                  <a:srgbClr val="3BAD9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DC0CE8C-5B19-FA41-9356-564C7FE06E84}"/>
                  </a:ext>
                </a:extLst>
              </p:cNvPr>
              <p:cNvCxnSpPr/>
              <p:nvPr/>
            </p:nvCxnSpPr>
            <p:spPr>
              <a:xfrm>
                <a:off x="4671524" y="5567260"/>
                <a:ext cx="216000" cy="0"/>
              </a:xfrm>
              <a:prstGeom prst="line">
                <a:avLst/>
              </a:prstGeom>
              <a:ln w="22225" cap="rnd">
                <a:solidFill>
                  <a:srgbClr val="D37F46"/>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1599173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218" y="94642"/>
            <a:ext cx="10779712" cy="335500"/>
          </a:xfrm>
        </p:spPr>
        <p:txBody>
          <a:bodyPr>
            <a:normAutofit/>
          </a:bodyPr>
          <a:lstStyle/>
          <a:p>
            <a:pPr algn="l"/>
            <a:r>
              <a:rPr lang="pt-PT" sz="1400" b="1" dirty="0">
                <a:latin typeface="Arial Narrow" panose="020B0606020202030204" pitchFamily="34" charset="0"/>
              </a:rPr>
              <a:t>INFORMAÇÕES ESSENCIAIS COMPATÍVEIS COM O RESUMO DAS CARACTERÍSTICAS DO MEDICAMENTO DESCOVY</a:t>
            </a:r>
            <a:r>
              <a:rPr lang="pt-PT" sz="1400" b="1" baseline="30000" dirty="0">
                <a:latin typeface="Arial Narrow" panose="020B0606020202030204" pitchFamily="34" charset="0"/>
              </a:rPr>
              <a:t>®</a:t>
            </a:r>
            <a:endParaRPr lang="en-GB" baseline="30000" dirty="0">
              <a:latin typeface="Arial Narrow" panose="020B0606020202030204" pitchFamily="34" charset="0"/>
            </a:endParaRPr>
          </a:p>
        </p:txBody>
      </p:sp>
      <p:sp>
        <p:nvSpPr>
          <p:cNvPr id="3" name="Subtitle 2"/>
          <p:cNvSpPr>
            <a:spLocks noGrp="1"/>
          </p:cNvSpPr>
          <p:nvPr>
            <p:ph type="subTitle" idx="1"/>
          </p:nvPr>
        </p:nvSpPr>
        <p:spPr>
          <a:xfrm>
            <a:off x="248779" y="5009192"/>
            <a:ext cx="11659606" cy="965442"/>
          </a:xfrm>
        </p:spPr>
        <p:txBody>
          <a:bodyPr>
            <a:normAutofit/>
          </a:bodyPr>
          <a:lstStyle/>
          <a:p>
            <a:pPr algn="just">
              <a:lnSpc>
                <a:spcPts val="1000"/>
              </a:lnSpc>
            </a:pPr>
            <a:endParaRPr lang="pt-PT" sz="1050" cap="all" dirty="0">
              <a:latin typeface="Arial Narrow" panose="020B0606020202030204" pitchFamily="34" charset="0"/>
            </a:endParaRPr>
          </a:p>
          <a:p>
            <a:pPr algn="just">
              <a:lnSpc>
                <a:spcPts val="1000"/>
              </a:lnSpc>
            </a:pPr>
            <a:endParaRPr lang="pt-PT" sz="1050" cap="all" dirty="0">
              <a:latin typeface="Arial Narrow" panose="020B0606020202030204" pitchFamily="34" charset="0"/>
            </a:endParaRPr>
          </a:p>
          <a:p>
            <a:pPr algn="just">
              <a:lnSpc>
                <a:spcPts val="1000"/>
              </a:lnSpc>
            </a:pPr>
            <a:r>
              <a:rPr lang="pt-PT" sz="1050" cap="all" dirty="0">
                <a:latin typeface="Arial Narrow" panose="020B0606020202030204" pitchFamily="34" charset="0"/>
              </a:rPr>
              <a:t>Para mais informações deverá contactar o titular da autorização de introdução no mercado. </a:t>
            </a:r>
            <a:r>
              <a:rPr lang="pt-PT" sz="1050" cap="all" dirty="0" err="1">
                <a:latin typeface="Arial Narrow" panose="020B0606020202030204" pitchFamily="34" charset="0"/>
              </a:rPr>
              <a:t>mEDICAMENTO</a:t>
            </a:r>
            <a:r>
              <a:rPr lang="pt-PT" sz="1050" cap="all" dirty="0">
                <a:latin typeface="Arial Narrow" panose="020B0606020202030204" pitchFamily="34" charset="0"/>
              </a:rPr>
              <a:t> DE RECEITA MÉDICA RESTRITA, DE UTILIZAÇÃO RESERVADA A CERTOS MEIOS ESPECIALIZADOS. Medicamento com avaliação prévia concluída ao abrigo do Art.º 25º do Decreto-Lei n.º 97/2015 de 1 de junho</a:t>
            </a:r>
            <a:endParaRPr lang="en-GB" sz="1050" dirty="0">
              <a:latin typeface="Arial Narrow" panose="020B0606020202030204" pitchFamily="34" charset="0"/>
            </a:endParaRPr>
          </a:p>
        </p:txBody>
      </p:sp>
      <p:sp>
        <p:nvSpPr>
          <p:cNvPr id="7" name="TextBox 6"/>
          <p:cNvSpPr txBox="1"/>
          <p:nvPr/>
        </p:nvSpPr>
        <p:spPr>
          <a:xfrm>
            <a:off x="236219" y="604460"/>
            <a:ext cx="11816695" cy="7078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PT" sz="1000" b="1"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NOME DO MEDICAMENTO E FORMA FARMACÊUTICA</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Descovy</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200 mg/10 mg comprimidos revestidos por película.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Descovy</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200 mg/25 mg comprimidos revestidos por película.</a:t>
            </a:r>
            <a:r>
              <a:rPr kumimoji="0" lang="pt-PT" sz="1000" b="1"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COMPOSIÇÃO QUALITATIVA E QUANTITATIVA</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Cada comprimido contém 200 mg de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emtricitabina</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e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tenofovir</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alafenamida</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fumarato</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equivalente a 10 ou 25 mg de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tenofovir</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alafenamida</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Consultar o RCM para informação sobre excipientes.</a:t>
            </a:r>
            <a:r>
              <a:rPr kumimoji="0" lang="pt-PT" sz="1000" b="1" i="0" u="none" strike="noStrike" kern="1200" cap="all" spc="-10" normalizeH="0" baseline="0" noProof="0" dirty="0">
                <a:ln>
                  <a:noFill/>
                </a:ln>
                <a:solidFill>
                  <a:prstClr val="black"/>
                </a:solidFill>
                <a:effectLst/>
                <a:uLnTx/>
                <a:uFillTx/>
                <a:latin typeface="Arial Narrow" panose="020B0606020202030204" pitchFamily="34" charset="0"/>
                <a:ea typeface="Times New Roman"/>
                <a:cs typeface="+mn-cs"/>
              </a:rPr>
              <a:t> Indicações terapêuticas:</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Tratamento de adultos e adolescentes (idade </a:t>
            </a:r>
            <a:r>
              <a:rPr kumimoji="0" lang="pt-PT" sz="1000" b="0" i="1" u="none" strike="noStrike" kern="1200" cap="none" spc="-20" normalizeH="0" baseline="0" noProof="0" dirty="0">
                <a:ln>
                  <a:noFill/>
                </a:ln>
                <a:solidFill>
                  <a:prstClr val="black"/>
                </a:solidFill>
                <a:effectLst/>
                <a:uLnTx/>
                <a:uFillTx/>
                <a:latin typeface="Arial Narrow" panose="020B0606020202030204" pitchFamily="34" charset="0"/>
                <a:ea typeface="Times New Roman"/>
                <a:cs typeface="+mn-cs"/>
              </a:rPr>
              <a:t>≥</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12 anos e peso corporal ≥ 35 kg), com infeção pelo VIH-1 em associação com outros agentes antirretrovirais. </a:t>
            </a:r>
            <a:r>
              <a:rPr kumimoji="0" lang="pt-PT" sz="1000" b="1" i="0" u="none" strike="noStrike" kern="1200" cap="all" spc="-10" normalizeH="0" baseline="0" noProof="0" dirty="0">
                <a:ln>
                  <a:noFill/>
                </a:ln>
                <a:solidFill>
                  <a:prstClr val="black"/>
                </a:solidFill>
                <a:effectLst/>
                <a:uLnTx/>
                <a:uFillTx/>
                <a:latin typeface="Arial Narrow" panose="020B0606020202030204" pitchFamily="34" charset="0"/>
                <a:ea typeface="Times New Roman"/>
                <a:cs typeface="+mn-cs"/>
              </a:rPr>
              <a:t>Posologia e modo de administração:</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1000" b="0" i="0" u="none" strike="noStrike" kern="1200" cap="none" spc="-20" normalizeH="0" baseline="0" noProof="0" dirty="0" err="1">
                <a:ln>
                  <a:noFill/>
                </a:ln>
                <a:solidFill>
                  <a:prstClr val="black"/>
                </a:solidFill>
                <a:effectLst/>
                <a:uLnTx/>
                <a:uFillTx/>
                <a:latin typeface="Arial Narrow" panose="020B0606020202030204" pitchFamily="34" charset="0"/>
                <a:ea typeface="Times New Roman"/>
                <a:cs typeface="+mn-cs"/>
              </a:rPr>
              <a:t>Descovy</a:t>
            </a:r>
            <a:r>
              <a:rPr kumimoji="0" lang="pt-PT" sz="1000" b="0" i="0" u="none" strike="noStrike" kern="1200" cap="none" spc="-20" normalizeH="0" baseline="0" noProof="0" dirty="0">
                <a:ln>
                  <a:noFill/>
                </a:ln>
                <a:solidFill>
                  <a:prstClr val="black"/>
                </a:solidFill>
                <a:effectLst/>
                <a:uLnTx/>
                <a:uFillTx/>
                <a:latin typeface="Arial Narrow" panose="020B0606020202030204" pitchFamily="34" charset="0"/>
                <a:ea typeface="Times New Roman"/>
                <a:cs typeface="+mn-cs"/>
              </a:rPr>
              <a:t> deve ser administrado de acordo com o terceiro agente do regime de tratamento (ver tabela abaixo). </a:t>
            </a:r>
            <a:endParaRPr kumimoji="0" lang="en-US" sz="1400" b="0" i="0" u="none" strike="noStrike" kern="1200" cap="none" spc="0" normalizeH="0" baseline="0" noProof="0" dirty="0">
              <a:ln>
                <a:noFill/>
              </a:ln>
              <a:solidFill>
                <a:prstClr val="black"/>
              </a:solidFill>
              <a:effectLst/>
              <a:uLnTx/>
              <a:uFillTx/>
              <a:latin typeface="Arial Narrow" panose="020B0606020202030204" pitchFamily="34" charset="0"/>
              <a:ea typeface="Times New Roman"/>
              <a:cs typeface="+mn-cs"/>
            </a:endParaRPr>
          </a:p>
        </p:txBody>
      </p:sp>
      <p:graphicFrame>
        <p:nvGraphicFramePr>
          <p:cNvPr id="8" name="Table 7"/>
          <p:cNvGraphicFramePr>
            <a:graphicFrameLocks noGrp="1"/>
          </p:cNvGraphicFramePr>
          <p:nvPr/>
        </p:nvGraphicFramePr>
        <p:xfrm>
          <a:off x="322556" y="1275910"/>
          <a:ext cx="6514598" cy="645920"/>
        </p:xfrm>
        <a:graphic>
          <a:graphicData uri="http://schemas.openxmlformats.org/drawingml/2006/table">
            <a:tbl>
              <a:tblPr firstRow="1" firstCol="1" bandRow="1">
                <a:tableStyleId>{F5AB1C69-6EDB-4FF4-983F-18BD219EF322}</a:tableStyleId>
              </a:tblPr>
              <a:tblGrid>
                <a:gridCol w="2646914">
                  <a:extLst>
                    <a:ext uri="{9D8B030D-6E8A-4147-A177-3AD203B41FA5}">
                      <a16:colId xmlns:a16="http://schemas.microsoft.com/office/drawing/2014/main" val="3340558343"/>
                    </a:ext>
                  </a:extLst>
                </a:gridCol>
                <a:gridCol w="3867684">
                  <a:extLst>
                    <a:ext uri="{9D8B030D-6E8A-4147-A177-3AD203B41FA5}">
                      <a16:colId xmlns:a16="http://schemas.microsoft.com/office/drawing/2014/main" val="3042396870"/>
                    </a:ext>
                  </a:extLst>
                </a:gridCol>
              </a:tblGrid>
              <a:tr h="161480">
                <a:tc>
                  <a:txBody>
                    <a:bodyPr/>
                    <a:lstStyle/>
                    <a:p>
                      <a:pPr algn="just">
                        <a:spcAft>
                          <a:spcPts val="0"/>
                        </a:spcAft>
                      </a:pPr>
                      <a:r>
                        <a:rPr lang="pt-PT" sz="900" dirty="0">
                          <a:solidFill>
                            <a:schemeClr val="tx1"/>
                          </a:solidFill>
                          <a:effectLst/>
                          <a:latin typeface="Arial Narrow" panose="020B0606020202030204" pitchFamily="34" charset="0"/>
                        </a:rPr>
                        <a:t>Dose de </a:t>
                      </a:r>
                      <a:r>
                        <a:rPr lang="pt-PT" sz="900" dirty="0" err="1">
                          <a:solidFill>
                            <a:schemeClr val="tx1"/>
                          </a:solidFill>
                          <a:effectLst/>
                          <a:latin typeface="Arial Narrow" panose="020B0606020202030204" pitchFamily="34" charset="0"/>
                        </a:rPr>
                        <a:t>Descovy</a:t>
                      </a:r>
                      <a:endParaRPr lang="en-GB" sz="1200" dirty="0">
                        <a:solidFill>
                          <a:schemeClr val="tx1"/>
                        </a:solidFill>
                        <a:effectLst/>
                        <a:latin typeface="Arial Narrow" panose="020B0606020202030204" pitchFamily="34" charset="0"/>
                        <a:ea typeface="Times New Roman" panose="02020603050405020304" pitchFamily="18" charset="0"/>
                      </a:endParaRPr>
                    </a:p>
                  </a:txBody>
                  <a:tcPr marL="68580" marR="68580" marT="0" marB="0"/>
                </a:tc>
                <a:tc>
                  <a:txBody>
                    <a:bodyPr/>
                    <a:lstStyle/>
                    <a:p>
                      <a:pPr algn="just">
                        <a:spcAft>
                          <a:spcPts val="0"/>
                        </a:spcAft>
                      </a:pPr>
                      <a:r>
                        <a:rPr lang="pt-PT" sz="900" dirty="0">
                          <a:solidFill>
                            <a:schemeClr val="tx1"/>
                          </a:solidFill>
                          <a:effectLst/>
                          <a:latin typeface="Arial Narrow" panose="020B0606020202030204" pitchFamily="34" charset="0"/>
                        </a:rPr>
                        <a:t>Terceiro agente do regime de tratamento </a:t>
                      </a:r>
                      <a:endParaRPr lang="en-GB" sz="1200" dirty="0">
                        <a:solidFill>
                          <a:schemeClr val="tx1"/>
                        </a:solidFill>
                        <a:effectLst/>
                        <a:latin typeface="Arial Narrow" panose="020B0606020202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423184632"/>
                  </a:ext>
                </a:extLst>
              </a:tr>
              <a:tr h="322960">
                <a:tc>
                  <a:txBody>
                    <a:bodyPr/>
                    <a:lstStyle/>
                    <a:p>
                      <a:pPr algn="just">
                        <a:spcAft>
                          <a:spcPts val="0"/>
                        </a:spcAft>
                      </a:pPr>
                      <a:r>
                        <a:rPr lang="pt-PT" sz="900" b="0" spc="-20" dirty="0">
                          <a:solidFill>
                            <a:schemeClr val="tx1"/>
                          </a:solidFill>
                          <a:effectLst/>
                          <a:latin typeface="Arial Narrow" panose="020B0606020202030204" pitchFamily="34" charset="0"/>
                        </a:rPr>
                        <a:t>1 comprimido de </a:t>
                      </a:r>
                      <a:r>
                        <a:rPr lang="pt-PT" sz="900" b="0" spc="-20" dirty="0" err="1">
                          <a:solidFill>
                            <a:schemeClr val="tx1"/>
                          </a:solidFill>
                          <a:effectLst/>
                          <a:latin typeface="Arial Narrow" panose="020B0606020202030204" pitchFamily="34" charset="0"/>
                        </a:rPr>
                        <a:t>Descovy</a:t>
                      </a:r>
                      <a:r>
                        <a:rPr lang="pt-PT" sz="900" b="0" spc="-20" dirty="0">
                          <a:solidFill>
                            <a:schemeClr val="tx1"/>
                          </a:solidFill>
                          <a:effectLst/>
                          <a:latin typeface="Arial Narrow" panose="020B0606020202030204" pitchFamily="34" charset="0"/>
                        </a:rPr>
                        <a:t> 200/10 mg uma vez por dia</a:t>
                      </a:r>
                      <a:endParaRPr lang="en-GB" sz="1200" b="0" dirty="0">
                        <a:solidFill>
                          <a:schemeClr val="tx1"/>
                        </a:solidFill>
                        <a:effectLst/>
                        <a:latin typeface="Arial Narrow" panose="020B0606020202030204" pitchFamily="34" charset="0"/>
                        <a:ea typeface="Times New Roman" panose="02020603050405020304" pitchFamily="18" charset="0"/>
                      </a:endParaRPr>
                    </a:p>
                  </a:txBody>
                  <a:tcPr marL="68580" marR="68580" marT="0" marB="0"/>
                </a:tc>
                <a:tc>
                  <a:txBody>
                    <a:bodyPr/>
                    <a:lstStyle/>
                    <a:p>
                      <a:pPr algn="just">
                        <a:spcAft>
                          <a:spcPts val="0"/>
                        </a:spcAft>
                      </a:pPr>
                      <a:r>
                        <a:rPr lang="pt-PT" sz="900" dirty="0" err="1">
                          <a:effectLst/>
                          <a:latin typeface="Arial Narrow" panose="020B0606020202030204" pitchFamily="34" charset="0"/>
                        </a:rPr>
                        <a:t>Atazanavir</a:t>
                      </a:r>
                      <a:r>
                        <a:rPr lang="pt-PT" sz="900" dirty="0">
                          <a:effectLst/>
                          <a:latin typeface="Arial Narrow" panose="020B0606020202030204" pitchFamily="34" charset="0"/>
                        </a:rPr>
                        <a:t> com </a:t>
                      </a:r>
                      <a:r>
                        <a:rPr lang="pt-PT" sz="900" dirty="0" err="1">
                          <a:effectLst/>
                          <a:latin typeface="Arial Narrow" panose="020B0606020202030204" pitchFamily="34" charset="0"/>
                        </a:rPr>
                        <a:t>ritonavir</a:t>
                      </a:r>
                      <a:r>
                        <a:rPr lang="pt-PT" sz="900" dirty="0">
                          <a:effectLst/>
                          <a:latin typeface="Arial Narrow" panose="020B0606020202030204" pitchFamily="34" charset="0"/>
                        </a:rPr>
                        <a:t> ou </a:t>
                      </a:r>
                      <a:r>
                        <a:rPr lang="pt-PT" sz="900" dirty="0" err="1">
                          <a:effectLst/>
                          <a:latin typeface="Arial Narrow" panose="020B0606020202030204" pitchFamily="34" charset="0"/>
                        </a:rPr>
                        <a:t>cobicistate</a:t>
                      </a:r>
                      <a:r>
                        <a:rPr lang="pt-PT" sz="900" dirty="0">
                          <a:effectLst/>
                          <a:latin typeface="Arial Narrow" panose="020B0606020202030204" pitchFamily="34" charset="0"/>
                        </a:rPr>
                        <a:t>; </a:t>
                      </a:r>
                      <a:r>
                        <a:rPr lang="pt-PT" sz="900" dirty="0" err="1">
                          <a:effectLst/>
                          <a:latin typeface="Arial Narrow" panose="020B0606020202030204" pitchFamily="34" charset="0"/>
                        </a:rPr>
                        <a:t>Darunavir</a:t>
                      </a:r>
                      <a:r>
                        <a:rPr lang="pt-PT" sz="900" dirty="0">
                          <a:effectLst/>
                          <a:latin typeface="Arial Narrow" panose="020B0606020202030204" pitchFamily="34" charset="0"/>
                        </a:rPr>
                        <a:t> com </a:t>
                      </a:r>
                      <a:r>
                        <a:rPr lang="pt-PT" sz="900" dirty="0" err="1">
                          <a:effectLst/>
                          <a:latin typeface="Arial Narrow" panose="020B0606020202030204" pitchFamily="34" charset="0"/>
                        </a:rPr>
                        <a:t>ritonavir</a:t>
                      </a:r>
                      <a:r>
                        <a:rPr lang="pt-PT" sz="900" dirty="0">
                          <a:effectLst/>
                          <a:latin typeface="Arial Narrow" panose="020B0606020202030204" pitchFamily="34" charset="0"/>
                        </a:rPr>
                        <a:t> ou </a:t>
                      </a:r>
                      <a:r>
                        <a:rPr lang="pt-PT" sz="900" dirty="0" err="1">
                          <a:effectLst/>
                          <a:latin typeface="Arial Narrow" panose="020B0606020202030204" pitchFamily="34" charset="0"/>
                        </a:rPr>
                        <a:t>cobicistate</a:t>
                      </a:r>
                      <a:r>
                        <a:rPr lang="pt-PT" sz="900" dirty="0">
                          <a:effectLst/>
                          <a:latin typeface="Arial Narrow" panose="020B0606020202030204" pitchFamily="34" charset="0"/>
                        </a:rPr>
                        <a:t>; </a:t>
                      </a:r>
                      <a:r>
                        <a:rPr lang="pt-PT" sz="900" dirty="0" err="1">
                          <a:effectLst/>
                          <a:latin typeface="Arial Narrow" panose="020B0606020202030204" pitchFamily="34" charset="0"/>
                        </a:rPr>
                        <a:t>Lopinavir</a:t>
                      </a:r>
                      <a:r>
                        <a:rPr lang="pt-PT" sz="900" dirty="0">
                          <a:effectLst/>
                          <a:latin typeface="Arial Narrow" panose="020B0606020202030204" pitchFamily="34" charset="0"/>
                        </a:rPr>
                        <a:t> com </a:t>
                      </a:r>
                      <a:r>
                        <a:rPr lang="pt-PT" sz="900" dirty="0" err="1">
                          <a:effectLst/>
                          <a:latin typeface="Arial Narrow" panose="020B0606020202030204" pitchFamily="34" charset="0"/>
                        </a:rPr>
                        <a:t>ritonavir</a:t>
                      </a:r>
                      <a:endParaRPr lang="en-GB" sz="1200" dirty="0">
                        <a:solidFill>
                          <a:schemeClr val="tx1"/>
                        </a:solidFill>
                        <a:effectLst/>
                        <a:latin typeface="Arial Narrow" panose="020B0606020202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4173964180"/>
                  </a:ext>
                </a:extLst>
              </a:tr>
              <a:tr h="161480">
                <a:tc>
                  <a:txBody>
                    <a:bodyPr/>
                    <a:lstStyle/>
                    <a:p>
                      <a:pPr algn="just">
                        <a:spcAft>
                          <a:spcPts val="0"/>
                        </a:spcAft>
                      </a:pPr>
                      <a:r>
                        <a:rPr lang="pt-PT" sz="900" b="0" spc="-20" dirty="0">
                          <a:solidFill>
                            <a:schemeClr val="tx1"/>
                          </a:solidFill>
                          <a:effectLst/>
                          <a:latin typeface="Arial Narrow" panose="020B0606020202030204" pitchFamily="34" charset="0"/>
                        </a:rPr>
                        <a:t>1 comprimido de </a:t>
                      </a:r>
                      <a:r>
                        <a:rPr lang="pt-PT" sz="900" b="0" spc="-20" dirty="0" err="1">
                          <a:solidFill>
                            <a:schemeClr val="tx1"/>
                          </a:solidFill>
                          <a:effectLst/>
                          <a:latin typeface="Arial Narrow" panose="020B0606020202030204" pitchFamily="34" charset="0"/>
                        </a:rPr>
                        <a:t>Descovy</a:t>
                      </a:r>
                      <a:r>
                        <a:rPr lang="pt-PT" sz="900" b="0" spc="-20" dirty="0">
                          <a:solidFill>
                            <a:schemeClr val="tx1"/>
                          </a:solidFill>
                          <a:effectLst/>
                          <a:latin typeface="Arial Narrow" panose="020B0606020202030204" pitchFamily="34" charset="0"/>
                        </a:rPr>
                        <a:t> 200/25 mg uma vez por dia</a:t>
                      </a:r>
                      <a:endParaRPr lang="en-GB" sz="1200" b="0" dirty="0">
                        <a:solidFill>
                          <a:schemeClr val="tx1"/>
                        </a:solidFill>
                        <a:effectLst/>
                        <a:latin typeface="Arial Narrow" panose="020B0606020202030204" pitchFamily="34" charset="0"/>
                        <a:ea typeface="Times New Roman" panose="02020603050405020304" pitchFamily="18" charset="0"/>
                      </a:endParaRPr>
                    </a:p>
                  </a:txBody>
                  <a:tcPr marL="68580" marR="68580" marT="0" marB="0"/>
                </a:tc>
                <a:tc>
                  <a:txBody>
                    <a:bodyPr/>
                    <a:lstStyle/>
                    <a:p>
                      <a:pPr algn="just">
                        <a:spcAft>
                          <a:spcPts val="0"/>
                        </a:spcAft>
                      </a:pPr>
                      <a:r>
                        <a:rPr lang="pt-PT" sz="900" dirty="0" err="1">
                          <a:effectLst/>
                          <a:latin typeface="Arial Narrow" panose="020B0606020202030204" pitchFamily="34" charset="0"/>
                        </a:rPr>
                        <a:t>Dolutegravir</a:t>
                      </a:r>
                      <a:r>
                        <a:rPr lang="pt-PT" sz="900" dirty="0">
                          <a:effectLst/>
                          <a:latin typeface="Arial Narrow" panose="020B0606020202030204" pitchFamily="34" charset="0"/>
                        </a:rPr>
                        <a:t>, </a:t>
                      </a:r>
                      <a:r>
                        <a:rPr lang="pt-PT" sz="900" dirty="0" err="1">
                          <a:effectLst/>
                          <a:latin typeface="Arial Narrow" panose="020B0606020202030204" pitchFamily="34" charset="0"/>
                        </a:rPr>
                        <a:t>efavirenz</a:t>
                      </a:r>
                      <a:r>
                        <a:rPr lang="pt-PT" sz="900" dirty="0">
                          <a:effectLst/>
                          <a:latin typeface="Arial Narrow" panose="020B0606020202030204" pitchFamily="34" charset="0"/>
                        </a:rPr>
                        <a:t>, </a:t>
                      </a:r>
                      <a:r>
                        <a:rPr lang="pt-PT" sz="900" dirty="0" err="1">
                          <a:effectLst/>
                          <a:latin typeface="Arial Narrow" panose="020B0606020202030204" pitchFamily="34" charset="0"/>
                        </a:rPr>
                        <a:t>maraviroc</a:t>
                      </a:r>
                      <a:r>
                        <a:rPr lang="pt-PT" sz="900" dirty="0">
                          <a:effectLst/>
                          <a:latin typeface="Arial Narrow" panose="020B0606020202030204" pitchFamily="34" charset="0"/>
                        </a:rPr>
                        <a:t>, </a:t>
                      </a:r>
                      <a:r>
                        <a:rPr lang="pt-PT" sz="900" dirty="0" err="1">
                          <a:effectLst/>
                          <a:latin typeface="Arial Narrow" panose="020B0606020202030204" pitchFamily="34" charset="0"/>
                        </a:rPr>
                        <a:t>nevirapina</a:t>
                      </a:r>
                      <a:r>
                        <a:rPr lang="pt-PT" sz="900" dirty="0">
                          <a:effectLst/>
                          <a:latin typeface="Arial Narrow" panose="020B0606020202030204" pitchFamily="34" charset="0"/>
                        </a:rPr>
                        <a:t>, </a:t>
                      </a:r>
                      <a:r>
                        <a:rPr lang="pt-PT" sz="900" dirty="0" err="1">
                          <a:effectLst/>
                          <a:latin typeface="Arial Narrow" panose="020B0606020202030204" pitchFamily="34" charset="0"/>
                        </a:rPr>
                        <a:t>rilpivirina</a:t>
                      </a:r>
                      <a:r>
                        <a:rPr lang="pt-PT" sz="900" dirty="0">
                          <a:effectLst/>
                          <a:latin typeface="Arial Narrow" panose="020B0606020202030204" pitchFamily="34" charset="0"/>
                        </a:rPr>
                        <a:t>, </a:t>
                      </a:r>
                      <a:r>
                        <a:rPr lang="pt-PT" sz="900" dirty="0" err="1">
                          <a:effectLst/>
                          <a:latin typeface="Arial Narrow" panose="020B0606020202030204" pitchFamily="34" charset="0"/>
                        </a:rPr>
                        <a:t>raltegravir</a:t>
                      </a:r>
                      <a:endParaRPr lang="en-GB" sz="1200" dirty="0">
                        <a:effectLst/>
                        <a:latin typeface="Arial Narrow" panose="020B0606020202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4082481543"/>
                  </a:ext>
                </a:extLst>
              </a:tr>
            </a:tbl>
          </a:graphicData>
        </a:graphic>
      </p:graphicFrame>
      <p:sp>
        <p:nvSpPr>
          <p:cNvPr id="10" name="TextBox 9"/>
          <p:cNvSpPr txBox="1"/>
          <p:nvPr/>
        </p:nvSpPr>
        <p:spPr>
          <a:xfrm>
            <a:off x="266197" y="1921830"/>
            <a:ext cx="11816694" cy="363176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PT" sz="1000" b="0" i="1"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População pediátrica (idade &lt;12 anos ou peso corporal &lt;35 kg):</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Não existem dados disponíveis. </a:t>
            </a:r>
            <a:r>
              <a:rPr kumimoji="0" lang="pt-PT" sz="1000" b="0" i="1"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Idosos:</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Não é necessário um ajuste posológico de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Descovy</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1000" b="0" i="1"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Compromisso renal:</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Não é necessário um ajuste posológico em adultos ou adolescentes (≥12 anos e peso corporal ≥ 35 kg) com uma depuração da creatinina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ClCr</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estimada ≥ 30 ml/min.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Descovy</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deve ser descontinuado em doentes com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ClCr</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estimada que diminui para valores inferiores a 30 ml/min durante o tratamento. Não é necessário um ajuste posológico em adultos com doença renal terminal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ClCr</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estimada &lt; 15 ml/min) sujeitos a hemodiálise crónica. No entanto,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Descovy</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deve ser geralmente evitado, mas pode ser utilizado nestes doentes, caso se considere que os potenciais benefícios superem os potenciais riscos. Nos dias de hemodiálise,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Descovy</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deve ser administrado após a conclusão do tratamento de hemodiálise.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Descovy</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deve ser evitado em doentes com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ClCr</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estimada ≥ 15 ml/min e &lt; 30 ml/min, ou &lt; 15 ml/min que não estejam sujeitos a hemodiálise crónica, uma vez que a segurança de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Descovy</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não foi estabelecida nestas populações.</a:t>
            </a:r>
            <a:endParaRPr kumimoji="0" lang="en-US" sz="1000" b="0" i="0" u="none" strike="noStrike" kern="1200" cap="none" spc="0" normalizeH="0" baseline="0" noProof="0" dirty="0">
              <a:ln>
                <a:noFill/>
              </a:ln>
              <a:solidFill>
                <a:prstClr val="black"/>
              </a:solidFill>
              <a:effectLst/>
              <a:uLnTx/>
              <a:uFillTx/>
              <a:latin typeface="Arial Narrow" panose="020B0606020202030204" pitchFamily="34" charset="0"/>
              <a:ea typeface="Times New Roman"/>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Não existem dados disponíveis para fazer recomendações de dose em crianças com menos de 18 anos com doença renal terminal. </a:t>
            </a:r>
            <a:r>
              <a:rPr kumimoji="0" lang="pt-PT" sz="1000" b="0" i="1"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Compromisso hepático:</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Não é necessário um ajuste posológico de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Descovy</a:t>
            </a:r>
            <a:r>
              <a:rPr kumimoji="0" lang="pt-PT" sz="1000" b="0" i="1"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Modo de administração: </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Via oral, uma vez por dia, com ou sem alimentos. Devido ao sabor amargo, é recomendado que o comprimido não seja mastigado ou esmagado. No caso de doentes que não sejam capazes de engolir o comprimido inteiro, é possível dividir o comprimido ao meio, ingerindo as duas metades uma após a outra, garantindo que é tomada de imediato a dose completa.</a:t>
            </a:r>
            <a:r>
              <a:rPr kumimoji="0" lang="pt-PT" sz="1000" b="1" i="0" u="none" strike="noStrike" kern="1200" cap="all" spc="-10" normalizeH="0" baseline="0" noProof="0" dirty="0">
                <a:ln>
                  <a:noFill/>
                </a:ln>
                <a:solidFill>
                  <a:prstClr val="black"/>
                </a:solidFill>
                <a:effectLst/>
                <a:uLnTx/>
                <a:uFillTx/>
                <a:latin typeface="Arial Narrow" panose="020B0606020202030204" pitchFamily="34" charset="0"/>
                <a:ea typeface="Times New Roman"/>
                <a:cs typeface="+mn-cs"/>
              </a:rPr>
              <a:t> Contraindicações: </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Hipersensibilidade às substâncias ativas ou a qualquer dos excipientes.</a:t>
            </a:r>
            <a:r>
              <a:rPr kumimoji="0" lang="pt-PT" sz="1000" b="1" i="0" u="none" strike="noStrike" kern="1200" cap="all" spc="-10" normalizeH="0" baseline="0" noProof="0" dirty="0">
                <a:ln>
                  <a:noFill/>
                </a:ln>
                <a:solidFill>
                  <a:prstClr val="black"/>
                </a:solidFill>
                <a:effectLst/>
                <a:uLnTx/>
                <a:uFillTx/>
                <a:latin typeface="Arial Narrow" panose="020B0606020202030204" pitchFamily="34" charset="0"/>
                <a:ea typeface="Times New Roman"/>
                <a:cs typeface="+mn-cs"/>
              </a:rPr>
              <a:t> Advertências e precauções especiais de utilização: </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A segurança e eficácia de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Descovy</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em doentes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coinfetados</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pelo VIH 1 e pelo VHC não foram estabelecidas. O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tenofovir</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alafenamida</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é ativo contra o vírus da hepatite B (VHB). A descontinuação do tratamento com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Descovy</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em doentes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coinfetados</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pelo VIH e pelo VHB pode estar associada a exacerbações agudas graves de hepatite. Considerar a paragem ou interrupção do tratamento em doentes com disfunção hepática pré-existente, incluindo hepatite crónica ativa se for evidenciado agravamento da doença hepática. Durante a terapêutica antirretroviral pode ocorrer um aumento do peso e dos níveis de lípidos e glucose no sangue. Os análogos dos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nucleosídeos</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e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nucleótidos</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podem, num grau variável, ter um impacto na função mitocondrial. Existem notificações de disfunção mitocondrial em lactentes VIH negativos, expostos </a:t>
            </a:r>
            <a:r>
              <a:rPr kumimoji="0" lang="pt-PT" sz="1000" b="0" i="1"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in</a:t>
            </a:r>
            <a:r>
              <a:rPr kumimoji="0" lang="pt-PT" sz="1000" b="0" i="1"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1000" b="0" i="1"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utero</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e/ou após o nascimento a análogos dos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nucleosídeos</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Qualquer sintoma de inflamação deve ser avaliado e, quando necessário, instituído o tratamento.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Descovy</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deve ser evitado em doentes contendo a mutação K65R previamente tratados com antirretrovirais. Poderá ocorrer falência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virológica</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e emergência de resistência no caso de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Descovy</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ser administrado com um terceiro análogo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nucleosídeo</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Os doentes em tratamento com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Descovy</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ou outra terapêutica antirretroviral (TA) podem continuar a desenvolver infeções oportunistas e outras complicações da infeção pelo VIH. Foram notificados casos de osteonecrose, particularmente em doentes com doença por VIH avançada e/ou exposição prolongada a TA combinada. Foram notificados casos de compromisso renal pós-comercialização, incluindo insuficiência renal aguda e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tubulopatia</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renal proximal com medicamentos que contêm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tenofovir</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alafenamida</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Não se pode excluir um risco potencial de nefrotoxicidade com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Descovy</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Recomenda-se avaliação da função renal em todos os doentes antes ou aquando do início do tratamento, bem como monitorização durante o tratamento. Em caso de diminuição clinicamente significativa da função renal ou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tubulopatia</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renal proximal considerar descontinuação de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Descovy</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Descovy</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deve ser utilizado durante a gravidez apenas se o benefício potencial justificar o risco potencial para o feto. Não existem dados sobre a fertilidade com a utilização de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Descovy</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no ser humano.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Descovy</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contém menos do que 1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mmol</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(23 mg) de sódio por comprimido, ou seja, é praticamente “isento de sódio”.  </a:t>
            </a:r>
            <a:r>
              <a:rPr kumimoji="0" lang="pt-PT" sz="1000" b="1" i="0" u="none" strike="noStrike" kern="1200" cap="all" spc="-10" normalizeH="0" baseline="0" noProof="0" dirty="0">
                <a:ln>
                  <a:noFill/>
                </a:ln>
                <a:solidFill>
                  <a:prstClr val="black"/>
                </a:solidFill>
                <a:effectLst/>
                <a:uLnTx/>
                <a:uFillTx/>
                <a:latin typeface="Arial Narrow" panose="020B0606020202030204" pitchFamily="34" charset="0"/>
                <a:ea typeface="Times New Roman"/>
                <a:cs typeface="+mn-cs"/>
              </a:rPr>
              <a:t>Interações medicamentosas e outras formas de interação</a:t>
            </a:r>
            <a:r>
              <a:rPr kumimoji="0" lang="pt-PT" sz="1000" b="0" i="0" u="none" strike="noStrike" kern="1200" cap="all"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Descovy</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não deve ser administrado com medicamentos contendo</a:t>
            </a:r>
            <a:r>
              <a:rPr kumimoji="0" lang="pt-PT" sz="1000" b="0" i="0" u="none" strike="noStrike" kern="1200" cap="none" spc="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tenofovir</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alafenamida</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tenofovir</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disoproxil</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emtricitabina</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lamivudina</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ou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adefovir</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dipivoxil</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 coadministração com os seguintes medicamentos não é recomendada: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rifabutina</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rifampicina</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rifapentina</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boceprevir</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tipranavir</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ritonavir</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inibidores da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protease</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(excepto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atazanavir</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lopinavir</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e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darunavir</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oxcarbazepina</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fenobarbital</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fenitoína</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carbamazepina</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e hipericão. Consultar o RCM para informação sobre interações entre os componentes individuais de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Descovy</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e outros medicamentos. </a:t>
            </a:r>
            <a:r>
              <a:rPr kumimoji="0" lang="pt-PT" sz="1000" b="1" i="0" u="none" strike="noStrike" kern="1200" cap="all" spc="-10" normalizeH="0" baseline="0" noProof="0" dirty="0">
                <a:ln>
                  <a:noFill/>
                </a:ln>
                <a:solidFill>
                  <a:prstClr val="black"/>
                </a:solidFill>
                <a:effectLst/>
                <a:uLnTx/>
                <a:uFillTx/>
                <a:latin typeface="Arial Narrow" panose="020B0606020202030204" pitchFamily="34" charset="0"/>
                <a:ea typeface="Times New Roman"/>
                <a:cs typeface="+mn-cs"/>
              </a:rPr>
              <a:t>Efeitos indesejáveis: </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A avaliação das reações adversas (RA) baseia-se em dados de segurança de todos os estudos de Fase 2 e 3 realizados com medicamentos contendo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emtricitabina</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e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tenofovir</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alafenamida</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1000" b="0" i="1"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RA muito frequentes:</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náuseas. </a:t>
            </a:r>
            <a:r>
              <a:rPr kumimoji="0" lang="pt-PT" sz="1000" b="0" i="1"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RA frequentes:</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Arial Unicode MS"/>
                <a:cs typeface="+mn-cs"/>
              </a:rPr>
              <a:t>sonhos anormais, cefaleias, tonturas, diarreia, vómitos, dor abdominal, flatulência, erupção cutânea e fadiga. </a:t>
            </a:r>
            <a:r>
              <a:rPr kumimoji="0" lang="pt-PT" sz="1000" b="0" i="1"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RA pouco frequentes:</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Arial Unicode MS"/>
                <a:cs typeface="+mn-cs"/>
              </a:rPr>
              <a:t>anemia,</a:t>
            </a:r>
            <a:r>
              <a:rPr kumimoji="0" lang="pt-PT" sz="1000" b="0" i="0" u="none" strike="noStrike" kern="1200" cap="none" spc="-10" normalizeH="0" baseline="30000" noProof="0" dirty="0">
                <a:ln>
                  <a:noFill/>
                </a:ln>
                <a:solidFill>
                  <a:prstClr val="black"/>
                </a:solidFill>
                <a:effectLst/>
                <a:uLnTx/>
                <a:uFillTx/>
                <a:latin typeface="Arial Narrow" panose="020B0606020202030204" pitchFamily="34" charset="0"/>
                <a:ea typeface="Arial Unicode MS"/>
                <a:cs typeface="+mn-cs"/>
              </a:rPr>
              <a:t> </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Arial Unicode MS"/>
                <a:cs typeface="+mn-cs"/>
              </a:rPr>
              <a:t>dispepsia,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Arial Unicode MS"/>
                <a:cs typeface="+mn-cs"/>
              </a:rPr>
              <a:t>angioedema</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Arial Unicode MS"/>
                <a:cs typeface="+mn-cs"/>
              </a:rPr>
              <a:t>, urticária, prurido e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Arial Unicode MS"/>
                <a:cs typeface="+mn-cs"/>
              </a:rPr>
              <a:t>artralgia</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Arial Unicode MS"/>
                <a:cs typeface="+mn-cs"/>
              </a:rPr>
              <a:t>. </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Pode ocorrer o aumento do colesterol total, LDL e HDL e triglicéridos. Para mais informação, consultar o RCM completo disponível em: </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hlinkClick r:id="rId2"/>
              </a:rPr>
              <a:t>https://www.ema.europa.eu/en/medicines/human/EPAR/descovy</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Data de aprovação do texto do RCM: fevereiro 2023.</a:t>
            </a:r>
            <a:endParaRPr kumimoji="0" lang="en-US" sz="1000" b="0" i="0" u="none" strike="noStrike" kern="1200" cap="none" spc="0" normalizeH="0" baseline="0" noProof="0" dirty="0">
              <a:ln>
                <a:noFill/>
              </a:ln>
              <a:solidFill>
                <a:prstClr val="black"/>
              </a:solidFill>
              <a:effectLst/>
              <a:uLnTx/>
              <a:uFillTx/>
              <a:latin typeface="Arial Narrow" panose="020B0606020202030204" pitchFamily="34" charset="0"/>
              <a:ea typeface="Times New Roman"/>
              <a:cs typeface="+mn-cs"/>
            </a:endParaRPr>
          </a:p>
        </p:txBody>
      </p:sp>
      <p:sp>
        <p:nvSpPr>
          <p:cNvPr id="6" name="TextBox 5">
            <a:extLst>
              <a:ext uri="{FF2B5EF4-FFF2-40B4-BE49-F238E27FC236}">
                <a16:creationId xmlns:a16="http://schemas.microsoft.com/office/drawing/2014/main" id="{23B134AD-918A-452C-A1C8-06CC7B9F45F2}"/>
              </a:ext>
            </a:extLst>
          </p:cNvPr>
          <p:cNvSpPr txBox="1"/>
          <p:nvPr/>
        </p:nvSpPr>
        <p:spPr>
          <a:xfrm>
            <a:off x="262345" y="5824327"/>
            <a:ext cx="1196710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800" b="0" i="0" u="none" strike="noStrike" kern="1200" cap="none" spc="0" normalizeH="0" baseline="0" noProof="0" dirty="0">
                <a:ln>
                  <a:noFill/>
                </a:ln>
                <a:solidFill>
                  <a:prstClr val="black"/>
                </a:solidFill>
                <a:effectLst/>
                <a:uLnTx/>
                <a:uFillTx/>
                <a:latin typeface="Calibri" panose="020F0502020204030204"/>
                <a:ea typeface="+mn-ea"/>
                <a:cs typeface="+mn-cs"/>
              </a:rPr>
              <a:t>Gilead </a:t>
            </a:r>
            <a:r>
              <a:rPr kumimoji="0" lang="pt-PT" sz="800" b="0" i="0" u="none" strike="noStrike" kern="1200" cap="none" spc="0" normalizeH="0" baseline="0" noProof="0" dirty="0" err="1">
                <a:ln>
                  <a:noFill/>
                </a:ln>
                <a:solidFill>
                  <a:prstClr val="black"/>
                </a:solidFill>
                <a:effectLst/>
                <a:uLnTx/>
                <a:uFillTx/>
                <a:latin typeface="Calibri" panose="020F0502020204030204"/>
                <a:ea typeface="+mn-ea"/>
                <a:cs typeface="+mn-cs"/>
              </a:rPr>
              <a:t>Sciences</a:t>
            </a:r>
            <a:r>
              <a:rPr kumimoji="0" lang="pt-PT" sz="800" b="0" i="0" u="none" strike="noStrike" kern="1200" cap="none" spc="0" normalizeH="0" baseline="0" noProof="0" dirty="0">
                <a:ln>
                  <a:noFill/>
                </a:ln>
                <a:solidFill>
                  <a:prstClr val="black"/>
                </a:solidFill>
                <a:effectLst/>
                <a:uLnTx/>
                <a:uFillTx/>
                <a:latin typeface="Calibri" panose="020F0502020204030204"/>
                <a:ea typeface="+mn-ea"/>
                <a:cs typeface="+mn-cs"/>
              </a:rPr>
              <a:t>, Lda.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800" b="0" i="0" u="none" strike="noStrike" kern="1200" cap="none" spc="0" normalizeH="0" baseline="0" noProof="0" dirty="0" err="1">
                <a:ln>
                  <a:noFill/>
                </a:ln>
                <a:solidFill>
                  <a:prstClr val="black"/>
                </a:solidFill>
                <a:effectLst/>
                <a:uLnTx/>
                <a:uFillTx/>
                <a:latin typeface="Calibri" panose="020F0502020204030204"/>
                <a:ea typeface="+mn-ea"/>
                <a:cs typeface="+mn-cs"/>
              </a:rPr>
              <a:t>Atrium</a:t>
            </a:r>
            <a:r>
              <a:rPr kumimoji="0" lang="pt-PT" sz="800" b="0" i="0" u="none" strike="noStrike" kern="1200" cap="none" spc="0" normalizeH="0" baseline="0" noProof="0" dirty="0">
                <a:ln>
                  <a:noFill/>
                </a:ln>
                <a:solidFill>
                  <a:prstClr val="black"/>
                </a:solidFill>
                <a:effectLst/>
                <a:uLnTx/>
                <a:uFillTx/>
                <a:latin typeface="Calibri" panose="020F0502020204030204"/>
                <a:ea typeface="+mn-ea"/>
                <a:cs typeface="+mn-cs"/>
              </a:rPr>
              <a:t> Saldanha, Praça Duque de Saldanha nº 1 – 8º A e B</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800" b="0" i="0" u="none" strike="noStrike" kern="1200" cap="none" spc="0" normalizeH="0" baseline="0" noProof="0" dirty="0">
                <a:ln>
                  <a:noFill/>
                </a:ln>
                <a:solidFill>
                  <a:prstClr val="black"/>
                </a:solidFill>
                <a:effectLst/>
                <a:uLnTx/>
                <a:uFillTx/>
                <a:latin typeface="Calibri" panose="020F0502020204030204"/>
                <a:ea typeface="+mn-ea"/>
                <a:cs typeface="+mn-cs"/>
              </a:rPr>
              <a:t>1050-094 Lisboa – Portugal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800" b="0" i="0" u="none" strike="noStrike" kern="1200" cap="none" spc="0" normalizeH="0" baseline="0" noProof="0" dirty="0">
                <a:ln>
                  <a:noFill/>
                </a:ln>
                <a:solidFill>
                  <a:prstClr val="black"/>
                </a:solidFill>
                <a:effectLst/>
                <a:uLnTx/>
                <a:uFillTx/>
                <a:latin typeface="Calibri" panose="020F0502020204030204"/>
                <a:ea typeface="+mn-ea"/>
                <a:cs typeface="+mn-cs"/>
              </a:rPr>
              <a:t>Tel.: 21 792 87 90 – Nº de contribuinte: 503 604 704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800" b="0" i="0" u="none" strike="noStrike" kern="1200" cap="none" spc="0" normalizeH="0" baseline="0" noProof="0" dirty="0">
                <a:ln>
                  <a:noFill/>
                </a:ln>
                <a:solidFill>
                  <a:prstClr val="black"/>
                </a:solidFill>
                <a:effectLst/>
                <a:uLnTx/>
                <a:uFillTx/>
                <a:latin typeface="Calibri" panose="020F0502020204030204"/>
                <a:ea typeface="+mn-ea"/>
                <a:cs typeface="+mn-cs"/>
              </a:rPr>
              <a:t>Informação Médica através do nº verde 800 207 489 ou departamento.medico@gilead.com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800" b="0" i="0" u="none" strike="noStrike" kern="1200" cap="none" spc="0" normalizeH="0" baseline="0" noProof="0" dirty="0">
                <a:ln>
                  <a:noFill/>
                </a:ln>
                <a:solidFill>
                  <a:prstClr val="black"/>
                </a:solidFill>
                <a:effectLst/>
                <a:uLnTx/>
                <a:uFillTx/>
                <a:latin typeface="Calibri" panose="020F0502020204030204"/>
                <a:ea typeface="+mn-ea"/>
                <a:cs typeface="+mn-cs"/>
              </a:rPr>
              <a:t>Pede-se que notifique qualquer informação de segurança, incluindo quaisquer suspeitas de reações adversas à Gilead </a:t>
            </a:r>
            <a:r>
              <a:rPr kumimoji="0" lang="pt-PT" sz="800" b="0" i="0" u="none" strike="noStrike" kern="1200" cap="none" spc="0" normalizeH="0" baseline="0" noProof="0" dirty="0" err="1">
                <a:ln>
                  <a:noFill/>
                </a:ln>
                <a:solidFill>
                  <a:prstClr val="black"/>
                </a:solidFill>
                <a:effectLst/>
                <a:uLnTx/>
                <a:uFillTx/>
                <a:latin typeface="Calibri" panose="020F0502020204030204"/>
                <a:ea typeface="+mn-ea"/>
                <a:cs typeface="+mn-cs"/>
              </a:rPr>
              <a:t>Sciences</a:t>
            </a:r>
            <a:r>
              <a:rPr kumimoji="0" lang="pt-PT" sz="800" b="0" i="0" u="none" strike="noStrike" kern="1200" cap="none" spc="0" normalizeH="0" baseline="0" noProof="0" dirty="0">
                <a:ln>
                  <a:noFill/>
                </a:ln>
                <a:solidFill>
                  <a:prstClr val="black"/>
                </a:solidFill>
                <a:effectLst/>
                <a:uLnTx/>
                <a:uFillTx/>
                <a:latin typeface="Calibri" panose="020F0502020204030204"/>
                <a:ea typeface="+mn-ea"/>
                <a:cs typeface="+mn-cs"/>
              </a:rPr>
              <a:t> por telefone ou correio eletrónico para Safety_FC@gilead.com e/ou ao INFARMED através de http://www.infarmed.pt/web/infarmed/submissaoram.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PT"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33362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371" y="-34836"/>
            <a:ext cx="10757142" cy="335500"/>
          </a:xfrm>
        </p:spPr>
        <p:txBody>
          <a:bodyPr>
            <a:normAutofit/>
          </a:bodyPr>
          <a:lstStyle/>
          <a:p>
            <a:pPr algn="l"/>
            <a:r>
              <a:rPr lang="pt-PT" sz="1400" b="1" dirty="0">
                <a:latin typeface="Arial Narrow" panose="020B0606020202030204" pitchFamily="34" charset="0"/>
              </a:rPr>
              <a:t>INFORMAÇÕES ESSENCIAIS COMPATÍVEIS COM O RESUMO DAS CARACTERÍSTICAS DO MEDICAMENTO TRUVADA</a:t>
            </a:r>
            <a:r>
              <a:rPr lang="pt-PT" sz="1400" b="1" baseline="30000" dirty="0">
                <a:latin typeface="Arial Narrow" panose="020B0606020202030204" pitchFamily="34" charset="0"/>
              </a:rPr>
              <a:t>®</a:t>
            </a:r>
            <a:endParaRPr lang="en-GB" baseline="30000" dirty="0">
              <a:latin typeface="Arial Narrow" panose="020B0606020202030204" pitchFamily="34" charset="0"/>
            </a:endParaRPr>
          </a:p>
        </p:txBody>
      </p:sp>
      <p:sp>
        <p:nvSpPr>
          <p:cNvPr id="3" name="Subtitle 2"/>
          <p:cNvSpPr>
            <a:spLocks noGrp="1"/>
          </p:cNvSpPr>
          <p:nvPr>
            <p:ph type="subTitle" idx="1"/>
          </p:nvPr>
        </p:nvSpPr>
        <p:spPr>
          <a:xfrm>
            <a:off x="238746" y="213576"/>
            <a:ext cx="11731925" cy="4580624"/>
          </a:xfrm>
        </p:spPr>
        <p:txBody>
          <a:bodyPr>
            <a:noAutofit/>
          </a:bodyPr>
          <a:lstStyle/>
          <a:p>
            <a:pPr algn="just"/>
            <a:r>
              <a:rPr lang="pt-PT" sz="900" b="1" dirty="0">
                <a:effectLst/>
                <a:latin typeface="Times New Roman" panose="02020603050405020304" pitchFamily="18" charset="0"/>
                <a:ea typeface="Times New Roman" panose="02020603050405020304" pitchFamily="18" charset="0"/>
              </a:rPr>
              <a:t>NOME DO MEDICAMENTO E FORMA FARMACÊUTICA</a:t>
            </a:r>
            <a:r>
              <a:rPr lang="pt-PT" sz="900" dirty="0">
                <a:effectLst/>
                <a:latin typeface="Times New Roman" panose="02020603050405020304" pitchFamily="18" charset="0"/>
                <a:ea typeface="Times New Roman" panose="02020603050405020304" pitchFamily="18" charset="0"/>
              </a:rPr>
              <a:t>: </a:t>
            </a:r>
            <a:r>
              <a:rPr lang="pt-PT" sz="900" dirty="0" err="1">
                <a:effectLst/>
                <a:latin typeface="Times New Roman" panose="02020603050405020304" pitchFamily="18" charset="0"/>
                <a:ea typeface="Times New Roman" panose="02020603050405020304" pitchFamily="18" charset="0"/>
              </a:rPr>
              <a:t>Truvada</a:t>
            </a:r>
            <a:r>
              <a:rPr lang="pt-PT" sz="900" dirty="0">
                <a:effectLst/>
                <a:latin typeface="Times New Roman" panose="02020603050405020304" pitchFamily="18" charset="0"/>
                <a:ea typeface="Times New Roman" panose="02020603050405020304" pitchFamily="18" charset="0"/>
              </a:rPr>
              <a:t> 200 mg/245 mg comprimidos revestidos por película. </a:t>
            </a:r>
            <a:r>
              <a:rPr lang="pt-PT" sz="900" b="1" dirty="0">
                <a:effectLst/>
                <a:latin typeface="Times New Roman" panose="02020603050405020304" pitchFamily="18" charset="0"/>
                <a:ea typeface="Times New Roman" panose="02020603050405020304" pitchFamily="18" charset="0"/>
              </a:rPr>
              <a:t>COMPOSIÇÃO QUALITATIVA E QUANTITATIVA</a:t>
            </a:r>
            <a:r>
              <a:rPr lang="pt-PT" sz="900" dirty="0">
                <a:effectLst/>
                <a:latin typeface="Times New Roman" panose="02020603050405020304" pitchFamily="18" charset="0"/>
                <a:ea typeface="Times New Roman" panose="02020603050405020304" pitchFamily="18" charset="0"/>
              </a:rPr>
              <a:t>: Cada comprimido revestido por película contém 200 mg de </a:t>
            </a:r>
            <a:r>
              <a:rPr lang="pt-PT" sz="900" dirty="0" err="1">
                <a:effectLst/>
                <a:latin typeface="Times New Roman" panose="02020603050405020304" pitchFamily="18" charset="0"/>
                <a:ea typeface="Times New Roman" panose="02020603050405020304" pitchFamily="18" charset="0"/>
              </a:rPr>
              <a:t>emtricitabina</a:t>
            </a:r>
            <a:r>
              <a:rPr lang="pt-PT" sz="900" dirty="0">
                <a:effectLst/>
                <a:latin typeface="Times New Roman" panose="02020603050405020304" pitchFamily="18" charset="0"/>
                <a:ea typeface="Times New Roman" panose="02020603050405020304" pitchFamily="18" charset="0"/>
              </a:rPr>
              <a:t> e 245 mg de </a:t>
            </a:r>
            <a:r>
              <a:rPr lang="pt-PT" sz="900" dirty="0" err="1">
                <a:effectLst/>
                <a:latin typeface="Times New Roman" panose="02020603050405020304" pitchFamily="18" charset="0"/>
                <a:ea typeface="Times New Roman" panose="02020603050405020304" pitchFamily="18" charset="0"/>
              </a:rPr>
              <a:t>tenofovir</a:t>
            </a:r>
            <a:r>
              <a:rPr lang="pt-PT" sz="900" dirty="0">
                <a:effectLst/>
                <a:latin typeface="Times New Roman" panose="02020603050405020304" pitchFamily="18" charset="0"/>
                <a:ea typeface="Times New Roman" panose="02020603050405020304" pitchFamily="18" charset="0"/>
              </a:rPr>
              <a:t> </a:t>
            </a:r>
            <a:r>
              <a:rPr lang="pt-PT" sz="900" dirty="0" err="1">
                <a:effectLst/>
                <a:latin typeface="Times New Roman" panose="02020603050405020304" pitchFamily="18" charset="0"/>
                <a:ea typeface="Times New Roman" panose="02020603050405020304" pitchFamily="18" charset="0"/>
              </a:rPr>
              <a:t>disoproxil</a:t>
            </a:r>
            <a:r>
              <a:rPr lang="pt-PT" sz="900" dirty="0">
                <a:effectLst/>
                <a:latin typeface="Times New Roman" panose="02020603050405020304" pitchFamily="18" charset="0"/>
                <a:ea typeface="Times New Roman" panose="02020603050405020304" pitchFamily="18" charset="0"/>
              </a:rPr>
              <a:t> (TD) [equivalente a 300 mg de </a:t>
            </a:r>
            <a:r>
              <a:rPr lang="pt-PT" sz="900" dirty="0" err="1">
                <a:effectLst/>
                <a:latin typeface="Times New Roman" panose="02020603050405020304" pitchFamily="18" charset="0"/>
                <a:ea typeface="Times New Roman" panose="02020603050405020304" pitchFamily="18" charset="0"/>
              </a:rPr>
              <a:t>tenofovir</a:t>
            </a:r>
            <a:r>
              <a:rPr lang="pt-PT" sz="900" dirty="0">
                <a:effectLst/>
                <a:latin typeface="Times New Roman" panose="02020603050405020304" pitchFamily="18" charset="0"/>
                <a:ea typeface="Times New Roman" panose="02020603050405020304" pitchFamily="18" charset="0"/>
              </a:rPr>
              <a:t> </a:t>
            </a:r>
            <a:r>
              <a:rPr lang="pt-PT" sz="900" dirty="0" err="1">
                <a:effectLst/>
                <a:latin typeface="Times New Roman" panose="02020603050405020304" pitchFamily="18" charset="0"/>
                <a:ea typeface="Times New Roman" panose="02020603050405020304" pitchFamily="18" charset="0"/>
              </a:rPr>
              <a:t>disoproxil</a:t>
            </a:r>
            <a:r>
              <a:rPr lang="pt-PT" sz="900" dirty="0">
                <a:effectLst/>
                <a:latin typeface="Times New Roman" panose="02020603050405020304" pitchFamily="18" charset="0"/>
                <a:ea typeface="Times New Roman" panose="02020603050405020304" pitchFamily="18" charset="0"/>
              </a:rPr>
              <a:t> fumarato (TDF) ou 136 mg de </a:t>
            </a:r>
            <a:r>
              <a:rPr lang="pt-PT" sz="900" dirty="0" err="1">
                <a:effectLst/>
                <a:latin typeface="Times New Roman" panose="02020603050405020304" pitchFamily="18" charset="0"/>
                <a:ea typeface="Times New Roman" panose="02020603050405020304" pitchFamily="18" charset="0"/>
              </a:rPr>
              <a:t>tenofovir</a:t>
            </a:r>
            <a:r>
              <a:rPr lang="pt-PT" sz="900" dirty="0">
                <a:effectLst/>
                <a:latin typeface="Times New Roman" panose="02020603050405020304" pitchFamily="18" charset="0"/>
                <a:ea typeface="Times New Roman" panose="02020603050405020304" pitchFamily="18" charset="0"/>
              </a:rPr>
              <a:t>] e contém 91 mg de lactose </a:t>
            </a:r>
            <a:r>
              <a:rPr lang="pt-PT" sz="900" dirty="0" err="1">
                <a:effectLst/>
                <a:latin typeface="Times New Roman" panose="02020603050405020304" pitchFamily="18" charset="0"/>
                <a:ea typeface="Times New Roman" panose="02020603050405020304" pitchFamily="18" charset="0"/>
              </a:rPr>
              <a:t>mono‑hidratada</a:t>
            </a:r>
            <a:r>
              <a:rPr lang="pt-PT" sz="900" dirty="0">
                <a:effectLst/>
                <a:latin typeface="Times New Roman" panose="02020603050405020304" pitchFamily="18" charset="0"/>
                <a:ea typeface="Times New Roman" panose="02020603050405020304" pitchFamily="18" charset="0"/>
              </a:rPr>
              <a:t>. </a:t>
            </a:r>
            <a:r>
              <a:rPr lang="pt-PT" sz="900" b="1" cap="all" dirty="0">
                <a:effectLst/>
                <a:latin typeface="Times New Roman" panose="02020603050405020304" pitchFamily="18" charset="0"/>
                <a:ea typeface="Times New Roman" panose="02020603050405020304" pitchFamily="18" charset="0"/>
              </a:rPr>
              <a:t>Indicações terapêuticas</a:t>
            </a:r>
            <a:r>
              <a:rPr lang="pt-PT" sz="900" dirty="0">
                <a:effectLst/>
                <a:latin typeface="Times New Roman" panose="02020603050405020304" pitchFamily="18" charset="0"/>
                <a:ea typeface="Times New Roman" panose="02020603050405020304" pitchFamily="18" charset="0"/>
              </a:rPr>
              <a:t>: Está indicado em terapêutica de associação de antirretrovirais para o tratamento de adultos infetados por VIH-1 e adolescentes infetados por VIH-1 com resistência aos </a:t>
            </a:r>
            <a:r>
              <a:rPr lang="pt-PT" sz="900" dirty="0" err="1">
                <a:effectLst/>
                <a:latin typeface="Times New Roman" panose="02020603050405020304" pitchFamily="18" charset="0"/>
                <a:ea typeface="Times New Roman" panose="02020603050405020304" pitchFamily="18" charset="0"/>
              </a:rPr>
              <a:t>NRTIs</a:t>
            </a:r>
            <a:r>
              <a:rPr lang="pt-PT" sz="900" dirty="0">
                <a:effectLst/>
                <a:latin typeface="Times New Roman" panose="02020603050405020304" pitchFamily="18" charset="0"/>
                <a:ea typeface="Times New Roman" panose="02020603050405020304" pitchFamily="18" charset="0"/>
              </a:rPr>
              <a:t> ou toxicidades que impossibilitem o uso de agentes de primeira linha. Está também indicado em associação com práticas de sexo seguro como profilaxia pré-exposição (</a:t>
            </a:r>
            <a:r>
              <a:rPr lang="pt-PT" sz="900" dirty="0" err="1">
                <a:effectLst/>
                <a:latin typeface="Times New Roman" panose="02020603050405020304" pitchFamily="18" charset="0"/>
                <a:ea typeface="Times New Roman" panose="02020603050405020304" pitchFamily="18" charset="0"/>
              </a:rPr>
              <a:t>PrEP</a:t>
            </a:r>
            <a:r>
              <a:rPr lang="pt-PT" sz="900" dirty="0">
                <a:effectLst/>
                <a:latin typeface="Times New Roman" panose="02020603050405020304" pitchFamily="18" charset="0"/>
                <a:ea typeface="Times New Roman" panose="02020603050405020304" pitchFamily="18" charset="0"/>
              </a:rPr>
              <a:t>) para reduzir o risco de aquisição da infeção por VIH-1 por via sexual em adultos e adolescentes de elevado risco. </a:t>
            </a:r>
            <a:r>
              <a:rPr lang="pt-PT" sz="900" b="1" dirty="0">
                <a:effectLst/>
                <a:latin typeface="Times New Roman" panose="02020603050405020304" pitchFamily="18" charset="0"/>
                <a:ea typeface="Times New Roman" panose="02020603050405020304" pitchFamily="18" charset="0"/>
              </a:rPr>
              <a:t>P</a:t>
            </a:r>
            <a:r>
              <a:rPr lang="pt-PT" sz="900" b="1" cap="all" dirty="0">
                <a:effectLst/>
                <a:latin typeface="Times New Roman" panose="02020603050405020304" pitchFamily="18" charset="0"/>
                <a:ea typeface="Times New Roman" panose="02020603050405020304" pitchFamily="18" charset="0"/>
              </a:rPr>
              <a:t>osologia e modo de administração:</a:t>
            </a:r>
            <a:r>
              <a:rPr lang="pt-PT" sz="900" dirty="0">
                <a:effectLst/>
                <a:latin typeface="Times New Roman" panose="02020603050405020304" pitchFamily="18" charset="0"/>
                <a:ea typeface="Times New Roman" panose="02020603050405020304" pitchFamily="18" charset="0"/>
              </a:rPr>
              <a:t> </a:t>
            </a:r>
            <a:r>
              <a:rPr lang="pt-PT" sz="900" u="sng" dirty="0">
                <a:effectLst/>
                <a:latin typeface="Times New Roman" panose="02020603050405020304" pitchFamily="18" charset="0"/>
                <a:ea typeface="Times New Roman" panose="02020603050405020304" pitchFamily="18" charset="0"/>
              </a:rPr>
              <a:t>Tratamento da infeção em</a:t>
            </a:r>
            <a:r>
              <a:rPr lang="pt-PT" sz="900" dirty="0">
                <a:effectLst/>
                <a:latin typeface="Times New Roman" panose="02020603050405020304" pitchFamily="18" charset="0"/>
                <a:ea typeface="Times New Roman" panose="02020603050405020304" pitchFamily="18" charset="0"/>
              </a:rPr>
              <a:t> </a:t>
            </a:r>
            <a:r>
              <a:rPr lang="pt-PT" sz="900" u="sng" dirty="0">
                <a:effectLst/>
                <a:latin typeface="Times New Roman" panose="02020603050405020304" pitchFamily="18" charset="0"/>
                <a:ea typeface="Times New Roman" panose="02020603050405020304" pitchFamily="18" charset="0"/>
              </a:rPr>
              <a:t>adultos e adolescentes com idade ≥ 12 anos e peso ≥ 35 kg</a:t>
            </a:r>
            <a:r>
              <a:rPr lang="pt-PT" sz="900" dirty="0">
                <a:effectLst/>
                <a:latin typeface="Times New Roman" panose="02020603050405020304" pitchFamily="18" charset="0"/>
                <a:ea typeface="Times New Roman" panose="02020603050405020304" pitchFamily="18" charset="0"/>
              </a:rPr>
              <a:t>: Um comprimido uma vez por dia. </a:t>
            </a:r>
            <a:r>
              <a:rPr lang="pt-PT" sz="900" u="sng" dirty="0">
                <a:effectLst/>
                <a:latin typeface="Times New Roman" panose="02020603050405020304" pitchFamily="18" charset="0"/>
                <a:ea typeface="Times New Roman" panose="02020603050405020304" pitchFamily="18" charset="0"/>
              </a:rPr>
              <a:t>Prevenção da infeção em adultos e adolescentes com idade igual ou superior a 12 anos e peso ≥ 35 kg:</a:t>
            </a:r>
            <a:r>
              <a:rPr lang="pt-PT" sz="900" dirty="0">
                <a:effectLst/>
                <a:latin typeface="Times New Roman" panose="02020603050405020304" pitchFamily="18" charset="0"/>
                <a:ea typeface="Times New Roman" panose="02020603050405020304" pitchFamily="18" charset="0"/>
              </a:rPr>
              <a:t> Um comprimido, uma vez por dia. </a:t>
            </a:r>
            <a:r>
              <a:rPr lang="pt-PT" sz="900" u="sng" dirty="0">
                <a:effectLst/>
                <a:latin typeface="Times New Roman" panose="02020603050405020304" pitchFamily="18" charset="0"/>
                <a:ea typeface="Times New Roman" panose="02020603050405020304" pitchFamily="18" charset="0"/>
              </a:rPr>
              <a:t>Modo de administração:</a:t>
            </a:r>
            <a:r>
              <a:rPr lang="pt-PT" sz="900" dirty="0">
                <a:effectLst/>
                <a:latin typeface="Times New Roman" panose="02020603050405020304" pitchFamily="18" charset="0"/>
                <a:ea typeface="Times New Roman" panose="02020603050405020304" pitchFamily="18" charset="0"/>
              </a:rPr>
              <a:t> Por via oral, preferencialmente com alimentos. </a:t>
            </a:r>
            <a:r>
              <a:rPr lang="pt-PT" sz="900" u="sng" dirty="0">
                <a:effectLst/>
                <a:latin typeface="Times New Roman" panose="02020603050405020304" pitchFamily="18" charset="0"/>
                <a:ea typeface="Times New Roman" panose="02020603050405020304" pitchFamily="18" charset="0"/>
              </a:rPr>
              <a:t>Adultos com compromisso renal</a:t>
            </a:r>
            <a:r>
              <a:rPr lang="pt-PT" sz="900" dirty="0">
                <a:effectLst/>
                <a:latin typeface="Times New Roman" panose="02020603050405020304" pitchFamily="18" charset="0"/>
                <a:ea typeface="Times New Roman" panose="02020603050405020304" pitchFamily="18" charset="0"/>
              </a:rPr>
              <a:t>: só deve ser utilizado em indivíduos com depuração da creatinina (</a:t>
            </a:r>
            <a:r>
              <a:rPr lang="pt-PT" sz="900" dirty="0" err="1">
                <a:effectLst/>
                <a:latin typeface="Times New Roman" panose="02020603050405020304" pitchFamily="18" charset="0"/>
                <a:ea typeface="Times New Roman" panose="02020603050405020304" pitchFamily="18" charset="0"/>
              </a:rPr>
              <a:t>ClCr</a:t>
            </a:r>
            <a:r>
              <a:rPr lang="pt-PT" sz="900" dirty="0">
                <a:effectLst/>
                <a:latin typeface="Times New Roman" panose="02020603050405020304" pitchFamily="18" charset="0"/>
                <a:ea typeface="Times New Roman" panose="02020603050405020304" pitchFamily="18" charset="0"/>
              </a:rPr>
              <a:t>) &lt;80 ml/min se os benefícios potenciais superarem os riscos potenciais. Consultar o RCM para ajustes de dose em doentes com compromisso renal. </a:t>
            </a:r>
            <a:r>
              <a:rPr lang="pt-PT" sz="900" u="sng" dirty="0">
                <a:effectLst/>
                <a:latin typeface="Times New Roman" panose="02020603050405020304" pitchFamily="18" charset="0"/>
                <a:ea typeface="Times New Roman" panose="02020603050405020304" pitchFamily="18" charset="0"/>
              </a:rPr>
              <a:t>Indivíduos pediátricos com compromisso renal:</a:t>
            </a:r>
            <a:r>
              <a:rPr lang="pt-PT" sz="900" dirty="0">
                <a:effectLst/>
                <a:latin typeface="Times New Roman" panose="02020603050405020304" pitchFamily="18" charset="0"/>
                <a:ea typeface="Times New Roman" panose="02020603050405020304" pitchFamily="18" charset="0"/>
              </a:rPr>
              <a:t> utilização não recomendada em indivíduos com idade inferior a 18 anos e compromisso renal. </a:t>
            </a:r>
            <a:r>
              <a:rPr lang="pt-PT" sz="900" u="sng" dirty="0">
                <a:effectLst/>
                <a:latin typeface="Times New Roman" panose="02020603050405020304" pitchFamily="18" charset="0"/>
                <a:ea typeface="Times New Roman" panose="02020603050405020304" pitchFamily="18" charset="0"/>
              </a:rPr>
              <a:t>População pediátrica</a:t>
            </a:r>
            <a:r>
              <a:rPr lang="pt-PT" sz="900" dirty="0">
                <a:effectLst/>
                <a:latin typeface="Times New Roman" panose="02020603050405020304" pitchFamily="18" charset="0"/>
                <a:ea typeface="Times New Roman" panose="02020603050405020304" pitchFamily="18" charset="0"/>
              </a:rPr>
              <a:t>: A segurança e eficácia de </a:t>
            </a:r>
            <a:r>
              <a:rPr lang="pt-PT" sz="900" dirty="0" err="1">
                <a:effectLst/>
                <a:latin typeface="Times New Roman" panose="02020603050405020304" pitchFamily="18" charset="0"/>
                <a:ea typeface="Times New Roman" panose="02020603050405020304" pitchFamily="18" charset="0"/>
              </a:rPr>
              <a:t>Truvada</a:t>
            </a:r>
            <a:r>
              <a:rPr lang="pt-PT" sz="900" dirty="0">
                <a:effectLst/>
                <a:latin typeface="Times New Roman" panose="02020603050405020304" pitchFamily="18" charset="0"/>
                <a:ea typeface="Times New Roman" panose="02020603050405020304" pitchFamily="18" charset="0"/>
              </a:rPr>
              <a:t> em crianças com idade inferior a 12 anos de idade não foram estabelecidas. </a:t>
            </a:r>
            <a:r>
              <a:rPr lang="pt-PT" sz="900" u="sng" dirty="0">
                <a:effectLst/>
                <a:latin typeface="Times New Roman" panose="02020603050405020304" pitchFamily="18" charset="0"/>
                <a:ea typeface="Times New Roman" panose="02020603050405020304" pitchFamily="18" charset="0"/>
              </a:rPr>
              <a:t>Idosos</a:t>
            </a:r>
            <a:r>
              <a:rPr lang="pt-PT" sz="900" dirty="0">
                <a:effectLst/>
                <a:latin typeface="Times New Roman" panose="02020603050405020304" pitchFamily="18" charset="0"/>
                <a:ea typeface="Times New Roman" panose="02020603050405020304" pitchFamily="18" charset="0"/>
              </a:rPr>
              <a:t>: não é necessário um ajuste posológico. </a:t>
            </a:r>
            <a:r>
              <a:rPr lang="pt-PT" sz="900" b="1" cap="all" dirty="0">
                <a:effectLst/>
                <a:latin typeface="Times New Roman" panose="02020603050405020304" pitchFamily="18" charset="0"/>
                <a:ea typeface="Times New Roman" panose="02020603050405020304" pitchFamily="18" charset="0"/>
              </a:rPr>
              <a:t>Contraindicações</a:t>
            </a:r>
            <a:r>
              <a:rPr lang="pt-PT" sz="900" dirty="0">
                <a:effectLst/>
                <a:latin typeface="Times New Roman" panose="02020603050405020304" pitchFamily="18" charset="0"/>
                <a:ea typeface="Times New Roman" panose="02020603050405020304" pitchFamily="18" charset="0"/>
              </a:rPr>
              <a:t>: Hipersensibilidade às substâncias ativas ou a qualquer um dos excipientes e utilização como </a:t>
            </a:r>
            <a:r>
              <a:rPr lang="pt-PT" sz="900" dirty="0" err="1">
                <a:effectLst/>
                <a:latin typeface="Times New Roman" panose="02020603050405020304" pitchFamily="18" charset="0"/>
                <a:ea typeface="Times New Roman" panose="02020603050405020304" pitchFamily="18" charset="0"/>
              </a:rPr>
              <a:t>PrEP</a:t>
            </a:r>
            <a:r>
              <a:rPr lang="pt-PT" sz="900" dirty="0">
                <a:effectLst/>
                <a:latin typeface="Times New Roman" panose="02020603050405020304" pitchFamily="18" charset="0"/>
                <a:ea typeface="Times New Roman" panose="02020603050405020304" pitchFamily="18" charset="0"/>
              </a:rPr>
              <a:t> em indivíduos com estatuto serológico para o VIH-1 desconhecido ou positivo. </a:t>
            </a:r>
            <a:r>
              <a:rPr lang="pt-PT" sz="900" b="1" cap="all" dirty="0">
                <a:effectLst/>
                <a:latin typeface="Times New Roman" panose="02020603050405020304" pitchFamily="18" charset="0"/>
                <a:ea typeface="Times New Roman" panose="02020603050405020304" pitchFamily="18" charset="0"/>
              </a:rPr>
              <a:t>Advertências e precauções especiais de utilização</a:t>
            </a:r>
            <a:r>
              <a:rPr lang="pt-PT" sz="900" dirty="0">
                <a:effectLst/>
                <a:latin typeface="Times New Roman" panose="02020603050405020304" pitchFamily="18" charset="0"/>
                <a:ea typeface="Times New Roman" panose="02020603050405020304" pitchFamily="18" charset="0"/>
              </a:rPr>
              <a:t>: </a:t>
            </a:r>
            <a:r>
              <a:rPr lang="pt-PT" sz="900" dirty="0" err="1">
                <a:effectLst/>
                <a:latin typeface="Times New Roman" panose="02020603050405020304" pitchFamily="18" charset="0"/>
                <a:ea typeface="Times New Roman" panose="02020603050405020304" pitchFamily="18" charset="0"/>
              </a:rPr>
              <a:t>Truvada</a:t>
            </a:r>
            <a:r>
              <a:rPr lang="pt-PT" sz="900" dirty="0">
                <a:effectLst/>
                <a:latin typeface="Times New Roman" panose="02020603050405020304" pitchFamily="18" charset="0"/>
                <a:ea typeface="Times New Roman" panose="02020603050405020304" pitchFamily="18" charset="0"/>
              </a:rPr>
              <a:t> deve ser evitado em doentes previamente tratados com antirretrovirais que apresentem estirpes do VIH 1 com a mutação K65R. </a:t>
            </a:r>
            <a:r>
              <a:rPr lang="pt-PT" sz="900" dirty="0" err="1">
                <a:effectLst/>
                <a:latin typeface="Times New Roman" panose="02020603050405020304" pitchFamily="18" charset="0"/>
                <a:ea typeface="Times New Roman" panose="02020603050405020304" pitchFamily="18" charset="0"/>
              </a:rPr>
              <a:t>Truvada</a:t>
            </a:r>
            <a:r>
              <a:rPr lang="pt-PT" sz="900" dirty="0">
                <a:effectLst/>
                <a:latin typeface="Times New Roman" panose="02020603050405020304" pitchFamily="18" charset="0"/>
                <a:ea typeface="Times New Roman" panose="02020603050405020304" pitchFamily="18" charset="0"/>
              </a:rPr>
              <a:t> só deve ser utilizado para </a:t>
            </a:r>
            <a:r>
              <a:rPr lang="pt-PT" sz="900" dirty="0" err="1">
                <a:effectLst/>
                <a:latin typeface="Times New Roman" panose="02020603050405020304" pitchFamily="18" charset="0"/>
                <a:ea typeface="Times New Roman" panose="02020603050405020304" pitchFamily="18" charset="0"/>
              </a:rPr>
              <a:t>PrEP</a:t>
            </a:r>
            <a:r>
              <a:rPr lang="pt-PT" sz="900" dirty="0">
                <a:effectLst/>
                <a:latin typeface="Times New Roman" panose="02020603050405020304" pitchFamily="18" charset="0"/>
                <a:ea typeface="Times New Roman" panose="02020603050405020304" pitchFamily="18" charset="0"/>
              </a:rPr>
              <a:t> como parte de uma estratégia global para prevenção da infeção por VIH‑1, incluindo a utilização de outras medidas de prevenção contra o VIH‑1 (p. ex., uso consistente e correto de preservativo, conhecimento do estatuto serológico para o VIH‑1, testes regulares para outras infeções sexualmente transmissíveis). </a:t>
            </a:r>
            <a:r>
              <a:rPr lang="pt-PT" sz="900" dirty="0" err="1">
                <a:effectLst/>
                <a:latin typeface="Times New Roman" panose="02020603050405020304" pitchFamily="18" charset="0"/>
                <a:ea typeface="Times New Roman" panose="02020603050405020304" pitchFamily="18" charset="0"/>
              </a:rPr>
              <a:t>Truvada</a:t>
            </a:r>
            <a:r>
              <a:rPr lang="pt-PT" sz="900" dirty="0">
                <a:effectLst/>
                <a:latin typeface="Times New Roman" panose="02020603050405020304" pitchFamily="18" charset="0"/>
                <a:ea typeface="Times New Roman" panose="02020603050405020304" pitchFamily="18" charset="0"/>
              </a:rPr>
              <a:t> só deve ser utilizado para redução do risco de aquisição do VIH‑1 em indivíduos cujo estatuto serológico para o VIH seja negativo. O estatuto serológico negativo para o VIH do indivíduo deve ser reconfirmado a intervalos regulares (por exemplo, pelo menos, a cada 3 meses), utilizando um teste combinado de antigénio/anticorpo enquanto decorrer a administração de </a:t>
            </a:r>
            <a:r>
              <a:rPr lang="pt-PT" sz="900" dirty="0" err="1">
                <a:effectLst/>
                <a:latin typeface="Times New Roman" panose="02020603050405020304" pitchFamily="18" charset="0"/>
                <a:ea typeface="Times New Roman" panose="02020603050405020304" pitchFamily="18" charset="0"/>
              </a:rPr>
              <a:t>Truvada</a:t>
            </a:r>
            <a:r>
              <a:rPr lang="pt-PT" sz="900" dirty="0">
                <a:effectLst/>
                <a:latin typeface="Times New Roman" panose="02020603050405020304" pitchFamily="18" charset="0"/>
                <a:ea typeface="Times New Roman" panose="02020603050405020304" pitchFamily="18" charset="0"/>
              </a:rPr>
              <a:t> como </a:t>
            </a:r>
            <a:r>
              <a:rPr lang="pt-PT" sz="900" dirty="0" err="1">
                <a:effectLst/>
                <a:latin typeface="Times New Roman" panose="02020603050405020304" pitchFamily="18" charset="0"/>
                <a:ea typeface="Times New Roman" panose="02020603050405020304" pitchFamily="18" charset="0"/>
              </a:rPr>
              <a:t>PrEP</a:t>
            </a:r>
            <a:r>
              <a:rPr lang="pt-PT" sz="900" dirty="0">
                <a:effectLst/>
                <a:latin typeface="Times New Roman" panose="02020603050405020304" pitchFamily="18" charset="0"/>
                <a:ea typeface="Times New Roman" panose="02020603050405020304" pitchFamily="18" charset="0"/>
              </a:rPr>
              <a:t>. Para mais informações consultar o RCM. Os indivíduos não infetados por VIH‑1 devem ser aconselhados a cumprir rigorosamente o esquema posológico recomendado de </a:t>
            </a:r>
            <a:r>
              <a:rPr lang="pt-PT" sz="900" dirty="0" err="1">
                <a:effectLst/>
                <a:latin typeface="Times New Roman" panose="02020603050405020304" pitchFamily="18" charset="0"/>
                <a:ea typeface="Times New Roman" panose="02020603050405020304" pitchFamily="18" charset="0"/>
              </a:rPr>
              <a:t>Truvada</a:t>
            </a:r>
            <a:r>
              <a:rPr lang="pt-PT" sz="900" dirty="0">
                <a:effectLst/>
                <a:latin typeface="Times New Roman" panose="02020603050405020304" pitchFamily="18" charset="0"/>
                <a:ea typeface="Times New Roman" panose="02020603050405020304" pitchFamily="18" charset="0"/>
              </a:rPr>
              <a:t>. </a:t>
            </a:r>
            <a:r>
              <a:rPr lang="pt-PT" sz="900" i="1" dirty="0">
                <a:effectLst/>
                <a:latin typeface="Times New Roman" panose="02020603050405020304" pitchFamily="18" charset="0"/>
                <a:ea typeface="Times New Roman" panose="02020603050405020304" pitchFamily="18" charset="0"/>
              </a:rPr>
              <a:t>Doentes infetados pelo vírus da hepatite B ou C</a:t>
            </a:r>
            <a:r>
              <a:rPr lang="pt-PT" sz="900" dirty="0">
                <a:effectLst/>
                <a:latin typeface="Times New Roman" panose="02020603050405020304" pitchFamily="18" charset="0"/>
                <a:ea typeface="Times New Roman" panose="02020603050405020304" pitchFamily="18" charset="0"/>
              </a:rPr>
              <a:t>: A segurança e a eficácia de </a:t>
            </a:r>
            <a:r>
              <a:rPr lang="pt-PT" sz="900" dirty="0" err="1">
                <a:effectLst/>
                <a:latin typeface="Times New Roman" panose="02020603050405020304" pitchFamily="18" charset="0"/>
                <a:ea typeface="Times New Roman" panose="02020603050405020304" pitchFamily="18" charset="0"/>
              </a:rPr>
              <a:t>Truvada</a:t>
            </a:r>
            <a:r>
              <a:rPr lang="pt-PT" sz="900" dirty="0">
                <a:effectLst/>
                <a:latin typeface="Times New Roman" panose="02020603050405020304" pitchFamily="18" charset="0"/>
                <a:ea typeface="Times New Roman" panose="02020603050405020304" pitchFamily="18" charset="0"/>
              </a:rPr>
              <a:t> para a </a:t>
            </a:r>
            <a:r>
              <a:rPr lang="pt-PT" sz="900" dirty="0" err="1">
                <a:effectLst/>
                <a:latin typeface="Times New Roman" panose="02020603050405020304" pitchFamily="18" charset="0"/>
                <a:ea typeface="Times New Roman" panose="02020603050405020304" pitchFamily="18" charset="0"/>
              </a:rPr>
              <a:t>PrEP</a:t>
            </a:r>
            <a:r>
              <a:rPr lang="pt-PT" sz="900" dirty="0">
                <a:effectLst/>
                <a:latin typeface="Times New Roman" panose="02020603050405020304" pitchFamily="18" charset="0"/>
                <a:ea typeface="Times New Roman" panose="02020603050405020304" pitchFamily="18" charset="0"/>
              </a:rPr>
              <a:t> em doentes com infeção por VHB ou VHC não foram estabelecidas.</a:t>
            </a:r>
            <a:r>
              <a:rPr lang="pt-PT" sz="1200" dirty="0">
                <a:effectLst/>
                <a:latin typeface="Times New Roman" panose="02020603050405020304" pitchFamily="18" charset="0"/>
                <a:ea typeface="Times New Roman" panose="02020603050405020304" pitchFamily="18" charset="0"/>
              </a:rPr>
              <a:t> </a:t>
            </a:r>
            <a:r>
              <a:rPr lang="pt-PT" sz="900" dirty="0">
                <a:effectLst/>
                <a:latin typeface="Times New Roman" panose="02020603050405020304" pitchFamily="18" charset="0"/>
                <a:ea typeface="Times New Roman" panose="02020603050405020304" pitchFamily="18" charset="0"/>
              </a:rPr>
              <a:t>A descontinuação do tratamento com </a:t>
            </a:r>
            <a:r>
              <a:rPr lang="pt-PT" sz="900" dirty="0" err="1">
                <a:effectLst/>
                <a:latin typeface="Times New Roman" panose="02020603050405020304" pitchFamily="18" charset="0"/>
                <a:ea typeface="Times New Roman" panose="02020603050405020304" pitchFamily="18" charset="0"/>
              </a:rPr>
              <a:t>Truvada</a:t>
            </a:r>
            <a:r>
              <a:rPr lang="pt-PT" sz="900" dirty="0">
                <a:effectLst/>
                <a:latin typeface="Times New Roman" panose="02020603050405020304" pitchFamily="18" charset="0"/>
                <a:ea typeface="Times New Roman" panose="02020603050405020304" pitchFamily="18" charset="0"/>
              </a:rPr>
              <a:t> em doentes infetados por VHB pode estar associada a exacerbações agudas graves de hepatite. Ver RCM. </a:t>
            </a:r>
            <a:r>
              <a:rPr lang="pt-PT" sz="900" i="1" dirty="0">
                <a:effectLst/>
                <a:latin typeface="Times New Roman" panose="02020603050405020304" pitchFamily="18" charset="0"/>
                <a:ea typeface="Times New Roman" panose="02020603050405020304" pitchFamily="18" charset="0"/>
              </a:rPr>
              <a:t>Doença hepática</a:t>
            </a:r>
            <a:r>
              <a:rPr lang="pt-PT" sz="900" dirty="0">
                <a:effectLst/>
                <a:latin typeface="Times New Roman" panose="02020603050405020304" pitchFamily="18" charset="0"/>
                <a:ea typeface="Times New Roman" panose="02020603050405020304" pitchFamily="18" charset="0"/>
              </a:rPr>
              <a:t>: A segurança e a eficácia de </a:t>
            </a:r>
            <a:r>
              <a:rPr lang="pt-PT" sz="900" dirty="0" err="1">
                <a:effectLst/>
                <a:latin typeface="Times New Roman" panose="02020603050405020304" pitchFamily="18" charset="0"/>
                <a:ea typeface="Times New Roman" panose="02020603050405020304" pitchFamily="18" charset="0"/>
              </a:rPr>
              <a:t>Truvada</a:t>
            </a:r>
            <a:r>
              <a:rPr lang="pt-PT" sz="900" dirty="0">
                <a:effectLst/>
                <a:latin typeface="Times New Roman" panose="02020603050405020304" pitchFamily="18" charset="0"/>
                <a:ea typeface="Times New Roman" panose="02020603050405020304" pitchFamily="18" charset="0"/>
              </a:rPr>
              <a:t> não foram estabelecidas em doentes com doenças hepáticas significativas subjacentes.</a:t>
            </a:r>
            <a:r>
              <a:rPr lang="pt-PT" sz="1200" dirty="0">
                <a:effectLst/>
                <a:latin typeface="Times New Roman" panose="02020603050405020304" pitchFamily="18" charset="0"/>
                <a:ea typeface="Times New Roman" panose="02020603050405020304" pitchFamily="18" charset="0"/>
              </a:rPr>
              <a:t> </a:t>
            </a:r>
            <a:r>
              <a:rPr lang="pt-PT" sz="900" i="1" dirty="0">
                <a:effectLst/>
                <a:latin typeface="Times New Roman" panose="02020603050405020304" pitchFamily="18" charset="0"/>
                <a:ea typeface="Times New Roman" panose="02020603050405020304" pitchFamily="18" charset="0"/>
              </a:rPr>
              <a:t>Efeitos renais em adultos</a:t>
            </a:r>
            <a:r>
              <a:rPr lang="pt-PT" sz="900" dirty="0">
                <a:effectLst/>
                <a:latin typeface="Times New Roman" panose="02020603050405020304" pitchFamily="18" charset="0"/>
                <a:ea typeface="Times New Roman" panose="02020603050405020304" pitchFamily="18" charset="0"/>
              </a:rPr>
              <a:t>:</a:t>
            </a:r>
            <a:r>
              <a:rPr lang="pt-PT" sz="1200" dirty="0">
                <a:effectLst/>
                <a:latin typeface="Times New Roman" panose="02020603050405020304" pitchFamily="18" charset="0"/>
                <a:ea typeface="Times New Roman" panose="02020603050405020304" pitchFamily="18" charset="0"/>
              </a:rPr>
              <a:t> </a:t>
            </a:r>
            <a:r>
              <a:rPr lang="pt-PT" sz="900" dirty="0">
                <a:effectLst/>
                <a:latin typeface="Times New Roman" panose="02020603050405020304" pitchFamily="18" charset="0"/>
                <a:ea typeface="Times New Roman" panose="02020603050405020304" pitchFamily="18" charset="0"/>
              </a:rPr>
              <a:t>Antes de iniciar </a:t>
            </a:r>
            <a:r>
              <a:rPr lang="pt-PT" sz="900" dirty="0" err="1">
                <a:effectLst/>
                <a:latin typeface="Times New Roman" panose="02020603050405020304" pitchFamily="18" charset="0"/>
                <a:ea typeface="Times New Roman" panose="02020603050405020304" pitchFamily="18" charset="0"/>
              </a:rPr>
              <a:t>Truvada</a:t>
            </a:r>
            <a:r>
              <a:rPr lang="pt-PT" sz="900" dirty="0">
                <a:effectLst/>
                <a:latin typeface="Times New Roman" panose="02020603050405020304" pitchFamily="18" charset="0"/>
                <a:ea typeface="Times New Roman" panose="02020603050405020304" pitchFamily="18" charset="0"/>
              </a:rPr>
              <a:t> para o tratamento da infeção por VIH‑1 ou como profilaxia pré-exposição, recomenda-se que a depuração da creatinina seja calculada em todos os indivíduos. Ver RCM para mais informações sobre Efeitos Renais. </a:t>
            </a:r>
            <a:r>
              <a:rPr lang="pt-PT" sz="900" i="1" dirty="0">
                <a:effectLst/>
                <a:latin typeface="Times New Roman" panose="02020603050405020304" pitchFamily="18" charset="0"/>
                <a:ea typeface="Times New Roman" panose="02020603050405020304" pitchFamily="18" charset="0"/>
              </a:rPr>
              <a:t>Efeitos ósseos em adultos</a:t>
            </a:r>
            <a:r>
              <a:rPr lang="pt-PT" sz="900" dirty="0">
                <a:effectLst/>
                <a:latin typeface="Times New Roman" panose="02020603050405020304" pitchFamily="18" charset="0"/>
                <a:ea typeface="Times New Roman" panose="02020603050405020304" pitchFamily="18" charset="0"/>
              </a:rPr>
              <a:t>: As anomalias ósseas, tais como osteomalacia, que podem manifestar-se como dor óssea persistente ou agravada e que podem contribuir infrequentemente para fraturas, podem ser associadas a </a:t>
            </a:r>
            <a:r>
              <a:rPr lang="pt-PT" sz="900" dirty="0" err="1">
                <a:effectLst/>
                <a:latin typeface="Times New Roman" panose="02020603050405020304" pitchFamily="18" charset="0"/>
                <a:ea typeface="Times New Roman" panose="02020603050405020304" pitchFamily="18" charset="0"/>
              </a:rPr>
              <a:t>tubulopatia</a:t>
            </a:r>
            <a:r>
              <a:rPr lang="pt-PT" sz="900" dirty="0">
                <a:effectLst/>
                <a:latin typeface="Times New Roman" panose="02020603050405020304" pitchFamily="18" charset="0"/>
                <a:ea typeface="Times New Roman" panose="02020603050405020304" pitchFamily="18" charset="0"/>
              </a:rPr>
              <a:t> renal proximal induzida por </a:t>
            </a:r>
            <a:r>
              <a:rPr lang="pt-PT" sz="900" dirty="0" err="1">
                <a:effectLst/>
                <a:latin typeface="Times New Roman" panose="02020603050405020304" pitchFamily="18" charset="0"/>
                <a:ea typeface="Times New Roman" panose="02020603050405020304" pitchFamily="18" charset="0"/>
              </a:rPr>
              <a:t>tenofovir</a:t>
            </a:r>
            <a:r>
              <a:rPr lang="pt-PT" sz="900" dirty="0">
                <a:effectLst/>
                <a:latin typeface="Times New Roman" panose="02020603050405020304" pitchFamily="18" charset="0"/>
                <a:ea typeface="Times New Roman" panose="02020603050405020304" pitchFamily="18" charset="0"/>
              </a:rPr>
              <a:t> </a:t>
            </a:r>
            <a:r>
              <a:rPr lang="pt-PT" sz="900" dirty="0" err="1">
                <a:effectLst/>
                <a:latin typeface="Times New Roman" panose="02020603050405020304" pitchFamily="18" charset="0"/>
                <a:ea typeface="Times New Roman" panose="02020603050405020304" pitchFamily="18" charset="0"/>
              </a:rPr>
              <a:t>disoproxil</a:t>
            </a:r>
            <a:r>
              <a:rPr lang="pt-PT" sz="900" dirty="0">
                <a:effectLst/>
                <a:latin typeface="Times New Roman" panose="02020603050405020304" pitchFamily="18" charset="0"/>
                <a:ea typeface="Times New Roman" panose="02020603050405020304" pitchFamily="18" charset="0"/>
              </a:rPr>
              <a:t>. O </a:t>
            </a:r>
            <a:r>
              <a:rPr lang="pt-PT" sz="900" dirty="0" err="1">
                <a:effectLst/>
                <a:latin typeface="Times New Roman" panose="02020603050405020304" pitchFamily="18" charset="0"/>
                <a:ea typeface="Times New Roman" panose="02020603050405020304" pitchFamily="18" charset="0"/>
              </a:rPr>
              <a:t>tenofovir</a:t>
            </a:r>
            <a:r>
              <a:rPr lang="pt-PT" sz="900" dirty="0">
                <a:effectLst/>
                <a:latin typeface="Times New Roman" panose="02020603050405020304" pitchFamily="18" charset="0"/>
                <a:ea typeface="Times New Roman" panose="02020603050405020304" pitchFamily="18" charset="0"/>
              </a:rPr>
              <a:t> </a:t>
            </a:r>
            <a:r>
              <a:rPr lang="pt-PT" sz="900" dirty="0" err="1">
                <a:effectLst/>
                <a:latin typeface="Times New Roman" panose="02020603050405020304" pitchFamily="18" charset="0"/>
                <a:ea typeface="Times New Roman" panose="02020603050405020304" pitchFamily="18" charset="0"/>
              </a:rPr>
              <a:t>disoproxil</a:t>
            </a:r>
            <a:r>
              <a:rPr lang="pt-PT" sz="900" dirty="0">
                <a:effectLst/>
                <a:latin typeface="Times New Roman" panose="02020603050405020304" pitchFamily="18" charset="0"/>
                <a:ea typeface="Times New Roman" panose="02020603050405020304" pitchFamily="18" charset="0"/>
              </a:rPr>
              <a:t> também pode causar uma diminuição na densidade mineral óssea. Se se suspeitar de anomalias ósseas, ou caso estas sejam detetadas, deve recorrer-se a consulta apropriada. Ver RCM. </a:t>
            </a:r>
            <a:r>
              <a:rPr lang="pt-PT" sz="900" i="1" dirty="0">
                <a:effectLst/>
                <a:latin typeface="Times New Roman" panose="02020603050405020304" pitchFamily="18" charset="0"/>
                <a:ea typeface="Times New Roman" panose="02020603050405020304" pitchFamily="18" charset="0"/>
              </a:rPr>
              <a:t>Efeitos renais e ósseos na população pediátrica:</a:t>
            </a:r>
            <a:r>
              <a:rPr lang="pt-PT" sz="900" dirty="0">
                <a:effectLst/>
                <a:latin typeface="Times New Roman" panose="02020603050405020304" pitchFamily="18" charset="0"/>
                <a:ea typeface="Times New Roman" panose="02020603050405020304" pitchFamily="18" charset="0"/>
              </a:rPr>
              <a:t> Existem incertezas associadas aos efeitos a longo prazo da toxicidade óssea e renal do TD</a:t>
            </a:r>
            <a:r>
              <a:rPr lang="pt-PT" sz="1200" dirty="0">
                <a:effectLst/>
                <a:latin typeface="Times New Roman" panose="02020603050405020304" pitchFamily="18" charset="0"/>
                <a:ea typeface="Times New Roman" panose="02020603050405020304" pitchFamily="18" charset="0"/>
              </a:rPr>
              <a:t> </a:t>
            </a:r>
            <a:r>
              <a:rPr lang="pt-PT" sz="900" dirty="0">
                <a:effectLst/>
                <a:latin typeface="Times New Roman" panose="02020603050405020304" pitchFamily="18" charset="0"/>
                <a:ea typeface="Times New Roman" panose="02020603050405020304" pitchFamily="18" charset="0"/>
              </a:rPr>
              <a:t>durante o tratamento da infeção por VIH-1e aos efeitos renais e ósseos a longo prazo de </a:t>
            </a:r>
            <a:r>
              <a:rPr lang="pt-PT" sz="900" dirty="0" err="1">
                <a:effectLst/>
                <a:latin typeface="Times New Roman" panose="02020603050405020304" pitchFamily="18" charset="0"/>
                <a:ea typeface="Times New Roman" panose="02020603050405020304" pitchFamily="18" charset="0"/>
              </a:rPr>
              <a:t>Truvada</a:t>
            </a:r>
            <a:r>
              <a:rPr lang="pt-PT" sz="900" dirty="0">
                <a:effectLst/>
                <a:latin typeface="Times New Roman" panose="02020603050405020304" pitchFamily="18" charset="0"/>
                <a:ea typeface="Times New Roman" panose="02020603050405020304" pitchFamily="18" charset="0"/>
              </a:rPr>
              <a:t> quando usado para </a:t>
            </a:r>
            <a:r>
              <a:rPr lang="pt-PT" sz="900" dirty="0" err="1">
                <a:effectLst/>
                <a:latin typeface="Times New Roman" panose="02020603050405020304" pitchFamily="18" charset="0"/>
                <a:ea typeface="Times New Roman" panose="02020603050405020304" pitchFamily="18" charset="0"/>
              </a:rPr>
              <a:t>PrEP</a:t>
            </a:r>
            <a:r>
              <a:rPr lang="pt-PT" sz="900" dirty="0">
                <a:effectLst/>
                <a:latin typeface="Times New Roman" panose="02020603050405020304" pitchFamily="18" charset="0"/>
                <a:ea typeface="Times New Roman" panose="02020603050405020304" pitchFamily="18" charset="0"/>
              </a:rPr>
              <a:t> em adolescentes não infetados A reversibilidade da toxicidade renal não pode ser completamente verificada. Por conseguinte, recomenda-se uma abordagem multidisciplinar para ponderar adequadamente, caso a caso, o equilíbrio benefício/risco do tratamento da infeção por VIH-1 ou para </a:t>
            </a:r>
            <a:r>
              <a:rPr lang="pt-PT" sz="900" dirty="0" err="1">
                <a:effectLst/>
                <a:latin typeface="Times New Roman" panose="02020603050405020304" pitchFamily="18" charset="0"/>
                <a:ea typeface="Times New Roman" panose="02020603050405020304" pitchFamily="18" charset="0"/>
              </a:rPr>
              <a:t>PrEP</a:t>
            </a:r>
            <a:r>
              <a:rPr lang="pt-PT" sz="900" dirty="0">
                <a:effectLst/>
                <a:latin typeface="Times New Roman" panose="02020603050405020304" pitchFamily="18" charset="0"/>
                <a:ea typeface="Times New Roman" panose="02020603050405020304" pitchFamily="18" charset="0"/>
              </a:rPr>
              <a:t>, decidir acerca da monitorização apropriada durante o tratamento (incluindo a decisão de suspender o tratamento) e considerar a necessidade de suplementação. Ao usar </a:t>
            </a:r>
            <a:r>
              <a:rPr lang="pt-PT" sz="900" dirty="0" err="1">
                <a:effectLst/>
                <a:latin typeface="Times New Roman" panose="02020603050405020304" pitchFamily="18" charset="0"/>
                <a:ea typeface="Times New Roman" panose="02020603050405020304" pitchFamily="18" charset="0"/>
              </a:rPr>
              <a:t>Truvada</a:t>
            </a:r>
            <a:r>
              <a:rPr lang="pt-PT" sz="900" dirty="0">
                <a:effectLst/>
                <a:latin typeface="Times New Roman" panose="02020603050405020304" pitchFamily="18" charset="0"/>
                <a:ea typeface="Times New Roman" panose="02020603050405020304" pitchFamily="18" charset="0"/>
              </a:rPr>
              <a:t> para </a:t>
            </a:r>
            <a:r>
              <a:rPr lang="pt-PT" sz="900" dirty="0" err="1">
                <a:effectLst/>
                <a:latin typeface="Times New Roman" panose="02020603050405020304" pitchFamily="18" charset="0"/>
                <a:ea typeface="Times New Roman" panose="02020603050405020304" pitchFamily="18" charset="0"/>
              </a:rPr>
              <a:t>PrEP</a:t>
            </a:r>
            <a:r>
              <a:rPr lang="pt-PT" sz="900" dirty="0">
                <a:effectLst/>
                <a:latin typeface="Times New Roman" panose="02020603050405020304" pitchFamily="18" charset="0"/>
                <a:ea typeface="Times New Roman" panose="02020603050405020304" pitchFamily="18" charset="0"/>
              </a:rPr>
              <a:t>, é necessário reavaliar os indivíduos em cada consulta para verificar se continuam a apresentar elevado risco de infeção por VIH-1. Ver RCM sobre recomendações de monitorização e controlo renal. Se se detetar ou suspeitar de anomalias ósseas, deve recorrer-se a consulta com um endocrinologista e/ou nefrologista. </a:t>
            </a:r>
            <a:r>
              <a:rPr lang="pt-PT" sz="900" i="1" dirty="0">
                <a:effectLst/>
                <a:latin typeface="Times New Roman" panose="02020603050405020304" pitchFamily="18" charset="0"/>
                <a:ea typeface="Times New Roman" panose="02020603050405020304" pitchFamily="18" charset="0"/>
              </a:rPr>
              <a:t>Peso e parâmetros metabólicos</a:t>
            </a:r>
            <a:r>
              <a:rPr lang="pt-PT" sz="900" dirty="0">
                <a:effectLst/>
                <a:latin typeface="Times New Roman" panose="02020603050405020304" pitchFamily="18" charset="0"/>
                <a:ea typeface="Times New Roman" panose="02020603050405020304" pitchFamily="18" charset="0"/>
              </a:rPr>
              <a:t>: Durante a terapêutica antirretroviral pode ocorrer um aumento do peso e dos níveis de lípidos e glucose no sangue. </a:t>
            </a:r>
            <a:r>
              <a:rPr lang="pt-PT" sz="900" i="1" dirty="0">
                <a:effectLst/>
                <a:latin typeface="Times New Roman" panose="02020603050405020304" pitchFamily="18" charset="0"/>
                <a:ea typeface="Times New Roman" panose="02020603050405020304" pitchFamily="18" charset="0"/>
              </a:rPr>
              <a:t>Disfunção mitocondrial após exposição in útero</a:t>
            </a:r>
            <a:r>
              <a:rPr lang="pt-PT" sz="900" dirty="0">
                <a:effectLst/>
                <a:latin typeface="Times New Roman" panose="02020603050405020304" pitchFamily="18" charset="0"/>
                <a:ea typeface="Times New Roman" panose="02020603050405020304" pitchFamily="18" charset="0"/>
              </a:rPr>
              <a:t>: os análogos dos nucleosídeos e nucleótidos podem, num grau variável, ter um impacto na função mitocondrial, o qual é mais pronunciado com a </a:t>
            </a:r>
            <a:r>
              <a:rPr lang="pt-PT" sz="900" dirty="0" err="1">
                <a:effectLst/>
                <a:latin typeface="Times New Roman" panose="02020603050405020304" pitchFamily="18" charset="0"/>
                <a:ea typeface="Times New Roman" panose="02020603050405020304" pitchFamily="18" charset="0"/>
              </a:rPr>
              <a:t>estavudina</a:t>
            </a:r>
            <a:r>
              <a:rPr lang="pt-PT" sz="900" dirty="0">
                <a:effectLst/>
                <a:latin typeface="Times New Roman" panose="02020603050405020304" pitchFamily="18" charset="0"/>
                <a:ea typeface="Times New Roman" panose="02020603050405020304" pitchFamily="18" charset="0"/>
              </a:rPr>
              <a:t>, </a:t>
            </a:r>
            <a:r>
              <a:rPr lang="pt-PT" sz="900" dirty="0" err="1">
                <a:effectLst/>
                <a:latin typeface="Times New Roman" panose="02020603050405020304" pitchFamily="18" charset="0"/>
                <a:ea typeface="Times New Roman" panose="02020603050405020304" pitchFamily="18" charset="0"/>
              </a:rPr>
              <a:t>didanosina</a:t>
            </a:r>
            <a:r>
              <a:rPr lang="pt-PT" sz="900" dirty="0">
                <a:effectLst/>
                <a:latin typeface="Times New Roman" panose="02020603050405020304" pitchFamily="18" charset="0"/>
                <a:ea typeface="Times New Roman" panose="02020603050405020304" pitchFamily="18" charset="0"/>
              </a:rPr>
              <a:t> e </a:t>
            </a:r>
            <a:r>
              <a:rPr lang="pt-PT" sz="900" dirty="0" err="1">
                <a:effectLst/>
                <a:latin typeface="Times New Roman" panose="02020603050405020304" pitchFamily="18" charset="0"/>
                <a:ea typeface="Times New Roman" panose="02020603050405020304" pitchFamily="18" charset="0"/>
              </a:rPr>
              <a:t>zidovudina</a:t>
            </a:r>
            <a:r>
              <a:rPr lang="pt-PT" sz="900" dirty="0">
                <a:effectLst/>
                <a:latin typeface="Times New Roman" panose="02020603050405020304" pitchFamily="18" charset="0"/>
                <a:ea typeface="Times New Roman" panose="02020603050405020304" pitchFamily="18" charset="0"/>
              </a:rPr>
              <a:t>. </a:t>
            </a:r>
            <a:r>
              <a:rPr lang="pt-PT" sz="900" i="1" dirty="0">
                <a:effectLst/>
                <a:latin typeface="Times New Roman" panose="02020603050405020304" pitchFamily="18" charset="0"/>
                <a:ea typeface="Times New Roman" panose="02020603050405020304" pitchFamily="18" charset="0"/>
              </a:rPr>
              <a:t>Síndrome de Reativação Imunológica</a:t>
            </a:r>
            <a:r>
              <a:rPr lang="pt-PT" sz="900" dirty="0">
                <a:effectLst/>
                <a:latin typeface="Times New Roman" panose="02020603050405020304" pitchFamily="18" charset="0"/>
                <a:ea typeface="Times New Roman" panose="02020603050405020304" pitchFamily="18" charset="0"/>
              </a:rPr>
              <a:t>: Em doentes infetados por VIH com deficiência imunológica grave à data da instituição da TARC, pode ocorrer uma reação inflamatória a infeções oportunistas assintomáticas ou residuais e causar várias situações clínicas graves, ou o agravamento dos sintomas. </a:t>
            </a:r>
            <a:r>
              <a:rPr lang="pt-PT" sz="900" i="1" dirty="0">
                <a:effectLst/>
                <a:latin typeface="Times New Roman" panose="02020603050405020304" pitchFamily="18" charset="0"/>
                <a:ea typeface="Times New Roman" panose="02020603050405020304" pitchFamily="18" charset="0"/>
              </a:rPr>
              <a:t>Doenças autoimunes</a:t>
            </a:r>
            <a:r>
              <a:rPr lang="pt-PT" sz="900" dirty="0">
                <a:effectLst/>
                <a:latin typeface="Times New Roman" panose="02020603050405020304" pitchFamily="18" charset="0"/>
                <a:ea typeface="Times New Roman" panose="02020603050405020304" pitchFamily="18" charset="0"/>
              </a:rPr>
              <a:t> (tal como a Doença de Graves e a hepatite autoimune), também têm sido descritas como tendo ocorrido no contexto de reativação imunitária. </a:t>
            </a:r>
            <a:r>
              <a:rPr lang="pt-PT" sz="900" i="1" dirty="0">
                <a:effectLst/>
                <a:latin typeface="Times New Roman" panose="02020603050405020304" pitchFamily="18" charset="0"/>
                <a:ea typeface="Times New Roman" panose="02020603050405020304" pitchFamily="18" charset="0"/>
              </a:rPr>
              <a:t>Infeções oportunistas</a:t>
            </a:r>
            <a:r>
              <a:rPr lang="pt-PT" sz="900" dirty="0">
                <a:effectLst/>
                <a:latin typeface="Times New Roman" panose="02020603050405020304" pitchFamily="18" charset="0"/>
                <a:ea typeface="Times New Roman" panose="02020603050405020304" pitchFamily="18" charset="0"/>
              </a:rPr>
              <a:t>: os doentes infetados por VIH‑1 em tratamento com </a:t>
            </a:r>
            <a:r>
              <a:rPr lang="pt-PT" sz="900" dirty="0" err="1">
                <a:effectLst/>
                <a:latin typeface="Times New Roman" panose="02020603050405020304" pitchFamily="18" charset="0"/>
                <a:ea typeface="Times New Roman" panose="02020603050405020304" pitchFamily="18" charset="0"/>
              </a:rPr>
              <a:t>Truvada</a:t>
            </a:r>
            <a:r>
              <a:rPr lang="pt-PT" sz="900" dirty="0">
                <a:effectLst/>
                <a:latin typeface="Times New Roman" panose="02020603050405020304" pitchFamily="18" charset="0"/>
                <a:ea typeface="Times New Roman" panose="02020603050405020304" pitchFamily="18" charset="0"/>
              </a:rPr>
              <a:t> ou qualquer outra terapêutica antirretroviral podem continuar a desenvolver infeções oportunistas e outras complicações da infeção por VIH devendo permanecer sob observação clínica cuidadosa de médicos com experiência no tratamento de doentes com doenças associadas ao VIH. </a:t>
            </a:r>
            <a:r>
              <a:rPr lang="pt-PT" sz="900" i="1" dirty="0">
                <a:effectLst/>
                <a:latin typeface="Times New Roman" panose="02020603050405020304" pitchFamily="18" charset="0"/>
                <a:ea typeface="Times New Roman" panose="02020603050405020304" pitchFamily="18" charset="0"/>
              </a:rPr>
              <a:t>Osteonecrose</a:t>
            </a:r>
            <a:r>
              <a:rPr lang="pt-PT" sz="900" dirty="0">
                <a:effectLst/>
                <a:latin typeface="Times New Roman" panose="02020603050405020304" pitchFamily="18" charset="0"/>
                <a:ea typeface="Times New Roman" panose="02020603050405020304" pitchFamily="18" charset="0"/>
              </a:rPr>
              <a:t>: Os doentes devem ser instruídos a procurar aconselhamento médico caso sintam mal-estar e dor articular, rigidez articular ou dificuldade de movimentos. </a:t>
            </a:r>
            <a:r>
              <a:rPr lang="pt-PT" sz="900" i="1" dirty="0">
                <a:effectLst/>
                <a:latin typeface="Times New Roman" panose="02020603050405020304" pitchFamily="18" charset="0"/>
                <a:ea typeface="Times New Roman" panose="02020603050405020304" pitchFamily="18" charset="0"/>
              </a:rPr>
              <a:t>Coadministração com outros medicamentos</a:t>
            </a:r>
            <a:r>
              <a:rPr lang="pt-PT" sz="900" dirty="0">
                <a:effectLst/>
                <a:latin typeface="Times New Roman" panose="02020603050405020304" pitchFamily="18" charset="0"/>
                <a:ea typeface="Times New Roman" panose="02020603050405020304" pitchFamily="18" charset="0"/>
              </a:rPr>
              <a:t>: A utilização de </a:t>
            </a:r>
            <a:r>
              <a:rPr lang="pt-PT" sz="900" dirty="0" err="1">
                <a:effectLst/>
                <a:latin typeface="Times New Roman" panose="02020603050405020304" pitchFamily="18" charset="0"/>
                <a:ea typeface="Times New Roman" panose="02020603050405020304" pitchFamily="18" charset="0"/>
              </a:rPr>
              <a:t>Truvada</a:t>
            </a:r>
            <a:r>
              <a:rPr lang="pt-PT" sz="900" dirty="0">
                <a:effectLst/>
                <a:latin typeface="Times New Roman" panose="02020603050405020304" pitchFamily="18" charset="0"/>
                <a:ea typeface="Times New Roman" panose="02020603050405020304" pitchFamily="18" charset="0"/>
              </a:rPr>
              <a:t> deve ser evitada concomitantemente ou pouco tempo após a utilização de medicamentos nefrotóxicos. Se </a:t>
            </a:r>
            <a:r>
              <a:rPr lang="pt-PT" sz="900" dirty="0" err="1">
                <a:effectLst/>
                <a:latin typeface="Times New Roman" panose="02020603050405020304" pitchFamily="18" charset="0"/>
                <a:ea typeface="Times New Roman" panose="02020603050405020304" pitchFamily="18" charset="0"/>
              </a:rPr>
              <a:t>Truvada</a:t>
            </a:r>
            <a:r>
              <a:rPr lang="pt-PT" sz="900" dirty="0">
                <a:effectLst/>
                <a:latin typeface="Times New Roman" panose="02020603050405020304" pitchFamily="18" charset="0"/>
                <a:ea typeface="Times New Roman" panose="02020603050405020304" pitchFamily="18" charset="0"/>
              </a:rPr>
              <a:t> for coadministrado com um AINE, a função renal deve ser devidamente monitorizada. Em doentes infetados por VIH‑1 com fatores de risco renal, a coadministração de TD com um inibidor da </a:t>
            </a:r>
            <a:r>
              <a:rPr lang="pt-PT" sz="900" dirty="0" err="1">
                <a:effectLst/>
                <a:latin typeface="Times New Roman" panose="02020603050405020304" pitchFamily="18" charset="0"/>
                <a:ea typeface="Times New Roman" panose="02020603050405020304" pitchFamily="18" charset="0"/>
              </a:rPr>
              <a:t>protease</a:t>
            </a:r>
            <a:r>
              <a:rPr lang="pt-PT" sz="900" dirty="0">
                <a:effectLst/>
                <a:latin typeface="Times New Roman" panose="02020603050405020304" pitchFamily="18" charset="0"/>
                <a:ea typeface="Times New Roman" panose="02020603050405020304" pitchFamily="18" charset="0"/>
              </a:rPr>
              <a:t> potenciado deve ser cuidadosamente avaliada. </a:t>
            </a:r>
            <a:r>
              <a:rPr lang="pt-PT" sz="900" dirty="0" err="1">
                <a:effectLst/>
                <a:latin typeface="Times New Roman" panose="02020603050405020304" pitchFamily="18" charset="0"/>
                <a:ea typeface="Times New Roman" panose="02020603050405020304" pitchFamily="18" charset="0"/>
              </a:rPr>
              <a:t>Truvada</a:t>
            </a:r>
            <a:r>
              <a:rPr lang="pt-PT" sz="900" dirty="0">
                <a:effectLst/>
                <a:latin typeface="Times New Roman" panose="02020603050405020304" pitchFamily="18" charset="0"/>
                <a:ea typeface="Times New Roman" panose="02020603050405020304" pitchFamily="18" charset="0"/>
              </a:rPr>
              <a:t> não deve ser administrado concomitantemente com outros medicamentos que contêm </a:t>
            </a:r>
            <a:r>
              <a:rPr lang="pt-PT" sz="900" dirty="0" err="1">
                <a:effectLst/>
                <a:latin typeface="Times New Roman" panose="02020603050405020304" pitchFamily="18" charset="0"/>
                <a:ea typeface="Times New Roman" panose="02020603050405020304" pitchFamily="18" charset="0"/>
              </a:rPr>
              <a:t>emtricitabina</a:t>
            </a:r>
            <a:r>
              <a:rPr lang="pt-PT" sz="900" dirty="0">
                <a:effectLst/>
                <a:latin typeface="Times New Roman" panose="02020603050405020304" pitchFamily="18" charset="0"/>
                <a:ea typeface="Times New Roman" panose="02020603050405020304" pitchFamily="18" charset="0"/>
              </a:rPr>
              <a:t>, </a:t>
            </a:r>
            <a:r>
              <a:rPr lang="pt-PT" sz="900" dirty="0" err="1">
                <a:effectLst/>
                <a:latin typeface="Times New Roman" panose="02020603050405020304" pitchFamily="18" charset="0"/>
                <a:ea typeface="Times New Roman" panose="02020603050405020304" pitchFamily="18" charset="0"/>
              </a:rPr>
              <a:t>tenofovir</a:t>
            </a:r>
            <a:r>
              <a:rPr lang="pt-PT" sz="900" dirty="0">
                <a:effectLst/>
                <a:latin typeface="Times New Roman" panose="02020603050405020304" pitchFamily="18" charset="0"/>
                <a:ea typeface="Times New Roman" panose="02020603050405020304" pitchFamily="18" charset="0"/>
              </a:rPr>
              <a:t> </a:t>
            </a:r>
            <a:r>
              <a:rPr lang="pt-PT" sz="900" dirty="0" err="1">
                <a:effectLst/>
                <a:latin typeface="Times New Roman" panose="02020603050405020304" pitchFamily="18" charset="0"/>
                <a:ea typeface="Times New Roman" panose="02020603050405020304" pitchFamily="18" charset="0"/>
              </a:rPr>
              <a:t>disoproxil</a:t>
            </a:r>
            <a:r>
              <a:rPr lang="pt-PT" sz="900" dirty="0">
                <a:effectLst/>
                <a:latin typeface="Times New Roman" panose="02020603050405020304" pitchFamily="18" charset="0"/>
                <a:ea typeface="Times New Roman" panose="02020603050405020304" pitchFamily="18" charset="0"/>
              </a:rPr>
              <a:t> (fumarato), </a:t>
            </a:r>
            <a:r>
              <a:rPr lang="pt-PT" sz="900" dirty="0" err="1">
                <a:effectLst/>
                <a:latin typeface="Times New Roman" panose="02020603050405020304" pitchFamily="18" charset="0"/>
                <a:ea typeface="Times New Roman" panose="02020603050405020304" pitchFamily="18" charset="0"/>
              </a:rPr>
              <a:t>tenofovir</a:t>
            </a:r>
            <a:r>
              <a:rPr lang="pt-PT" sz="900" dirty="0">
                <a:effectLst/>
                <a:latin typeface="Times New Roman" panose="02020603050405020304" pitchFamily="18" charset="0"/>
                <a:ea typeface="Times New Roman" panose="02020603050405020304" pitchFamily="18" charset="0"/>
              </a:rPr>
              <a:t> </a:t>
            </a:r>
            <a:r>
              <a:rPr lang="pt-PT" sz="900" dirty="0" err="1">
                <a:effectLst/>
                <a:latin typeface="Times New Roman" panose="02020603050405020304" pitchFamily="18" charset="0"/>
                <a:ea typeface="Times New Roman" panose="02020603050405020304" pitchFamily="18" charset="0"/>
              </a:rPr>
              <a:t>alafenamida</a:t>
            </a:r>
            <a:r>
              <a:rPr lang="pt-PT" sz="900" dirty="0">
                <a:effectLst/>
                <a:latin typeface="Times New Roman" panose="02020603050405020304" pitchFamily="18" charset="0"/>
                <a:ea typeface="Times New Roman" panose="02020603050405020304" pitchFamily="18" charset="0"/>
              </a:rPr>
              <a:t>, outros análogos da </a:t>
            </a:r>
            <a:r>
              <a:rPr lang="pt-PT" sz="900" dirty="0" err="1">
                <a:effectLst/>
                <a:latin typeface="Times New Roman" panose="02020603050405020304" pitchFamily="18" charset="0"/>
                <a:ea typeface="Times New Roman" panose="02020603050405020304" pitchFamily="18" charset="0"/>
              </a:rPr>
              <a:t>citidina</a:t>
            </a:r>
            <a:r>
              <a:rPr lang="pt-PT" sz="900" dirty="0">
                <a:effectLst/>
                <a:latin typeface="Times New Roman" panose="02020603050405020304" pitchFamily="18" charset="0"/>
                <a:ea typeface="Times New Roman" panose="02020603050405020304" pitchFamily="18" charset="0"/>
              </a:rPr>
              <a:t>, como a </a:t>
            </a:r>
            <a:r>
              <a:rPr lang="pt-PT" sz="900" dirty="0" err="1">
                <a:effectLst/>
                <a:latin typeface="Times New Roman" panose="02020603050405020304" pitchFamily="18" charset="0"/>
                <a:ea typeface="Times New Roman" panose="02020603050405020304" pitchFamily="18" charset="0"/>
              </a:rPr>
              <a:t>lamivudina</a:t>
            </a:r>
            <a:r>
              <a:rPr lang="pt-PT" sz="900" dirty="0">
                <a:effectLst/>
                <a:latin typeface="Times New Roman" panose="02020603050405020304" pitchFamily="18" charset="0"/>
                <a:ea typeface="Times New Roman" panose="02020603050405020304" pitchFamily="18" charset="0"/>
              </a:rPr>
              <a:t>, com </a:t>
            </a:r>
            <a:r>
              <a:rPr lang="pt-PT" sz="900" dirty="0" err="1">
                <a:effectLst/>
                <a:latin typeface="Times New Roman" panose="02020603050405020304" pitchFamily="18" charset="0"/>
                <a:ea typeface="Times New Roman" panose="02020603050405020304" pitchFamily="18" charset="0"/>
              </a:rPr>
              <a:t>adefovir</a:t>
            </a:r>
            <a:r>
              <a:rPr lang="pt-PT" sz="900" dirty="0">
                <a:effectLst/>
                <a:latin typeface="Times New Roman" panose="02020603050405020304" pitchFamily="18" charset="0"/>
                <a:ea typeface="Times New Roman" panose="02020603050405020304" pitchFamily="18" charset="0"/>
              </a:rPr>
              <a:t> </a:t>
            </a:r>
            <a:r>
              <a:rPr lang="pt-PT" sz="900" dirty="0" err="1">
                <a:effectLst/>
                <a:latin typeface="Times New Roman" panose="02020603050405020304" pitchFamily="18" charset="0"/>
                <a:ea typeface="Times New Roman" panose="02020603050405020304" pitchFamily="18" charset="0"/>
              </a:rPr>
              <a:t>dipivoxil</a:t>
            </a:r>
            <a:r>
              <a:rPr lang="pt-PT" sz="900" dirty="0">
                <a:effectLst/>
                <a:latin typeface="Times New Roman" panose="02020603050405020304" pitchFamily="18" charset="0"/>
                <a:ea typeface="Times New Roman" panose="02020603050405020304" pitchFamily="18" charset="0"/>
              </a:rPr>
              <a:t> ou com </a:t>
            </a:r>
            <a:r>
              <a:rPr lang="pt-PT" sz="900" dirty="0" err="1">
                <a:effectLst/>
                <a:latin typeface="Times New Roman" panose="02020603050405020304" pitchFamily="18" charset="0"/>
                <a:ea typeface="Times New Roman" panose="02020603050405020304" pitchFamily="18" charset="0"/>
              </a:rPr>
              <a:t>didanosina</a:t>
            </a:r>
            <a:r>
              <a:rPr lang="pt-PT" sz="900" dirty="0">
                <a:effectLst/>
                <a:latin typeface="Times New Roman" panose="02020603050405020304" pitchFamily="18" charset="0"/>
                <a:ea typeface="Times New Roman" panose="02020603050405020304" pitchFamily="18" charset="0"/>
              </a:rPr>
              <a:t>. A segurança de TD quando coadministrado com </a:t>
            </a:r>
            <a:r>
              <a:rPr lang="pt-PT" sz="900" dirty="0" err="1">
                <a:effectLst/>
                <a:latin typeface="Times New Roman" panose="02020603050405020304" pitchFamily="18" charset="0"/>
                <a:ea typeface="Times New Roman" panose="02020603050405020304" pitchFamily="18" charset="0"/>
              </a:rPr>
              <a:t>ledipasvir</a:t>
            </a:r>
            <a:r>
              <a:rPr lang="pt-PT" sz="900" dirty="0">
                <a:effectLst/>
                <a:latin typeface="Times New Roman" panose="02020603050405020304" pitchFamily="18" charset="0"/>
                <a:ea typeface="Times New Roman" panose="02020603050405020304" pitchFamily="18" charset="0"/>
              </a:rPr>
              <a:t>/</a:t>
            </a:r>
            <a:r>
              <a:rPr lang="pt-PT" sz="900" dirty="0" err="1">
                <a:effectLst/>
                <a:latin typeface="Times New Roman" panose="02020603050405020304" pitchFamily="18" charset="0"/>
                <a:ea typeface="Times New Roman" panose="02020603050405020304" pitchFamily="18" charset="0"/>
              </a:rPr>
              <a:t>sofosbuvir</a:t>
            </a:r>
            <a:r>
              <a:rPr lang="pt-PT" sz="900" dirty="0">
                <a:effectLst/>
                <a:latin typeface="Times New Roman" panose="02020603050405020304" pitchFamily="18" charset="0"/>
                <a:ea typeface="Times New Roman" panose="02020603050405020304" pitchFamily="18" charset="0"/>
              </a:rPr>
              <a:t>, </a:t>
            </a:r>
            <a:r>
              <a:rPr lang="pt-PT" sz="900" dirty="0" err="1">
                <a:effectLst/>
                <a:latin typeface="Times New Roman" panose="02020603050405020304" pitchFamily="18" charset="0"/>
                <a:ea typeface="Times New Roman" panose="02020603050405020304" pitchFamily="18" charset="0"/>
              </a:rPr>
              <a:t>sofosbuvir</a:t>
            </a:r>
            <a:r>
              <a:rPr lang="pt-PT" sz="900" dirty="0">
                <a:effectLst/>
                <a:latin typeface="Times New Roman" panose="02020603050405020304" pitchFamily="18" charset="0"/>
                <a:ea typeface="Times New Roman" panose="02020603050405020304" pitchFamily="18" charset="0"/>
              </a:rPr>
              <a:t>/</a:t>
            </a:r>
            <a:r>
              <a:rPr lang="pt-PT" sz="900" dirty="0" err="1">
                <a:effectLst/>
                <a:latin typeface="Times New Roman" panose="02020603050405020304" pitchFamily="18" charset="0"/>
                <a:ea typeface="Times New Roman" panose="02020603050405020304" pitchFamily="18" charset="0"/>
              </a:rPr>
              <a:t>velpatasvir</a:t>
            </a:r>
            <a:r>
              <a:rPr lang="pt-PT" sz="900" dirty="0">
                <a:effectLst/>
                <a:latin typeface="Times New Roman" panose="02020603050405020304" pitchFamily="18" charset="0"/>
                <a:ea typeface="Times New Roman" panose="02020603050405020304" pitchFamily="18" charset="0"/>
              </a:rPr>
              <a:t> ou </a:t>
            </a:r>
            <a:r>
              <a:rPr lang="pt-PT" sz="900" dirty="0" err="1">
                <a:effectLst/>
                <a:latin typeface="Times New Roman" panose="02020603050405020304" pitchFamily="18" charset="0"/>
                <a:ea typeface="Times New Roman" panose="02020603050405020304" pitchFamily="18" charset="0"/>
              </a:rPr>
              <a:t>sofosbuvir</a:t>
            </a:r>
            <a:r>
              <a:rPr lang="pt-PT" sz="900" dirty="0">
                <a:effectLst/>
                <a:latin typeface="Times New Roman" panose="02020603050405020304" pitchFamily="18" charset="0"/>
                <a:ea typeface="Times New Roman" panose="02020603050405020304" pitchFamily="18" charset="0"/>
              </a:rPr>
              <a:t>/</a:t>
            </a:r>
            <a:r>
              <a:rPr lang="pt-PT" sz="900" dirty="0" err="1">
                <a:effectLst/>
                <a:latin typeface="Times New Roman" panose="02020603050405020304" pitchFamily="18" charset="0"/>
                <a:ea typeface="Times New Roman" panose="02020603050405020304" pitchFamily="18" charset="0"/>
              </a:rPr>
              <a:t>velpatasvir</a:t>
            </a:r>
            <a:r>
              <a:rPr lang="pt-PT" sz="900" dirty="0">
                <a:effectLst/>
                <a:latin typeface="Times New Roman" panose="02020603050405020304" pitchFamily="18" charset="0"/>
                <a:ea typeface="Times New Roman" panose="02020603050405020304" pitchFamily="18" charset="0"/>
              </a:rPr>
              <a:t>/</a:t>
            </a:r>
            <a:r>
              <a:rPr lang="pt-PT" sz="900" dirty="0" err="1">
                <a:effectLst/>
                <a:latin typeface="Times New Roman" panose="02020603050405020304" pitchFamily="18" charset="0"/>
                <a:ea typeface="Times New Roman" panose="02020603050405020304" pitchFamily="18" charset="0"/>
              </a:rPr>
              <a:t>voxilaprevir</a:t>
            </a:r>
            <a:r>
              <a:rPr lang="pt-PT" sz="900" dirty="0">
                <a:effectLst/>
                <a:latin typeface="Times New Roman" panose="02020603050405020304" pitchFamily="18" charset="0"/>
                <a:ea typeface="Times New Roman" panose="02020603050405020304" pitchFamily="18" charset="0"/>
              </a:rPr>
              <a:t> e um potenciador farmacocinético não foi estabelecida. Para mais informações ver RCM. </a:t>
            </a:r>
            <a:r>
              <a:rPr lang="pt-PT" sz="900" i="1" dirty="0">
                <a:effectLst/>
                <a:latin typeface="Times New Roman" panose="02020603050405020304" pitchFamily="18" charset="0"/>
                <a:ea typeface="Times New Roman" panose="02020603050405020304" pitchFamily="18" charset="0"/>
              </a:rPr>
              <a:t>Idosos</a:t>
            </a:r>
            <a:r>
              <a:rPr lang="pt-PT" sz="900" dirty="0">
                <a:effectLst/>
                <a:latin typeface="Times New Roman" panose="02020603050405020304" pitchFamily="18" charset="0"/>
                <a:ea typeface="Times New Roman" panose="02020603050405020304" pitchFamily="18" charset="0"/>
              </a:rPr>
              <a:t>: a administração de </a:t>
            </a:r>
            <a:r>
              <a:rPr lang="pt-PT" sz="900" dirty="0" err="1">
                <a:effectLst/>
                <a:latin typeface="Times New Roman" panose="02020603050405020304" pitchFamily="18" charset="0"/>
                <a:ea typeface="Times New Roman" panose="02020603050405020304" pitchFamily="18" charset="0"/>
              </a:rPr>
              <a:t>Truvada</a:t>
            </a:r>
            <a:r>
              <a:rPr lang="pt-PT" sz="900" dirty="0">
                <a:effectLst/>
                <a:latin typeface="Times New Roman" panose="02020603050405020304" pitchFamily="18" charset="0"/>
                <a:ea typeface="Times New Roman" panose="02020603050405020304" pitchFamily="18" charset="0"/>
              </a:rPr>
              <a:t> em indivíduos idosos deve ser efetuada com precaução. </a:t>
            </a:r>
            <a:r>
              <a:rPr lang="pt-PT" sz="900" i="1" dirty="0">
                <a:effectLst/>
                <a:latin typeface="Times New Roman" panose="02020603050405020304" pitchFamily="18" charset="0"/>
                <a:ea typeface="Times New Roman" panose="02020603050405020304" pitchFamily="18" charset="0"/>
              </a:rPr>
              <a:t>Excipientes</a:t>
            </a:r>
            <a:r>
              <a:rPr lang="pt-PT" sz="900" dirty="0">
                <a:effectLst/>
                <a:latin typeface="Times New Roman" panose="02020603050405020304" pitchFamily="18" charset="0"/>
                <a:ea typeface="Times New Roman" panose="02020603050405020304" pitchFamily="18" charset="0"/>
              </a:rPr>
              <a:t>: </a:t>
            </a:r>
            <a:r>
              <a:rPr lang="pt-PT" sz="900" dirty="0" err="1">
                <a:effectLst/>
                <a:latin typeface="Times New Roman" panose="02020603050405020304" pitchFamily="18" charset="0"/>
                <a:ea typeface="Times New Roman" panose="02020603050405020304" pitchFamily="18" charset="0"/>
              </a:rPr>
              <a:t>Truvada</a:t>
            </a:r>
            <a:r>
              <a:rPr lang="pt-PT" sz="900" dirty="0">
                <a:effectLst/>
                <a:latin typeface="Times New Roman" panose="02020603050405020304" pitchFamily="18" charset="0"/>
                <a:ea typeface="Times New Roman" panose="02020603050405020304" pitchFamily="18" charset="0"/>
              </a:rPr>
              <a:t> contém lactose </a:t>
            </a:r>
            <a:r>
              <a:rPr lang="pt-PT" sz="900" dirty="0" err="1">
                <a:effectLst/>
                <a:latin typeface="Times New Roman" panose="02020603050405020304" pitchFamily="18" charset="0"/>
                <a:ea typeface="Times New Roman" panose="02020603050405020304" pitchFamily="18" charset="0"/>
              </a:rPr>
              <a:t>mono‑hidratada</a:t>
            </a:r>
            <a:r>
              <a:rPr lang="pt-PT" sz="900" dirty="0">
                <a:effectLst/>
                <a:latin typeface="Times New Roman" panose="02020603050405020304" pitchFamily="18" charset="0"/>
                <a:ea typeface="Times New Roman" panose="02020603050405020304" pitchFamily="18" charset="0"/>
              </a:rPr>
              <a:t>. Doentes com problemas hereditários raros de intolerância à galactose, deficiência em </a:t>
            </a:r>
            <a:r>
              <a:rPr lang="pt-PT" sz="900" dirty="0" err="1">
                <a:effectLst/>
                <a:latin typeface="Times New Roman" panose="02020603050405020304" pitchFamily="18" charset="0"/>
                <a:ea typeface="Times New Roman" panose="02020603050405020304" pitchFamily="18" charset="0"/>
              </a:rPr>
              <a:t>lactase</a:t>
            </a:r>
            <a:r>
              <a:rPr lang="pt-PT" sz="900" dirty="0">
                <a:effectLst/>
                <a:latin typeface="Times New Roman" panose="02020603050405020304" pitchFamily="18" charset="0"/>
                <a:ea typeface="Times New Roman" panose="02020603050405020304" pitchFamily="18" charset="0"/>
              </a:rPr>
              <a:t> de </a:t>
            </a:r>
            <a:r>
              <a:rPr lang="pt-PT" sz="900" dirty="0" err="1">
                <a:effectLst/>
                <a:latin typeface="Times New Roman" panose="02020603050405020304" pitchFamily="18" charset="0"/>
                <a:ea typeface="Times New Roman" panose="02020603050405020304" pitchFamily="18" charset="0"/>
              </a:rPr>
              <a:t>Lapp</a:t>
            </a:r>
            <a:r>
              <a:rPr lang="pt-PT" sz="900" dirty="0">
                <a:effectLst/>
                <a:latin typeface="Times New Roman" panose="02020603050405020304" pitchFamily="18" charset="0"/>
                <a:ea typeface="Times New Roman" panose="02020603050405020304" pitchFamily="18" charset="0"/>
              </a:rPr>
              <a:t>, ou má absorção de glucose galactose não devem tomar este medicamento. Este medicamento contém menos do que 1 </a:t>
            </a:r>
            <a:r>
              <a:rPr lang="pt-PT" sz="900" dirty="0" err="1">
                <a:effectLst/>
                <a:latin typeface="Times New Roman" panose="02020603050405020304" pitchFamily="18" charset="0"/>
                <a:ea typeface="Times New Roman" panose="02020603050405020304" pitchFamily="18" charset="0"/>
              </a:rPr>
              <a:t>mmol</a:t>
            </a:r>
            <a:r>
              <a:rPr lang="pt-PT" sz="900" dirty="0">
                <a:effectLst/>
                <a:latin typeface="Times New Roman" panose="02020603050405020304" pitchFamily="18" charset="0"/>
                <a:ea typeface="Times New Roman" panose="02020603050405020304" pitchFamily="18" charset="0"/>
              </a:rPr>
              <a:t> (23 mg) de sódio por comprimido ou seja, é praticamente “isento de sódio”. </a:t>
            </a:r>
            <a:r>
              <a:rPr lang="pt-PT" sz="900" b="1" cap="all" dirty="0">
                <a:effectLst/>
                <a:latin typeface="Times New Roman" panose="02020603050405020304" pitchFamily="18" charset="0"/>
                <a:ea typeface="Times New Roman" panose="02020603050405020304" pitchFamily="18" charset="0"/>
              </a:rPr>
              <a:t>Interações medicamentosas e outras formas de interação: </a:t>
            </a:r>
            <a:r>
              <a:rPr lang="pt-PT" sz="900" dirty="0">
                <a:effectLst/>
                <a:latin typeface="Times New Roman" panose="02020603050405020304" pitchFamily="18" charset="0"/>
                <a:ea typeface="Times New Roman" panose="02020603050405020304" pitchFamily="18" charset="0"/>
              </a:rPr>
              <a:t>Os estudos de interação só foram realizados em adultos. O potencial para interações mediadas pelo CYP450 com outros medicamentos é baixo. </a:t>
            </a:r>
            <a:r>
              <a:rPr lang="pt-PT" sz="900" i="1" dirty="0">
                <a:effectLst/>
                <a:latin typeface="Times New Roman" panose="02020603050405020304" pitchFamily="18" charset="0"/>
                <a:ea typeface="Times New Roman" panose="02020603050405020304" pitchFamily="18" charset="0"/>
              </a:rPr>
              <a:t>Utilização concomitante não recomendada: </a:t>
            </a:r>
            <a:r>
              <a:rPr lang="pt-PT" sz="900" dirty="0">
                <a:effectLst/>
                <a:latin typeface="Times New Roman" panose="02020603050405020304" pitchFamily="18" charset="0"/>
                <a:ea typeface="Times New Roman" panose="02020603050405020304" pitchFamily="18" charset="0"/>
              </a:rPr>
              <a:t>medicamentos que contenham </a:t>
            </a:r>
            <a:r>
              <a:rPr lang="pt-PT" sz="900" dirty="0" err="1">
                <a:effectLst/>
                <a:latin typeface="Times New Roman" panose="02020603050405020304" pitchFamily="18" charset="0"/>
                <a:ea typeface="Times New Roman" panose="02020603050405020304" pitchFamily="18" charset="0"/>
              </a:rPr>
              <a:t>emtricitabina</a:t>
            </a:r>
            <a:r>
              <a:rPr lang="pt-PT" sz="900" dirty="0">
                <a:effectLst/>
                <a:latin typeface="Times New Roman" panose="02020603050405020304" pitchFamily="18" charset="0"/>
                <a:ea typeface="Times New Roman" panose="02020603050405020304" pitchFamily="18" charset="0"/>
              </a:rPr>
              <a:t>, </a:t>
            </a:r>
            <a:r>
              <a:rPr lang="pt-PT" sz="900" dirty="0" err="1">
                <a:effectLst/>
                <a:latin typeface="Times New Roman" panose="02020603050405020304" pitchFamily="18" charset="0"/>
                <a:ea typeface="Times New Roman" panose="02020603050405020304" pitchFamily="18" charset="0"/>
              </a:rPr>
              <a:t>tenofovir</a:t>
            </a:r>
            <a:r>
              <a:rPr lang="pt-PT" sz="900" dirty="0">
                <a:effectLst/>
                <a:latin typeface="Times New Roman" panose="02020603050405020304" pitchFamily="18" charset="0"/>
                <a:ea typeface="Times New Roman" panose="02020603050405020304" pitchFamily="18" charset="0"/>
              </a:rPr>
              <a:t> </a:t>
            </a:r>
            <a:r>
              <a:rPr lang="pt-PT" sz="900" dirty="0" err="1">
                <a:effectLst/>
                <a:latin typeface="Times New Roman" panose="02020603050405020304" pitchFamily="18" charset="0"/>
                <a:ea typeface="Times New Roman" panose="02020603050405020304" pitchFamily="18" charset="0"/>
              </a:rPr>
              <a:t>disoproxil</a:t>
            </a:r>
            <a:r>
              <a:rPr lang="pt-PT" sz="900" dirty="0">
                <a:effectLst/>
                <a:latin typeface="Times New Roman" panose="02020603050405020304" pitchFamily="18" charset="0"/>
                <a:ea typeface="Times New Roman" panose="02020603050405020304" pitchFamily="18" charset="0"/>
              </a:rPr>
              <a:t> (fumarato), </a:t>
            </a:r>
            <a:r>
              <a:rPr lang="pt-PT" sz="900" dirty="0" err="1">
                <a:effectLst/>
                <a:latin typeface="Times New Roman" panose="02020603050405020304" pitchFamily="18" charset="0"/>
                <a:ea typeface="Times New Roman" panose="02020603050405020304" pitchFamily="18" charset="0"/>
              </a:rPr>
              <a:t>tenofovir</a:t>
            </a:r>
            <a:r>
              <a:rPr lang="pt-PT" sz="900" dirty="0">
                <a:effectLst/>
                <a:latin typeface="Times New Roman" panose="02020603050405020304" pitchFamily="18" charset="0"/>
                <a:ea typeface="Times New Roman" panose="02020603050405020304" pitchFamily="18" charset="0"/>
              </a:rPr>
              <a:t> </a:t>
            </a:r>
            <a:r>
              <a:rPr lang="pt-PT" sz="900" dirty="0" err="1">
                <a:effectLst/>
                <a:latin typeface="Times New Roman" panose="02020603050405020304" pitchFamily="18" charset="0"/>
                <a:ea typeface="Times New Roman" panose="02020603050405020304" pitchFamily="18" charset="0"/>
              </a:rPr>
              <a:t>alafenamida</a:t>
            </a:r>
            <a:r>
              <a:rPr lang="pt-PT" sz="900" dirty="0">
                <a:effectLst/>
                <a:latin typeface="Times New Roman" panose="02020603050405020304" pitchFamily="18" charset="0"/>
                <a:ea typeface="Times New Roman" panose="02020603050405020304" pitchFamily="18" charset="0"/>
              </a:rPr>
              <a:t> ou outros análogos da </a:t>
            </a:r>
            <a:r>
              <a:rPr lang="pt-PT" sz="900" dirty="0" err="1">
                <a:effectLst/>
                <a:latin typeface="Times New Roman" panose="02020603050405020304" pitchFamily="18" charset="0"/>
                <a:ea typeface="Times New Roman" panose="02020603050405020304" pitchFamily="18" charset="0"/>
              </a:rPr>
              <a:t>citidina</a:t>
            </a:r>
            <a:r>
              <a:rPr lang="pt-PT" sz="900" dirty="0">
                <a:effectLst/>
                <a:latin typeface="Times New Roman" panose="02020603050405020304" pitchFamily="18" charset="0"/>
                <a:ea typeface="Times New Roman" panose="02020603050405020304" pitchFamily="18" charset="0"/>
              </a:rPr>
              <a:t>, tais como a </a:t>
            </a:r>
            <a:r>
              <a:rPr lang="pt-PT" sz="900" dirty="0" err="1">
                <a:effectLst/>
                <a:latin typeface="Times New Roman" panose="02020603050405020304" pitchFamily="18" charset="0"/>
                <a:ea typeface="Times New Roman" panose="02020603050405020304" pitchFamily="18" charset="0"/>
              </a:rPr>
              <a:t>lamivudina</a:t>
            </a:r>
            <a:r>
              <a:rPr lang="pt-PT" sz="900" dirty="0">
                <a:effectLst/>
                <a:latin typeface="Times New Roman" panose="02020603050405020304" pitchFamily="18" charset="0"/>
                <a:ea typeface="Times New Roman" panose="02020603050405020304" pitchFamily="18" charset="0"/>
              </a:rPr>
              <a:t>, </a:t>
            </a:r>
            <a:r>
              <a:rPr lang="pt-PT" sz="900" dirty="0" err="1">
                <a:effectLst/>
                <a:latin typeface="Times New Roman" panose="02020603050405020304" pitchFamily="18" charset="0"/>
                <a:ea typeface="Times New Roman" panose="02020603050405020304" pitchFamily="18" charset="0"/>
              </a:rPr>
              <a:t>adefovir</a:t>
            </a:r>
            <a:r>
              <a:rPr lang="pt-PT" sz="900" dirty="0">
                <a:effectLst/>
                <a:latin typeface="Times New Roman" panose="02020603050405020304" pitchFamily="18" charset="0"/>
                <a:ea typeface="Times New Roman" panose="02020603050405020304" pitchFamily="18" charset="0"/>
              </a:rPr>
              <a:t> </a:t>
            </a:r>
            <a:r>
              <a:rPr lang="pt-PT" sz="900" dirty="0" err="1">
                <a:effectLst/>
                <a:latin typeface="Times New Roman" panose="02020603050405020304" pitchFamily="18" charset="0"/>
                <a:ea typeface="Times New Roman" panose="02020603050405020304" pitchFamily="18" charset="0"/>
              </a:rPr>
              <a:t>dipivoxil</a:t>
            </a:r>
            <a:r>
              <a:rPr lang="pt-PT" sz="900" dirty="0">
                <a:effectLst/>
                <a:latin typeface="Times New Roman" panose="02020603050405020304" pitchFamily="18" charset="0"/>
                <a:ea typeface="Times New Roman" panose="02020603050405020304" pitchFamily="18" charset="0"/>
              </a:rPr>
              <a:t> ou </a:t>
            </a:r>
            <a:r>
              <a:rPr lang="pt-PT" sz="900" dirty="0" err="1">
                <a:effectLst/>
                <a:latin typeface="Times New Roman" panose="02020603050405020304" pitchFamily="18" charset="0"/>
                <a:ea typeface="Times New Roman" panose="02020603050405020304" pitchFamily="18" charset="0"/>
              </a:rPr>
              <a:t>didanosina</a:t>
            </a:r>
            <a:r>
              <a:rPr lang="pt-PT" sz="900" dirty="0">
                <a:effectLst/>
                <a:latin typeface="Times New Roman" panose="02020603050405020304" pitchFamily="18" charset="0"/>
                <a:ea typeface="Times New Roman" panose="02020603050405020304" pitchFamily="18" charset="0"/>
              </a:rPr>
              <a:t>. A utilização de </a:t>
            </a:r>
            <a:r>
              <a:rPr lang="pt-PT" sz="900" dirty="0" err="1">
                <a:effectLst/>
                <a:latin typeface="Times New Roman" panose="02020603050405020304" pitchFamily="18" charset="0"/>
                <a:ea typeface="Times New Roman" panose="02020603050405020304" pitchFamily="18" charset="0"/>
              </a:rPr>
              <a:t>Truvada</a:t>
            </a:r>
            <a:r>
              <a:rPr lang="pt-PT" sz="900" dirty="0">
                <a:effectLst/>
                <a:latin typeface="Times New Roman" panose="02020603050405020304" pitchFamily="18" charset="0"/>
                <a:ea typeface="Times New Roman" panose="02020603050405020304" pitchFamily="18" charset="0"/>
              </a:rPr>
              <a:t> deve ser evitada concomitantemente ou pouco tempo após a utilização de medicamentos nefrotóxicos. </a:t>
            </a:r>
            <a:r>
              <a:rPr lang="pt-PT" sz="900" i="1" dirty="0">
                <a:effectLst/>
                <a:latin typeface="Times New Roman" panose="02020603050405020304" pitchFamily="18" charset="0"/>
                <a:ea typeface="Times New Roman" panose="02020603050405020304" pitchFamily="18" charset="0"/>
              </a:rPr>
              <a:t>Outras interações</a:t>
            </a:r>
            <a:r>
              <a:rPr lang="pt-PT" sz="900" dirty="0">
                <a:effectLst/>
                <a:latin typeface="Times New Roman" panose="02020603050405020304" pitchFamily="18" charset="0"/>
                <a:ea typeface="Times New Roman" panose="02020603050405020304" pitchFamily="18" charset="0"/>
              </a:rPr>
              <a:t>: </a:t>
            </a:r>
            <a:r>
              <a:rPr lang="pt-PT" sz="900" dirty="0" err="1">
                <a:effectLst/>
                <a:latin typeface="Times New Roman" panose="02020603050405020304" pitchFamily="18" charset="0"/>
                <a:ea typeface="Times New Roman" panose="02020603050405020304" pitchFamily="18" charset="0"/>
              </a:rPr>
              <a:t>atazanavir</a:t>
            </a:r>
            <a:r>
              <a:rPr lang="pt-PT" sz="900" dirty="0">
                <a:effectLst/>
                <a:latin typeface="Times New Roman" panose="02020603050405020304" pitchFamily="18" charset="0"/>
                <a:ea typeface="Times New Roman" panose="02020603050405020304" pitchFamily="18" charset="0"/>
              </a:rPr>
              <a:t>/ritonavir/TD; </a:t>
            </a:r>
            <a:r>
              <a:rPr lang="pt-PT" sz="900" dirty="0" err="1">
                <a:effectLst/>
                <a:latin typeface="Times New Roman" panose="02020603050405020304" pitchFamily="18" charset="0"/>
                <a:ea typeface="Times New Roman" panose="02020603050405020304" pitchFamily="18" charset="0"/>
              </a:rPr>
              <a:t>darunavir</a:t>
            </a:r>
            <a:r>
              <a:rPr lang="pt-PT" sz="900" dirty="0">
                <a:effectLst/>
                <a:latin typeface="Times New Roman" panose="02020603050405020304" pitchFamily="18" charset="0"/>
                <a:ea typeface="Times New Roman" panose="02020603050405020304" pitchFamily="18" charset="0"/>
              </a:rPr>
              <a:t>/ritonavir/TD; lopinavir/ritonavir/TD; </a:t>
            </a:r>
            <a:r>
              <a:rPr lang="pt-PT" sz="900" dirty="0" err="1">
                <a:effectLst/>
                <a:latin typeface="Times New Roman" panose="02020603050405020304" pitchFamily="18" charset="0"/>
                <a:ea typeface="Times New Roman" panose="02020603050405020304" pitchFamily="18" charset="0"/>
              </a:rPr>
              <a:t>sofosbuvir</a:t>
            </a:r>
            <a:r>
              <a:rPr lang="pt-PT" sz="900" dirty="0">
                <a:effectLst/>
                <a:latin typeface="Times New Roman" panose="02020603050405020304" pitchFamily="18" charset="0"/>
                <a:ea typeface="Times New Roman" panose="02020603050405020304" pitchFamily="18" charset="0"/>
              </a:rPr>
              <a:t>/</a:t>
            </a:r>
            <a:r>
              <a:rPr lang="pt-PT" sz="900" dirty="0" err="1">
                <a:effectLst/>
                <a:latin typeface="Times New Roman" panose="02020603050405020304" pitchFamily="18" charset="0"/>
                <a:ea typeface="Times New Roman" panose="02020603050405020304" pitchFamily="18" charset="0"/>
              </a:rPr>
              <a:t>velpatasvir</a:t>
            </a:r>
            <a:r>
              <a:rPr lang="pt-PT" sz="900" dirty="0">
                <a:effectLst/>
                <a:latin typeface="Times New Roman" panose="02020603050405020304" pitchFamily="18" charset="0"/>
                <a:ea typeface="Times New Roman" panose="02020603050405020304" pitchFamily="18" charset="0"/>
              </a:rPr>
              <a:t> ou </a:t>
            </a:r>
            <a:r>
              <a:rPr lang="pt-PT" sz="900" dirty="0" err="1">
                <a:effectLst/>
                <a:latin typeface="Times New Roman" panose="02020603050405020304" pitchFamily="18" charset="0"/>
                <a:ea typeface="Times New Roman" panose="02020603050405020304" pitchFamily="18" charset="0"/>
              </a:rPr>
              <a:t>sofosbuvir</a:t>
            </a:r>
            <a:r>
              <a:rPr lang="pt-PT" sz="900" dirty="0">
                <a:effectLst/>
                <a:latin typeface="Times New Roman" panose="02020603050405020304" pitchFamily="18" charset="0"/>
                <a:ea typeface="Times New Roman" panose="02020603050405020304" pitchFamily="18" charset="0"/>
              </a:rPr>
              <a:t>/</a:t>
            </a:r>
            <a:r>
              <a:rPr lang="pt-PT" sz="900" dirty="0" err="1">
                <a:effectLst/>
                <a:latin typeface="Times New Roman" panose="02020603050405020304" pitchFamily="18" charset="0"/>
                <a:ea typeface="Times New Roman" panose="02020603050405020304" pitchFamily="18" charset="0"/>
              </a:rPr>
              <a:t>velpatasvir</a:t>
            </a:r>
            <a:r>
              <a:rPr lang="pt-PT" sz="900" dirty="0">
                <a:effectLst/>
                <a:latin typeface="Times New Roman" panose="02020603050405020304" pitchFamily="18" charset="0"/>
                <a:ea typeface="Times New Roman" panose="02020603050405020304" pitchFamily="18" charset="0"/>
              </a:rPr>
              <a:t>/ </a:t>
            </a:r>
            <a:r>
              <a:rPr lang="pt-PT" sz="900" dirty="0" err="1">
                <a:effectLst/>
                <a:latin typeface="Times New Roman" panose="02020603050405020304" pitchFamily="18" charset="0"/>
                <a:ea typeface="Times New Roman" panose="02020603050405020304" pitchFamily="18" charset="0"/>
              </a:rPr>
              <a:t>voxilaprevir</a:t>
            </a:r>
            <a:r>
              <a:rPr lang="pt-PT" sz="900" dirty="0">
                <a:effectLst/>
                <a:latin typeface="Times New Roman" panose="02020603050405020304" pitchFamily="18" charset="0"/>
                <a:ea typeface="Times New Roman" panose="02020603050405020304" pitchFamily="18" charset="0"/>
              </a:rPr>
              <a:t>. Para mais informações ver RCM. </a:t>
            </a:r>
            <a:r>
              <a:rPr lang="pt-PT" sz="900" b="1" cap="all" dirty="0">
                <a:effectLst/>
                <a:latin typeface="Times New Roman" panose="02020603050405020304" pitchFamily="18" charset="0"/>
                <a:ea typeface="Times New Roman" panose="02020603050405020304" pitchFamily="18" charset="0"/>
              </a:rPr>
              <a:t>Efeitos indesejáveis:</a:t>
            </a:r>
            <a:r>
              <a:rPr lang="pt-PT" sz="900" b="1" dirty="0">
                <a:effectLst/>
                <a:latin typeface="Times New Roman" panose="02020603050405020304" pitchFamily="18" charset="0"/>
                <a:ea typeface="Times New Roman" panose="02020603050405020304" pitchFamily="18" charset="0"/>
              </a:rPr>
              <a:t> </a:t>
            </a:r>
            <a:r>
              <a:rPr lang="pt-PT" sz="900" u="sng" dirty="0">
                <a:effectLst/>
                <a:latin typeface="Times New Roman" panose="02020603050405020304" pitchFamily="18" charset="0"/>
                <a:ea typeface="Times New Roman" panose="02020603050405020304" pitchFamily="18" charset="0"/>
              </a:rPr>
              <a:t>Muito frequentes (</a:t>
            </a:r>
            <a:r>
              <a:rPr lang="pt-PT" sz="900" u="sng" dirty="0">
                <a:solidFill>
                  <a:srgbClr val="000000"/>
                </a:solidFill>
                <a:effectLst/>
                <a:latin typeface="Times New Roman" panose="02020603050405020304" pitchFamily="18" charset="0"/>
                <a:ea typeface="Times New Roman" panose="02020603050405020304" pitchFamily="18" charset="0"/>
              </a:rPr>
              <a:t>≥</a:t>
            </a:r>
            <a:r>
              <a:rPr lang="pt-PT" sz="900" u="sng" dirty="0">
                <a:effectLst/>
                <a:latin typeface="Times New Roman" panose="02020603050405020304" pitchFamily="18" charset="0"/>
                <a:ea typeface="Times New Roman" panose="02020603050405020304" pitchFamily="18" charset="0"/>
              </a:rPr>
              <a:t> 1/10)</a:t>
            </a:r>
            <a:r>
              <a:rPr lang="pt-PT" sz="900" dirty="0">
                <a:effectLst/>
                <a:latin typeface="Times New Roman" panose="02020603050405020304" pitchFamily="18" charset="0"/>
                <a:ea typeface="Times New Roman" panose="02020603050405020304" pitchFamily="18" charset="0"/>
              </a:rPr>
              <a:t>: </a:t>
            </a:r>
            <a:r>
              <a:rPr lang="pt-PT" sz="900" dirty="0" err="1">
                <a:effectLst/>
                <a:latin typeface="Times New Roman" panose="02020603050405020304" pitchFamily="18" charset="0"/>
                <a:ea typeface="Times New Roman" panose="02020603050405020304" pitchFamily="18" charset="0"/>
              </a:rPr>
              <a:t>hipofosfatemia</a:t>
            </a:r>
            <a:r>
              <a:rPr lang="pt-PT" sz="900" dirty="0">
                <a:effectLst/>
                <a:latin typeface="Times New Roman" panose="02020603050405020304" pitchFamily="18" charset="0"/>
                <a:ea typeface="Times New Roman" panose="02020603050405020304" pitchFamily="18" charset="0"/>
              </a:rPr>
              <a:t>*; cefaleias, tonturas, diarreia, náuseas, vómitos, erupção cutânea, elevação da creatina </a:t>
            </a:r>
            <a:r>
              <a:rPr lang="pt-PT" sz="900" dirty="0" err="1">
                <a:effectLst/>
                <a:latin typeface="Times New Roman" panose="02020603050405020304" pitchFamily="18" charset="0"/>
                <a:ea typeface="Times New Roman" panose="02020603050405020304" pitchFamily="18" charset="0"/>
              </a:rPr>
              <a:t>cinase</a:t>
            </a:r>
            <a:r>
              <a:rPr lang="pt-PT" sz="900" dirty="0">
                <a:effectLst/>
                <a:latin typeface="Times New Roman" panose="02020603050405020304" pitchFamily="18" charset="0"/>
                <a:ea typeface="Times New Roman" panose="02020603050405020304" pitchFamily="18" charset="0"/>
              </a:rPr>
              <a:t>, astenia; </a:t>
            </a:r>
            <a:r>
              <a:rPr lang="pt-PT" sz="900" u="sng" dirty="0">
                <a:effectLst/>
                <a:latin typeface="Times New Roman" panose="02020603050405020304" pitchFamily="18" charset="0"/>
                <a:ea typeface="Times New Roman" panose="02020603050405020304" pitchFamily="18" charset="0"/>
              </a:rPr>
              <a:t>Frequentes (</a:t>
            </a:r>
            <a:r>
              <a:rPr lang="pt-PT" sz="900" u="sng" dirty="0">
                <a:solidFill>
                  <a:srgbClr val="000000"/>
                </a:solidFill>
                <a:effectLst/>
                <a:latin typeface="Times New Roman" panose="02020603050405020304" pitchFamily="18" charset="0"/>
                <a:ea typeface="Times New Roman" panose="02020603050405020304" pitchFamily="18" charset="0"/>
              </a:rPr>
              <a:t>≥</a:t>
            </a:r>
            <a:r>
              <a:rPr lang="pt-PT" sz="900" u="sng" dirty="0">
                <a:effectLst/>
                <a:latin typeface="Times New Roman" panose="02020603050405020304" pitchFamily="18" charset="0"/>
                <a:ea typeface="Times New Roman" panose="02020603050405020304" pitchFamily="18" charset="0"/>
              </a:rPr>
              <a:t> 1/100, &lt; 1/10)</a:t>
            </a:r>
            <a:r>
              <a:rPr lang="pt-PT" sz="900" dirty="0">
                <a:effectLst/>
                <a:latin typeface="Times New Roman" panose="02020603050405020304" pitchFamily="18" charset="0"/>
                <a:ea typeface="Times New Roman" panose="02020603050405020304" pitchFamily="18" charset="0"/>
              </a:rPr>
              <a:t>: neutropenia, reação alérgica, hiperglicemia, </a:t>
            </a:r>
            <a:r>
              <a:rPr lang="pt-PT" sz="900" dirty="0" err="1">
                <a:effectLst/>
                <a:latin typeface="Times New Roman" panose="02020603050405020304" pitchFamily="18" charset="0"/>
                <a:ea typeface="Times New Roman" panose="02020603050405020304" pitchFamily="18" charset="0"/>
              </a:rPr>
              <a:t>hipertrigliceridemia</a:t>
            </a:r>
            <a:r>
              <a:rPr lang="pt-PT" sz="900" dirty="0">
                <a:effectLst/>
                <a:latin typeface="Times New Roman" panose="02020603050405020304" pitchFamily="18" charset="0"/>
                <a:ea typeface="Times New Roman" panose="02020603050405020304" pitchFamily="18" charset="0"/>
              </a:rPr>
              <a:t>, insónia, sonhos anormais, tonturas, cefaleias, elevação da amílase incluindo elevação da amílase pancreática, elevação da lípase sérica, vómitos, dor abdominal, dispepsia, distensão abdominal, flatulência, erupção cutânea vesicular, erupção cutânea postular, erupção cutânea maculopapular, prurido, urticária, alterações da pigmentação cutânea (</a:t>
            </a:r>
            <a:r>
              <a:rPr lang="pt-PT" sz="900" dirty="0" err="1">
                <a:effectLst/>
                <a:latin typeface="Times New Roman" panose="02020603050405020304" pitchFamily="18" charset="0"/>
                <a:ea typeface="Times New Roman" panose="02020603050405020304" pitchFamily="18" charset="0"/>
              </a:rPr>
              <a:t>hiperpigmentação</a:t>
            </a:r>
            <a:r>
              <a:rPr lang="pt-PT" sz="900" dirty="0">
                <a:effectLst/>
                <a:latin typeface="Times New Roman" panose="02020603050405020304" pitchFamily="18" charset="0"/>
                <a:ea typeface="Times New Roman" panose="02020603050405020304" pitchFamily="18" charset="0"/>
              </a:rPr>
              <a:t>), dor, astenia; </a:t>
            </a:r>
            <a:r>
              <a:rPr lang="pt-PT" sz="900" u="sng" dirty="0">
                <a:effectLst/>
                <a:latin typeface="Times New Roman" panose="02020603050405020304" pitchFamily="18" charset="0"/>
                <a:ea typeface="Times New Roman" panose="02020603050405020304" pitchFamily="18" charset="0"/>
              </a:rPr>
              <a:t>Pouco frequentes (</a:t>
            </a:r>
            <a:r>
              <a:rPr lang="pt-PT" sz="900" u="sng" dirty="0">
                <a:solidFill>
                  <a:srgbClr val="000000"/>
                </a:solidFill>
                <a:effectLst/>
                <a:latin typeface="Times New Roman" panose="02020603050405020304" pitchFamily="18" charset="0"/>
                <a:ea typeface="Times New Roman" panose="02020603050405020304" pitchFamily="18" charset="0"/>
              </a:rPr>
              <a:t>≥</a:t>
            </a:r>
            <a:r>
              <a:rPr lang="pt-PT" sz="900" u="sng" dirty="0">
                <a:effectLst/>
                <a:latin typeface="Times New Roman" panose="02020603050405020304" pitchFamily="18" charset="0"/>
                <a:ea typeface="Times New Roman" panose="02020603050405020304" pitchFamily="18" charset="0"/>
              </a:rPr>
              <a:t> 1/1.000,&lt; 1/100)</a:t>
            </a:r>
            <a:r>
              <a:rPr lang="pt-PT" sz="900" dirty="0">
                <a:effectLst/>
                <a:latin typeface="Times New Roman" panose="02020603050405020304" pitchFamily="18" charset="0"/>
                <a:ea typeface="Times New Roman" panose="02020603050405020304" pitchFamily="18" charset="0"/>
              </a:rPr>
              <a:t>: anemia, hipocaliemia*, pancreatite, angioedema, </a:t>
            </a:r>
            <a:r>
              <a:rPr lang="pt-PT" sz="900" dirty="0" err="1">
                <a:effectLst/>
                <a:latin typeface="Times New Roman" panose="02020603050405020304" pitchFamily="18" charset="0"/>
                <a:ea typeface="Times New Roman" panose="02020603050405020304" pitchFamily="18" charset="0"/>
              </a:rPr>
              <a:t>rabdomiólise</a:t>
            </a:r>
            <a:r>
              <a:rPr lang="pt-PT" sz="900" dirty="0">
                <a:effectLst/>
                <a:latin typeface="Times New Roman" panose="02020603050405020304" pitchFamily="18" charset="0"/>
                <a:ea typeface="Times New Roman" panose="02020603050405020304" pitchFamily="18" charset="0"/>
              </a:rPr>
              <a:t>*, fraqueza muscular*, elevação da creatinina, proteinúria, </a:t>
            </a:r>
            <a:r>
              <a:rPr lang="pt-PT" sz="900" dirty="0" err="1">
                <a:effectLst/>
                <a:latin typeface="Times New Roman" panose="02020603050405020304" pitchFamily="18" charset="0"/>
                <a:ea typeface="Times New Roman" panose="02020603050405020304" pitchFamily="18" charset="0"/>
              </a:rPr>
              <a:t>tubulopatia</a:t>
            </a:r>
            <a:r>
              <a:rPr lang="pt-PT" sz="900" dirty="0">
                <a:effectLst/>
                <a:latin typeface="Times New Roman" panose="02020603050405020304" pitchFamily="18" charset="0"/>
                <a:ea typeface="Times New Roman" panose="02020603050405020304" pitchFamily="18" charset="0"/>
              </a:rPr>
              <a:t> renal proximal incluindo síndrome de </a:t>
            </a:r>
            <a:r>
              <a:rPr lang="pt-PT" sz="900" dirty="0" err="1">
                <a:effectLst/>
                <a:latin typeface="Times New Roman" panose="02020603050405020304" pitchFamily="18" charset="0"/>
                <a:ea typeface="Times New Roman" panose="02020603050405020304" pitchFamily="18" charset="0"/>
              </a:rPr>
              <a:t>Fanconi</a:t>
            </a:r>
            <a:r>
              <a:rPr lang="pt-PT" sz="900" dirty="0">
                <a:effectLst/>
                <a:latin typeface="Times New Roman" panose="02020603050405020304" pitchFamily="18" charset="0"/>
                <a:ea typeface="Times New Roman" panose="02020603050405020304" pitchFamily="18" charset="0"/>
              </a:rPr>
              <a:t>; </a:t>
            </a:r>
            <a:r>
              <a:rPr lang="pt-PT" sz="900" u="sng" dirty="0">
                <a:effectLst/>
                <a:latin typeface="Times New Roman" panose="02020603050405020304" pitchFamily="18" charset="0"/>
                <a:ea typeface="Times New Roman" panose="02020603050405020304" pitchFamily="18" charset="0"/>
              </a:rPr>
              <a:t>Raros (1/10.000,&lt; 1/1.000)</a:t>
            </a:r>
            <a:r>
              <a:rPr lang="pt-PT" sz="900" dirty="0">
                <a:effectLst/>
                <a:latin typeface="Times New Roman" panose="02020603050405020304" pitchFamily="18" charset="0"/>
                <a:ea typeface="Times New Roman" panose="02020603050405020304" pitchFamily="18" charset="0"/>
              </a:rPr>
              <a:t>: acidose láctica, esteatose hepática, hepatite, angioedema, </a:t>
            </a:r>
            <a:r>
              <a:rPr lang="pt-PT" sz="900" dirty="0" err="1">
                <a:effectLst/>
                <a:latin typeface="Times New Roman" panose="02020603050405020304" pitchFamily="18" charset="0"/>
                <a:ea typeface="Times New Roman" panose="02020603050405020304" pitchFamily="18" charset="0"/>
              </a:rPr>
              <a:t>osteomalácia</a:t>
            </a:r>
            <a:r>
              <a:rPr lang="pt-PT" sz="900" dirty="0">
                <a:effectLst/>
                <a:latin typeface="Times New Roman" panose="02020603050405020304" pitchFamily="18" charset="0"/>
                <a:ea typeface="Times New Roman" panose="02020603050405020304" pitchFamily="18" charset="0"/>
              </a:rPr>
              <a:t> (manifestada como dores ósseas e contribuindo infrequentemente para fraturas)*, miopatia*, insuficiência renal (aguda e crónica), necrose tubular aguda, nefrite (incluindo nefrite intersticial aguda), diabetes insípida </a:t>
            </a:r>
            <a:r>
              <a:rPr lang="pt-PT" sz="900" dirty="0" err="1">
                <a:effectLst/>
                <a:latin typeface="Times New Roman" panose="02020603050405020304" pitchFamily="18" charset="0"/>
                <a:ea typeface="Times New Roman" panose="02020603050405020304" pitchFamily="18" charset="0"/>
              </a:rPr>
              <a:t>nefrogénica</a:t>
            </a:r>
            <a:r>
              <a:rPr lang="pt-PT" sz="900" dirty="0">
                <a:effectLst/>
                <a:latin typeface="Times New Roman" panose="02020603050405020304" pitchFamily="18" charset="0"/>
                <a:ea typeface="Times New Roman" panose="02020603050405020304" pitchFamily="18" charset="0"/>
              </a:rPr>
              <a:t>. *Na ausência de </a:t>
            </a:r>
            <a:r>
              <a:rPr lang="pt-PT" sz="900" dirty="0" err="1">
                <a:effectLst/>
                <a:latin typeface="Times New Roman" panose="02020603050405020304" pitchFamily="18" charset="0"/>
                <a:ea typeface="Times New Roman" panose="02020603050405020304" pitchFamily="18" charset="0"/>
              </a:rPr>
              <a:t>tubulopatia</a:t>
            </a:r>
            <a:r>
              <a:rPr lang="pt-PT" sz="900" dirty="0">
                <a:effectLst/>
                <a:latin typeface="Times New Roman" panose="02020603050405020304" pitchFamily="18" charset="0"/>
                <a:ea typeface="Times New Roman" panose="02020603050405020304" pitchFamily="18" charset="0"/>
              </a:rPr>
              <a:t> renal proximal, não se considera que estes acontecimentos tenham uma relação causal com o TD. População pediátrica: Em adição às reações adversas da </a:t>
            </a:r>
            <a:r>
              <a:rPr lang="pt-PT" sz="900" dirty="0" err="1">
                <a:effectLst/>
                <a:latin typeface="Times New Roman" panose="02020603050405020304" pitchFamily="18" charset="0"/>
                <a:ea typeface="Times New Roman" panose="02020603050405020304" pitchFamily="18" charset="0"/>
              </a:rPr>
              <a:t>emtricitabina</a:t>
            </a:r>
            <a:r>
              <a:rPr lang="pt-PT" sz="900" dirty="0">
                <a:effectLst/>
                <a:latin typeface="Times New Roman" panose="02020603050405020304" pitchFamily="18" charset="0"/>
                <a:ea typeface="Times New Roman" panose="02020603050405020304" pitchFamily="18" charset="0"/>
              </a:rPr>
              <a:t> notificadas nos adultos, ocorreram mais frequentemente anemia e alterações da pigmentação cutânea. Os efeitos indesejáveis com TD foram consistentes com os observados em adultos, tendo sido notificado diminuições da DMO em doentes pediátricos. Consultar o RCM para mais informações. Data de aprovação do texto do RCM: janeiro 2023. </a:t>
            </a:r>
          </a:p>
          <a:p>
            <a:pPr algn="just">
              <a:lnSpc>
                <a:spcPct val="100000"/>
              </a:lnSpc>
              <a:spcBef>
                <a:spcPts val="0"/>
              </a:spcBef>
            </a:pPr>
            <a:r>
              <a:rPr lang="pt-PT" sz="900" cap="all" dirty="0" err="1">
                <a:latin typeface="Times New Roman" panose="02020603050405020304" pitchFamily="18" charset="0"/>
                <a:ea typeface="Times New Roman" panose="02020603050405020304" pitchFamily="18" charset="0"/>
              </a:rPr>
              <a:t>PAR</a:t>
            </a:r>
            <a:r>
              <a:rPr lang="pt-PT" sz="900" cap="all" dirty="0" err="1">
                <a:effectLst/>
                <a:latin typeface="Times New Roman" panose="02020603050405020304" pitchFamily="18" charset="0"/>
                <a:ea typeface="Times New Roman" panose="02020603050405020304" pitchFamily="18" charset="0"/>
              </a:rPr>
              <a:t>a</a:t>
            </a:r>
            <a:r>
              <a:rPr lang="pt-PT" sz="900" cap="all" dirty="0">
                <a:effectLst/>
                <a:latin typeface="Times New Roman" panose="02020603050405020304" pitchFamily="18" charset="0"/>
                <a:ea typeface="Times New Roman" panose="02020603050405020304" pitchFamily="18" charset="0"/>
              </a:rPr>
              <a:t> mais informações deverá contactar o titular da autorização de introdução no mercado. MEDICAMENTO DE RECEITA MÉDICA RESTRITA, DE UTILIZAÇÃO RESERVADA A CERTOS MEIOS ESPECIALIZADOS.</a:t>
            </a:r>
            <a:endParaRPr lang="pt-PT"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285515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220" y="26575"/>
            <a:ext cx="10779712" cy="335500"/>
          </a:xfrm>
        </p:spPr>
        <p:txBody>
          <a:bodyPr>
            <a:normAutofit/>
          </a:bodyPr>
          <a:lstStyle/>
          <a:p>
            <a:pPr algn="l"/>
            <a:r>
              <a:rPr lang="pt-PT" sz="1400" b="1" dirty="0">
                <a:latin typeface="Arial Narrow" panose="020B0606020202030204" pitchFamily="34" charset="0"/>
              </a:rPr>
              <a:t>INFORMAÇÕES ESSENCIAIS COMPATÍVEIS COM O RESUMO DAS CARACTERÍSTICAS DO MEDICAMENTO GENVOYA</a:t>
            </a:r>
            <a:r>
              <a:rPr lang="pt-PT" sz="1400" b="1" baseline="30000" dirty="0">
                <a:latin typeface="Arial Narrow" panose="020B0606020202030204" pitchFamily="34" charset="0"/>
              </a:rPr>
              <a:t>®</a:t>
            </a:r>
            <a:endParaRPr lang="en-GB" baseline="30000" dirty="0">
              <a:latin typeface="Arial Narrow" panose="020B0606020202030204" pitchFamily="34" charset="0"/>
            </a:endParaRPr>
          </a:p>
        </p:txBody>
      </p:sp>
      <p:sp>
        <p:nvSpPr>
          <p:cNvPr id="3" name="Subtitle 2"/>
          <p:cNvSpPr>
            <a:spLocks noGrp="1"/>
          </p:cNvSpPr>
          <p:nvPr>
            <p:ph type="subTitle" idx="1"/>
          </p:nvPr>
        </p:nvSpPr>
        <p:spPr>
          <a:xfrm>
            <a:off x="236220" y="362075"/>
            <a:ext cx="11659606" cy="5019952"/>
          </a:xfrm>
        </p:spPr>
        <p:txBody>
          <a:bodyPr>
            <a:noAutofit/>
          </a:bodyPr>
          <a:lstStyle/>
          <a:p>
            <a:pPr algn="just"/>
            <a:r>
              <a:rPr lang="pt-PT" sz="1000" b="1" dirty="0">
                <a:effectLst/>
                <a:latin typeface="Times New Roman" panose="02020603050405020304" pitchFamily="18" charset="0"/>
                <a:ea typeface="Times New Roman" panose="02020603050405020304" pitchFamily="18" charset="0"/>
              </a:rPr>
              <a:t>NOME DO MEDICAMENTO E FORMA FARMACÊUTICA</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Genvoya</a:t>
            </a:r>
            <a:r>
              <a:rPr lang="pt-PT" sz="1000" dirty="0">
                <a:effectLst/>
                <a:latin typeface="Times New Roman" panose="02020603050405020304" pitchFamily="18" charset="0"/>
                <a:ea typeface="Times New Roman" panose="02020603050405020304" pitchFamily="18" charset="0"/>
              </a:rPr>
              <a:t> 150 mg/150 mg/200 mg/10 mg </a:t>
            </a:r>
            <a:r>
              <a:rPr lang="pt-PT" sz="1000" dirty="0" err="1">
                <a:effectLst/>
                <a:latin typeface="Times New Roman" panose="02020603050405020304" pitchFamily="18" charset="0"/>
                <a:ea typeface="Times New Roman" panose="02020603050405020304" pitchFamily="18" charset="0"/>
              </a:rPr>
              <a:t>comp</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rev</a:t>
            </a:r>
            <a:r>
              <a:rPr lang="pt-PT" sz="1000" dirty="0">
                <a:effectLst/>
                <a:latin typeface="Times New Roman" panose="02020603050405020304" pitchFamily="18" charset="0"/>
                <a:ea typeface="Times New Roman" panose="02020603050405020304" pitchFamily="18" charset="0"/>
              </a:rPr>
              <a:t> por película | 90 mg/90 mg/120 mg/6 mg </a:t>
            </a:r>
            <a:r>
              <a:rPr lang="pt-PT" sz="1000" dirty="0" err="1">
                <a:effectLst/>
                <a:latin typeface="Times New Roman" panose="02020603050405020304" pitchFamily="18" charset="0"/>
                <a:ea typeface="Times New Roman" panose="02020603050405020304" pitchFamily="18" charset="0"/>
              </a:rPr>
              <a:t>comp</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rev</a:t>
            </a:r>
            <a:r>
              <a:rPr lang="pt-PT" sz="1000" dirty="0">
                <a:effectLst/>
                <a:latin typeface="Times New Roman" panose="02020603050405020304" pitchFamily="18" charset="0"/>
                <a:ea typeface="Times New Roman" panose="02020603050405020304" pitchFamily="18" charset="0"/>
              </a:rPr>
              <a:t> por película</a:t>
            </a:r>
            <a:r>
              <a:rPr lang="pt-PT" sz="1000" b="1" dirty="0">
                <a:effectLst/>
                <a:latin typeface="Times New Roman" panose="02020603050405020304" pitchFamily="18" charset="0"/>
                <a:ea typeface="Times New Roman" panose="02020603050405020304" pitchFamily="18" charset="0"/>
              </a:rPr>
              <a:t> COMPOSIÇÃO QUALITATIVA E QUANTITATIVA</a:t>
            </a:r>
            <a:r>
              <a:rPr lang="pt-PT" sz="1000" dirty="0">
                <a:effectLst/>
                <a:latin typeface="Times New Roman" panose="02020603050405020304" pitchFamily="18" charset="0"/>
                <a:ea typeface="Times New Roman" panose="02020603050405020304" pitchFamily="18" charset="0"/>
              </a:rPr>
              <a:t>: Cada </a:t>
            </a:r>
            <a:r>
              <a:rPr lang="pt-PT" sz="1000" dirty="0" err="1">
                <a:effectLst/>
                <a:latin typeface="Times New Roman" panose="02020603050405020304" pitchFamily="18" charset="0"/>
                <a:ea typeface="Times New Roman" panose="02020603050405020304" pitchFamily="18" charset="0"/>
              </a:rPr>
              <a:t>comp</a:t>
            </a:r>
            <a:r>
              <a:rPr lang="pt-PT" sz="1000" dirty="0">
                <a:effectLst/>
                <a:latin typeface="Times New Roman" panose="02020603050405020304" pitchFamily="18" charset="0"/>
                <a:ea typeface="Times New Roman" panose="02020603050405020304" pitchFamily="18" charset="0"/>
              </a:rPr>
              <a:t> contém 150 mg  </a:t>
            </a:r>
            <a:r>
              <a:rPr lang="pt-PT" sz="1000" dirty="0" err="1">
                <a:effectLst/>
                <a:latin typeface="Times New Roman" panose="02020603050405020304" pitchFamily="18" charset="0"/>
                <a:ea typeface="Times New Roman" panose="02020603050405020304" pitchFamily="18" charset="0"/>
              </a:rPr>
              <a:t>elvitegravir</a:t>
            </a:r>
            <a:r>
              <a:rPr lang="pt-PT" sz="1000" dirty="0">
                <a:effectLst/>
                <a:latin typeface="Times New Roman" panose="02020603050405020304" pitchFamily="18" charset="0"/>
                <a:ea typeface="Times New Roman" panose="02020603050405020304" pitchFamily="18" charset="0"/>
              </a:rPr>
              <a:t>, 150 mg </a:t>
            </a:r>
            <a:r>
              <a:rPr lang="pt-PT" sz="1000" dirty="0" err="1">
                <a:effectLst/>
                <a:latin typeface="Times New Roman" panose="02020603050405020304" pitchFamily="18" charset="0"/>
                <a:ea typeface="Times New Roman" panose="02020603050405020304" pitchFamily="18" charset="0"/>
              </a:rPr>
              <a:t>cobicistate</a:t>
            </a:r>
            <a:r>
              <a:rPr lang="pt-PT" sz="1000" dirty="0">
                <a:effectLst/>
                <a:latin typeface="Times New Roman" panose="02020603050405020304" pitchFamily="18" charset="0"/>
                <a:ea typeface="Times New Roman" panose="02020603050405020304" pitchFamily="18" charset="0"/>
              </a:rPr>
              <a:t>, 200 mg </a:t>
            </a:r>
            <a:r>
              <a:rPr lang="pt-PT" sz="1000" dirty="0" err="1">
                <a:effectLst/>
                <a:latin typeface="Times New Roman" panose="02020603050405020304" pitchFamily="18" charset="0"/>
                <a:ea typeface="Times New Roman" panose="02020603050405020304" pitchFamily="18" charset="0"/>
              </a:rPr>
              <a:t>emtricitabina</a:t>
            </a:r>
            <a:r>
              <a:rPr lang="pt-PT" sz="1000" dirty="0">
                <a:effectLst/>
                <a:latin typeface="Times New Roman" panose="02020603050405020304" pitchFamily="18" charset="0"/>
                <a:ea typeface="Times New Roman" panose="02020603050405020304" pitchFamily="18" charset="0"/>
              </a:rPr>
              <a:t>, TAF &lt; &gt; a 10 mg </a:t>
            </a:r>
            <a:r>
              <a:rPr lang="pt-PT" sz="1000" dirty="0" err="1">
                <a:effectLst/>
                <a:latin typeface="Times New Roman" panose="02020603050405020304" pitchFamily="18" charset="0"/>
                <a:ea typeface="Times New Roman" panose="02020603050405020304" pitchFamily="18" charset="0"/>
              </a:rPr>
              <a:t>tenofovir</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alafenamida</a:t>
            </a:r>
            <a:r>
              <a:rPr lang="pt-PT" sz="1000" dirty="0">
                <a:effectLst/>
                <a:latin typeface="Times New Roman" panose="02020603050405020304" pitchFamily="18" charset="0"/>
                <a:ea typeface="Times New Roman" panose="02020603050405020304" pitchFamily="18" charset="0"/>
              </a:rPr>
              <a:t> e 58 mg lactose. | Cada </a:t>
            </a:r>
            <a:r>
              <a:rPr lang="pt-PT" sz="1000" dirty="0" err="1">
                <a:effectLst/>
                <a:latin typeface="Times New Roman" panose="02020603050405020304" pitchFamily="18" charset="0"/>
                <a:ea typeface="Times New Roman" panose="02020603050405020304" pitchFamily="18" charset="0"/>
              </a:rPr>
              <a:t>comp</a:t>
            </a:r>
            <a:r>
              <a:rPr lang="pt-PT" sz="1000" dirty="0">
                <a:effectLst/>
                <a:latin typeface="Times New Roman" panose="02020603050405020304" pitchFamily="18" charset="0"/>
                <a:ea typeface="Times New Roman" panose="02020603050405020304" pitchFamily="18" charset="0"/>
              </a:rPr>
              <a:t> contém 90 mg </a:t>
            </a:r>
            <a:r>
              <a:rPr lang="pt-PT" sz="1000" dirty="0" err="1">
                <a:effectLst/>
                <a:latin typeface="Times New Roman" panose="02020603050405020304" pitchFamily="18" charset="0"/>
                <a:ea typeface="Times New Roman" panose="02020603050405020304" pitchFamily="18" charset="0"/>
              </a:rPr>
              <a:t>elvitegravir</a:t>
            </a:r>
            <a:r>
              <a:rPr lang="pt-PT" sz="1000" dirty="0">
                <a:effectLst/>
                <a:latin typeface="Times New Roman" panose="02020603050405020304" pitchFamily="18" charset="0"/>
                <a:ea typeface="Times New Roman" panose="02020603050405020304" pitchFamily="18" charset="0"/>
              </a:rPr>
              <a:t>, 90 mg </a:t>
            </a:r>
            <a:r>
              <a:rPr lang="pt-PT" sz="1000" dirty="0" err="1">
                <a:effectLst/>
                <a:latin typeface="Times New Roman" panose="02020603050405020304" pitchFamily="18" charset="0"/>
                <a:ea typeface="Times New Roman" panose="02020603050405020304" pitchFamily="18" charset="0"/>
              </a:rPr>
              <a:t>cobicistate</a:t>
            </a:r>
            <a:r>
              <a:rPr lang="pt-PT" sz="1000" dirty="0">
                <a:effectLst/>
                <a:latin typeface="Times New Roman" panose="02020603050405020304" pitchFamily="18" charset="0"/>
                <a:ea typeface="Times New Roman" panose="02020603050405020304" pitchFamily="18" charset="0"/>
              </a:rPr>
              <a:t>, 120 mg </a:t>
            </a:r>
            <a:r>
              <a:rPr lang="pt-PT" sz="1000" dirty="0" err="1">
                <a:effectLst/>
                <a:latin typeface="Times New Roman" panose="02020603050405020304" pitchFamily="18" charset="0"/>
                <a:ea typeface="Times New Roman" panose="02020603050405020304" pitchFamily="18" charset="0"/>
              </a:rPr>
              <a:t>emtricitabina</a:t>
            </a:r>
            <a:r>
              <a:rPr lang="pt-PT" sz="1000" dirty="0">
                <a:effectLst/>
                <a:latin typeface="Times New Roman" panose="02020603050405020304" pitchFamily="18" charset="0"/>
                <a:ea typeface="Times New Roman" panose="02020603050405020304" pitchFamily="18" charset="0"/>
              </a:rPr>
              <a:t> e TAF &lt; &gt; a 6 mg </a:t>
            </a:r>
            <a:r>
              <a:rPr lang="pt-PT" sz="1000" dirty="0" err="1">
                <a:effectLst/>
                <a:latin typeface="Times New Roman" panose="02020603050405020304" pitchFamily="18" charset="0"/>
                <a:ea typeface="Times New Roman" panose="02020603050405020304" pitchFamily="18" charset="0"/>
              </a:rPr>
              <a:t>tenofovir</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alafenamida</a:t>
            </a:r>
            <a:r>
              <a:rPr lang="pt-PT" sz="1000" dirty="0">
                <a:effectLst/>
                <a:latin typeface="Times New Roman" panose="02020603050405020304" pitchFamily="18" charset="0"/>
                <a:ea typeface="Times New Roman" panose="02020603050405020304" pitchFamily="18" charset="0"/>
              </a:rPr>
              <a:t> e 35 mg lactose. Consultar o RCM para mais informação sobre excipientes adicionais.</a:t>
            </a:r>
            <a:r>
              <a:rPr lang="pt-PT" sz="1000" b="1" cap="all" dirty="0">
                <a:effectLst/>
                <a:latin typeface="Times New Roman Bold"/>
                <a:ea typeface="Times New Roman" panose="02020603050405020304" pitchFamily="18" charset="0"/>
              </a:rPr>
              <a:t> Indicações terapêuticas:</a:t>
            </a:r>
            <a:r>
              <a:rPr lang="pt-PT" sz="1400" dirty="0">
                <a:effectLst/>
                <a:latin typeface="Times New Roman" panose="02020603050405020304" pitchFamily="18" charset="0"/>
                <a:ea typeface="Times New Roman" panose="02020603050405020304" pitchFamily="18" charset="0"/>
              </a:rPr>
              <a:t> </a:t>
            </a:r>
            <a:r>
              <a:rPr lang="pt-PT" sz="1000" dirty="0">
                <a:effectLst/>
                <a:latin typeface="Times New Roman" panose="02020603050405020304" pitchFamily="18" charset="0"/>
                <a:ea typeface="Times New Roman" panose="02020603050405020304" pitchFamily="18" charset="0"/>
              </a:rPr>
              <a:t>Tratamento de doentes adultos e pediátricos com 2 anos de idade ou mais, com um peso corporal de, pelo menos, 14 kg. </a:t>
            </a:r>
            <a:r>
              <a:rPr lang="pt-PT" sz="1000" b="1" cap="all" dirty="0">
                <a:effectLst/>
                <a:latin typeface="Times New Roman Bold"/>
                <a:ea typeface="Times New Roman" panose="02020603050405020304" pitchFamily="18" charset="0"/>
              </a:rPr>
              <a:t>Posologia e modo de administração:</a:t>
            </a:r>
            <a:r>
              <a:rPr lang="pt-PT" sz="1000" dirty="0">
                <a:effectLst/>
                <a:latin typeface="Times New Roman" panose="02020603050405020304" pitchFamily="18" charset="0"/>
                <a:ea typeface="Times New Roman" panose="02020603050405020304" pitchFamily="18" charset="0"/>
              </a:rPr>
              <a:t> </a:t>
            </a:r>
            <a:r>
              <a:rPr lang="pt-PT" sz="1000" u="sng" dirty="0">
                <a:effectLst/>
                <a:latin typeface="Times New Roman" panose="02020603050405020304" pitchFamily="18" charset="0"/>
                <a:ea typeface="Times New Roman" panose="02020603050405020304" pitchFamily="18" charset="0"/>
              </a:rPr>
              <a:t>Doentes adultos e pediátricos com um peso ≥ 25 kg</a:t>
            </a:r>
            <a:r>
              <a:rPr lang="pt-PT" sz="1000" dirty="0">
                <a:effectLst/>
                <a:latin typeface="Times New Roman" panose="02020603050405020304" pitchFamily="18" charset="0"/>
                <a:ea typeface="Times New Roman" panose="02020603050405020304" pitchFamily="18" charset="0"/>
              </a:rPr>
              <a:t>: 1 </a:t>
            </a:r>
            <a:r>
              <a:rPr lang="pt-PT" sz="1000" dirty="0" err="1">
                <a:effectLst/>
                <a:latin typeface="Times New Roman" panose="02020603050405020304" pitchFamily="18" charset="0"/>
                <a:ea typeface="Times New Roman" panose="02020603050405020304" pitchFamily="18" charset="0"/>
              </a:rPr>
              <a:t>comp</a:t>
            </a:r>
            <a:r>
              <a:rPr lang="pt-PT" sz="1000" dirty="0">
                <a:effectLst/>
                <a:latin typeface="Times New Roman" panose="02020603050405020304" pitchFamily="18" charset="0"/>
                <a:ea typeface="Times New Roman" panose="02020603050405020304" pitchFamily="18" charset="0"/>
              </a:rPr>
              <a:t> de 150/150/200/10mg por via oral, 1x/dia, com alimentos. </a:t>
            </a:r>
            <a:r>
              <a:rPr lang="pt-PT" sz="1000" u="sng" dirty="0">
                <a:effectLst/>
                <a:latin typeface="Times New Roman" panose="02020603050405020304" pitchFamily="18" charset="0"/>
                <a:ea typeface="Times New Roman" panose="02020603050405020304" pitchFamily="18" charset="0"/>
              </a:rPr>
              <a:t>Doentes pediátricos com ≥2 anos, com peso ≥ 14kg mas &lt; 25kg</a:t>
            </a:r>
            <a:r>
              <a:rPr lang="pt-PT" sz="1000" dirty="0">
                <a:effectLst/>
                <a:latin typeface="Times New Roman" panose="02020603050405020304" pitchFamily="18" charset="0"/>
                <a:ea typeface="Times New Roman" panose="02020603050405020304" pitchFamily="18" charset="0"/>
              </a:rPr>
              <a:t>: 1 </a:t>
            </a:r>
            <a:r>
              <a:rPr lang="pt-PT" sz="1000" dirty="0" err="1">
                <a:effectLst/>
                <a:latin typeface="Times New Roman" panose="02020603050405020304" pitchFamily="18" charset="0"/>
                <a:ea typeface="Times New Roman" panose="02020603050405020304" pitchFamily="18" charset="0"/>
              </a:rPr>
              <a:t>comp</a:t>
            </a:r>
            <a:r>
              <a:rPr lang="pt-PT" sz="1000" dirty="0">
                <a:effectLst/>
                <a:latin typeface="Times New Roman" panose="02020603050405020304" pitchFamily="18" charset="0"/>
                <a:ea typeface="Times New Roman" panose="02020603050405020304" pitchFamily="18" charset="0"/>
              </a:rPr>
              <a:t> de 90 mg/90 mg/120 mg/6 mg tomado 1x/dia, com alimentos. </a:t>
            </a:r>
            <a:r>
              <a:rPr lang="pt-PT" sz="1000" u="sng" dirty="0">
                <a:effectLst/>
                <a:latin typeface="Times New Roman" panose="02020603050405020304" pitchFamily="18" charset="0"/>
                <a:ea typeface="Times New Roman" panose="02020603050405020304" pitchFamily="18" charset="0"/>
              </a:rPr>
              <a:t>Idosos</a:t>
            </a:r>
            <a:r>
              <a:rPr lang="pt-PT" sz="1000" dirty="0">
                <a:effectLst/>
                <a:latin typeface="Times New Roman" panose="02020603050405020304" pitchFamily="18" charset="0"/>
                <a:ea typeface="Times New Roman" panose="02020603050405020304" pitchFamily="18" charset="0"/>
              </a:rPr>
              <a:t>: Não é necessário um ajuste posológico de </a:t>
            </a:r>
            <a:r>
              <a:rPr lang="pt-PT" sz="1000" dirty="0" err="1">
                <a:effectLst/>
                <a:latin typeface="Times New Roman" panose="02020603050405020304" pitchFamily="18" charset="0"/>
                <a:ea typeface="Times New Roman" panose="02020603050405020304" pitchFamily="18" charset="0"/>
              </a:rPr>
              <a:t>Genvoya</a:t>
            </a:r>
            <a:r>
              <a:rPr lang="pt-PT" sz="1000" dirty="0">
                <a:effectLst/>
                <a:latin typeface="Times New Roman" panose="02020603050405020304" pitchFamily="18" charset="0"/>
                <a:ea typeface="Times New Roman" panose="02020603050405020304" pitchFamily="18" charset="0"/>
              </a:rPr>
              <a:t> em doentes idosos. </a:t>
            </a:r>
            <a:r>
              <a:rPr lang="pt-PT" sz="1000" u="sng" dirty="0">
                <a:effectLst/>
                <a:latin typeface="Times New Roman" panose="02020603050405020304" pitchFamily="18" charset="0"/>
                <a:ea typeface="Times New Roman" panose="02020603050405020304" pitchFamily="18" charset="0"/>
              </a:rPr>
              <a:t>Compromisso renal</a:t>
            </a:r>
            <a:r>
              <a:rPr lang="pt-PT" sz="1000" dirty="0">
                <a:effectLst/>
                <a:latin typeface="Times New Roman" panose="02020603050405020304" pitchFamily="18" charset="0"/>
                <a:ea typeface="Times New Roman" panose="02020603050405020304" pitchFamily="18" charset="0"/>
              </a:rPr>
              <a:t>: Não é necessário um ajuste posológico em adultos ou adolescentes (com ≥ 12 anos de idade, com um peso corporal ≥ 35 kg) com uma depuração da creatinina (</a:t>
            </a:r>
            <a:r>
              <a:rPr lang="pt-PT" sz="1000" dirty="0" err="1">
                <a:effectLst/>
                <a:latin typeface="Times New Roman" panose="02020603050405020304" pitchFamily="18" charset="0"/>
                <a:ea typeface="Times New Roman" panose="02020603050405020304" pitchFamily="18" charset="0"/>
              </a:rPr>
              <a:t>ClCr</a:t>
            </a:r>
            <a:r>
              <a:rPr lang="pt-PT" sz="1000" dirty="0">
                <a:effectLst/>
                <a:latin typeface="Times New Roman" panose="02020603050405020304" pitchFamily="18" charset="0"/>
                <a:ea typeface="Times New Roman" panose="02020603050405020304" pitchFamily="18" charset="0"/>
              </a:rPr>
              <a:t>) estimada ≥ 30 ml/min. </a:t>
            </a:r>
            <a:r>
              <a:rPr lang="pt-PT" sz="1000" dirty="0" err="1">
                <a:effectLst/>
                <a:latin typeface="Times New Roman" panose="02020603050405020304" pitchFamily="18" charset="0"/>
                <a:ea typeface="Times New Roman" panose="02020603050405020304" pitchFamily="18" charset="0"/>
              </a:rPr>
              <a:t>Genvoya</a:t>
            </a:r>
            <a:r>
              <a:rPr lang="pt-PT" sz="1000" dirty="0">
                <a:effectLst/>
                <a:latin typeface="Times New Roman" panose="02020603050405020304" pitchFamily="18" charset="0"/>
                <a:ea typeface="Times New Roman" panose="02020603050405020304" pitchFamily="18" charset="0"/>
              </a:rPr>
              <a:t> deve ser descontinuado em doentes com </a:t>
            </a:r>
            <a:r>
              <a:rPr lang="pt-PT" sz="1000" dirty="0" err="1">
                <a:effectLst/>
                <a:latin typeface="Times New Roman" panose="02020603050405020304" pitchFamily="18" charset="0"/>
                <a:ea typeface="Times New Roman" panose="02020603050405020304" pitchFamily="18" charset="0"/>
              </a:rPr>
              <a:t>ClCr</a:t>
            </a:r>
            <a:r>
              <a:rPr lang="pt-PT" sz="1000" dirty="0">
                <a:effectLst/>
                <a:latin typeface="Times New Roman" panose="02020603050405020304" pitchFamily="18" charset="0"/>
                <a:ea typeface="Times New Roman" panose="02020603050405020304" pitchFamily="18" charset="0"/>
              </a:rPr>
              <a:t> estimada que diminui para valores inferiores a 30 ml/min durante o tratamento. Não é necessário um ajuste posológico em adultos com doença renal terminal (</a:t>
            </a:r>
            <a:r>
              <a:rPr lang="pt-PT" sz="1000" dirty="0" err="1">
                <a:effectLst/>
                <a:latin typeface="Times New Roman" panose="02020603050405020304" pitchFamily="18" charset="0"/>
                <a:ea typeface="Times New Roman" panose="02020603050405020304" pitchFamily="18" charset="0"/>
              </a:rPr>
              <a:t>ClCr</a:t>
            </a:r>
            <a:r>
              <a:rPr lang="pt-PT" sz="1000" dirty="0">
                <a:effectLst/>
                <a:latin typeface="Times New Roman" panose="02020603050405020304" pitchFamily="18" charset="0"/>
                <a:ea typeface="Times New Roman" panose="02020603050405020304" pitchFamily="18" charset="0"/>
              </a:rPr>
              <a:t> estimada &lt; 15 ml/min) sujeitos a hemodiálise crónica. No entanto, </a:t>
            </a:r>
            <a:r>
              <a:rPr lang="pt-PT" sz="1000" dirty="0" err="1">
                <a:effectLst/>
                <a:latin typeface="Times New Roman" panose="02020603050405020304" pitchFamily="18" charset="0"/>
                <a:ea typeface="Times New Roman" panose="02020603050405020304" pitchFamily="18" charset="0"/>
              </a:rPr>
              <a:t>Genvoya</a:t>
            </a:r>
            <a:r>
              <a:rPr lang="pt-PT" sz="1000" dirty="0">
                <a:effectLst/>
                <a:latin typeface="Times New Roman" panose="02020603050405020304" pitchFamily="18" charset="0"/>
                <a:ea typeface="Times New Roman" panose="02020603050405020304" pitchFamily="18" charset="0"/>
              </a:rPr>
              <a:t> deve ser geralmente evitado, mas pode ser utilizado nestes doentes caso se considere que os potenciais benefícios superem os potenciais riscos. Nos dias de hemodiálise, </a:t>
            </a:r>
            <a:r>
              <a:rPr lang="pt-PT" sz="1000" dirty="0" err="1">
                <a:effectLst/>
                <a:latin typeface="Times New Roman" panose="02020603050405020304" pitchFamily="18" charset="0"/>
                <a:ea typeface="Times New Roman" panose="02020603050405020304" pitchFamily="18" charset="0"/>
              </a:rPr>
              <a:t>Genvoya</a:t>
            </a:r>
            <a:r>
              <a:rPr lang="pt-PT" sz="1000" dirty="0">
                <a:effectLst/>
                <a:latin typeface="Times New Roman" panose="02020603050405020304" pitchFamily="18" charset="0"/>
                <a:ea typeface="Times New Roman" panose="02020603050405020304" pitchFamily="18" charset="0"/>
              </a:rPr>
              <a:t> deve ser administrado após a conclusão do tratamento de hemodiálise. </a:t>
            </a:r>
            <a:r>
              <a:rPr lang="pt-PT" sz="1000" dirty="0" err="1">
                <a:effectLst/>
                <a:latin typeface="Times New Roman" panose="02020603050405020304" pitchFamily="18" charset="0"/>
                <a:ea typeface="Times New Roman" panose="02020603050405020304" pitchFamily="18" charset="0"/>
              </a:rPr>
              <a:t>Genvoya</a:t>
            </a:r>
            <a:r>
              <a:rPr lang="pt-PT" sz="1000" dirty="0">
                <a:effectLst/>
                <a:latin typeface="Times New Roman" panose="02020603050405020304" pitchFamily="18" charset="0"/>
                <a:ea typeface="Times New Roman" panose="02020603050405020304" pitchFamily="18" charset="0"/>
              </a:rPr>
              <a:t> deve ser evitado em doentes com </a:t>
            </a:r>
            <a:r>
              <a:rPr lang="pt-PT" sz="1000" dirty="0" err="1">
                <a:effectLst/>
                <a:latin typeface="Times New Roman" panose="02020603050405020304" pitchFamily="18" charset="0"/>
                <a:ea typeface="Times New Roman" panose="02020603050405020304" pitchFamily="18" charset="0"/>
              </a:rPr>
              <a:t>ClCr</a:t>
            </a:r>
            <a:r>
              <a:rPr lang="pt-PT" sz="1000" dirty="0">
                <a:effectLst/>
                <a:latin typeface="Times New Roman" panose="02020603050405020304" pitchFamily="18" charset="0"/>
                <a:ea typeface="Times New Roman" panose="02020603050405020304" pitchFamily="18" charset="0"/>
              </a:rPr>
              <a:t> estimada ≥ 15 ml/min e &lt; 30 ml/min, ou &lt; 15 ml/min que não estejam sujeitos a hemodiálise crónica, uma vez que a segurança de </a:t>
            </a:r>
            <a:r>
              <a:rPr lang="pt-PT" sz="1000" dirty="0" err="1">
                <a:effectLst/>
                <a:latin typeface="Times New Roman" panose="02020603050405020304" pitchFamily="18" charset="0"/>
                <a:ea typeface="Times New Roman" panose="02020603050405020304" pitchFamily="18" charset="0"/>
              </a:rPr>
              <a:t>Genvoya</a:t>
            </a:r>
            <a:r>
              <a:rPr lang="pt-PT" sz="1000" dirty="0">
                <a:effectLst/>
                <a:latin typeface="Times New Roman" panose="02020603050405020304" pitchFamily="18" charset="0"/>
                <a:ea typeface="Times New Roman" panose="02020603050405020304" pitchFamily="18" charset="0"/>
              </a:rPr>
              <a:t> não foi estabelecida nestas populações. Não existem dados disponíveis para fazer recomendações de dose em crianças com menos de 12 anos de idade com compromisso renal, nem em crianças com menos de 18 anos de idade com doença renal terminal. Devido ao sabor amargo, </a:t>
            </a:r>
            <a:r>
              <a:rPr lang="pt-PT" sz="1000" dirty="0" err="1">
                <a:effectLst/>
                <a:latin typeface="Times New Roman" panose="02020603050405020304" pitchFamily="18" charset="0"/>
                <a:ea typeface="Times New Roman" panose="02020603050405020304" pitchFamily="18" charset="0"/>
              </a:rPr>
              <a:t>Genvoya</a:t>
            </a:r>
            <a:r>
              <a:rPr lang="pt-PT" sz="1000" dirty="0">
                <a:effectLst/>
                <a:latin typeface="Times New Roman" panose="02020603050405020304" pitchFamily="18" charset="0"/>
                <a:ea typeface="Times New Roman" panose="02020603050405020304" pitchFamily="18" charset="0"/>
              </a:rPr>
              <a:t> não deve ser mastigado ou esmagado. No caso de doentes que não sejam capazes de engolir o </a:t>
            </a:r>
            <a:r>
              <a:rPr lang="pt-PT" sz="1000" dirty="0" err="1">
                <a:effectLst/>
                <a:latin typeface="Times New Roman" panose="02020603050405020304" pitchFamily="18" charset="0"/>
                <a:ea typeface="Times New Roman" panose="02020603050405020304" pitchFamily="18" charset="0"/>
              </a:rPr>
              <a:t>comp</a:t>
            </a:r>
            <a:r>
              <a:rPr lang="pt-PT" sz="1000" dirty="0">
                <a:effectLst/>
                <a:latin typeface="Times New Roman" panose="02020603050405020304" pitchFamily="18" charset="0"/>
                <a:ea typeface="Times New Roman" panose="02020603050405020304" pitchFamily="18" charset="0"/>
              </a:rPr>
              <a:t> inteiro, é possível dividir o </a:t>
            </a:r>
            <a:r>
              <a:rPr lang="pt-PT" sz="1000" dirty="0" err="1">
                <a:effectLst/>
                <a:latin typeface="Times New Roman" panose="02020603050405020304" pitchFamily="18" charset="0"/>
                <a:ea typeface="Times New Roman" panose="02020603050405020304" pitchFamily="18" charset="0"/>
              </a:rPr>
              <a:t>comp</a:t>
            </a:r>
            <a:r>
              <a:rPr lang="pt-PT" sz="1000" dirty="0">
                <a:effectLst/>
                <a:latin typeface="Times New Roman" panose="02020603050405020304" pitchFamily="18" charset="0"/>
                <a:ea typeface="Times New Roman" panose="02020603050405020304" pitchFamily="18" charset="0"/>
              </a:rPr>
              <a:t> ao meio, ingerindo cada metade uma após a outra, garantindo que é tomada a dose completa.</a:t>
            </a:r>
            <a:r>
              <a:rPr lang="pt-PT" sz="1000" b="1" cap="all" dirty="0">
                <a:effectLst/>
                <a:latin typeface="Times New Roman Bold"/>
                <a:ea typeface="Times New Roman" panose="02020603050405020304" pitchFamily="18" charset="0"/>
              </a:rPr>
              <a:t> Contraindicações: </a:t>
            </a:r>
            <a:r>
              <a:rPr lang="pt-PT" sz="1000" dirty="0">
                <a:effectLst/>
                <a:latin typeface="Times New Roman" panose="02020603050405020304" pitchFamily="18" charset="0"/>
                <a:ea typeface="Times New Roman" panose="02020603050405020304" pitchFamily="18" charset="0"/>
              </a:rPr>
              <a:t>Hipersensibilidade às substâncias ativas ou a qualquer dos excipientes. Coadministração com medicamentos que incluam, mas não se limitam aos seguintes: </a:t>
            </a:r>
            <a:r>
              <a:rPr lang="pt-PT" sz="1000" dirty="0" err="1">
                <a:effectLst/>
                <a:latin typeface="Times New Roman" panose="02020603050405020304" pitchFamily="18" charset="0"/>
                <a:ea typeface="Times New Roman" panose="02020603050405020304" pitchFamily="18" charset="0"/>
              </a:rPr>
              <a:t>alfuzosina</a:t>
            </a:r>
            <a:r>
              <a:rPr lang="pt-PT" sz="1000" dirty="0">
                <a:effectLst/>
                <a:latin typeface="Times New Roman" panose="02020603050405020304" pitchFamily="18" charset="0"/>
                <a:ea typeface="Times New Roman" panose="02020603050405020304" pitchFamily="18" charset="0"/>
              </a:rPr>
              <a:t>, amiodarona, quinidina, carbamazepina, fenobarbital, </a:t>
            </a:r>
            <a:r>
              <a:rPr lang="pt-PT" sz="1000" dirty="0" err="1">
                <a:effectLst/>
                <a:latin typeface="Times New Roman" panose="02020603050405020304" pitchFamily="18" charset="0"/>
                <a:ea typeface="Times New Roman" panose="02020603050405020304" pitchFamily="18" charset="0"/>
              </a:rPr>
              <a:t>fenitoína</a:t>
            </a:r>
            <a:r>
              <a:rPr lang="pt-PT" sz="1000" dirty="0">
                <a:effectLst/>
                <a:latin typeface="Times New Roman" panose="02020603050405020304" pitchFamily="18" charset="0"/>
                <a:ea typeface="Times New Roman" panose="02020603050405020304" pitchFamily="18" charset="0"/>
              </a:rPr>
              <a:t>, rifampicina, </a:t>
            </a:r>
            <a:r>
              <a:rPr lang="pt-PT" sz="1000" dirty="0" err="1">
                <a:effectLst/>
                <a:latin typeface="Times New Roman" panose="02020603050405020304" pitchFamily="18" charset="0"/>
                <a:ea typeface="Times New Roman" panose="02020603050405020304" pitchFamily="18" charset="0"/>
              </a:rPr>
              <a:t>di-hidroergotamina</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ergometrina</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ergotamina</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cisaprida</a:t>
            </a:r>
            <a:r>
              <a:rPr lang="pt-PT" sz="1000" dirty="0">
                <a:effectLst/>
                <a:latin typeface="Times New Roman" panose="02020603050405020304" pitchFamily="18" charset="0"/>
                <a:ea typeface="Times New Roman" panose="02020603050405020304" pitchFamily="18" charset="0"/>
              </a:rPr>
              <a:t>, hipericão (</a:t>
            </a:r>
            <a:r>
              <a:rPr lang="pt-PT" sz="1000" i="1" dirty="0" err="1">
                <a:effectLst/>
                <a:latin typeface="Times New Roman" panose="02020603050405020304" pitchFamily="18" charset="0"/>
                <a:ea typeface="Times New Roman" panose="02020603050405020304" pitchFamily="18" charset="0"/>
              </a:rPr>
              <a:t>Hypericum</a:t>
            </a:r>
            <a:r>
              <a:rPr lang="pt-PT" sz="1000" i="1" dirty="0">
                <a:effectLst/>
                <a:latin typeface="Times New Roman" panose="02020603050405020304" pitchFamily="18" charset="0"/>
                <a:ea typeface="Times New Roman" panose="02020603050405020304" pitchFamily="18" charset="0"/>
              </a:rPr>
              <a:t> </a:t>
            </a:r>
            <a:r>
              <a:rPr lang="pt-PT" sz="1000" i="1" dirty="0" err="1">
                <a:effectLst/>
                <a:latin typeface="Times New Roman" panose="02020603050405020304" pitchFamily="18" charset="0"/>
                <a:ea typeface="Times New Roman" panose="02020603050405020304" pitchFamily="18" charset="0"/>
              </a:rPr>
              <a:t>perforatum</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lovastatina</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sinvastatina</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lomitapida</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pimozida</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lurasidona</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sildenafil</a:t>
            </a:r>
            <a:r>
              <a:rPr lang="pt-PT" sz="1000" dirty="0">
                <a:effectLst/>
                <a:latin typeface="Times New Roman" panose="02020603050405020304" pitchFamily="18" charset="0"/>
                <a:ea typeface="Times New Roman" panose="02020603050405020304" pitchFamily="18" charset="0"/>
              </a:rPr>
              <a:t> para o tratamento da hipertensão arterial pulmonar, </a:t>
            </a:r>
            <a:r>
              <a:rPr lang="pt-PT" sz="1000" dirty="0" err="1">
                <a:effectLst/>
                <a:latin typeface="Times New Roman" panose="02020603050405020304" pitchFamily="18" charset="0"/>
                <a:ea typeface="Times New Roman" panose="02020603050405020304" pitchFamily="18" charset="0"/>
              </a:rPr>
              <a:t>midazolam</a:t>
            </a:r>
            <a:r>
              <a:rPr lang="pt-PT" sz="1000" dirty="0">
                <a:effectLst/>
                <a:latin typeface="Times New Roman" panose="02020603050405020304" pitchFamily="18" charset="0"/>
                <a:ea typeface="Times New Roman" panose="02020603050405020304" pitchFamily="18" charset="0"/>
              </a:rPr>
              <a:t> administrado por via oral, </a:t>
            </a:r>
            <a:r>
              <a:rPr lang="pt-PT" sz="1000" dirty="0" err="1">
                <a:effectLst/>
                <a:latin typeface="Times New Roman" panose="02020603050405020304" pitchFamily="18" charset="0"/>
                <a:ea typeface="Times New Roman" panose="02020603050405020304" pitchFamily="18" charset="0"/>
              </a:rPr>
              <a:t>triazolam</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dabigatrano</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etexilato</a:t>
            </a:r>
            <a:r>
              <a:rPr lang="pt-PT" sz="1000" dirty="0">
                <a:effectLst/>
                <a:latin typeface="Times New Roman" panose="02020603050405020304" pitchFamily="18" charset="0"/>
                <a:ea typeface="Times New Roman" panose="02020603050405020304" pitchFamily="18" charset="0"/>
              </a:rPr>
              <a:t>. </a:t>
            </a:r>
            <a:r>
              <a:rPr lang="pt-PT" sz="1000" b="1" cap="all" dirty="0">
                <a:effectLst/>
                <a:latin typeface="Times New Roman Bold"/>
                <a:ea typeface="Times New Roman" panose="02020603050405020304" pitchFamily="18" charset="0"/>
              </a:rPr>
              <a:t>Advertências e precauções especiais de utilização: </a:t>
            </a:r>
            <a:r>
              <a:rPr lang="pt-PT" sz="1000" dirty="0">
                <a:effectLst/>
                <a:latin typeface="Times New Roman" panose="02020603050405020304" pitchFamily="18" charset="0"/>
                <a:ea typeface="Times New Roman" panose="02020603050405020304" pitchFamily="18" charset="0"/>
              </a:rPr>
              <a:t>A segurança e eficácia de </a:t>
            </a:r>
            <a:r>
              <a:rPr lang="pt-PT" sz="1000" dirty="0" err="1">
                <a:effectLst/>
                <a:latin typeface="Times New Roman" panose="02020603050405020304" pitchFamily="18" charset="0"/>
                <a:ea typeface="Times New Roman" panose="02020603050405020304" pitchFamily="18" charset="0"/>
              </a:rPr>
              <a:t>Genvoya</a:t>
            </a:r>
            <a:r>
              <a:rPr lang="pt-PT" sz="1000" dirty="0">
                <a:effectLst/>
                <a:latin typeface="Times New Roman" panose="02020603050405020304" pitchFamily="18" charset="0"/>
                <a:ea typeface="Times New Roman" panose="02020603050405020304" pitchFamily="18" charset="0"/>
              </a:rPr>
              <a:t> em doentes </a:t>
            </a:r>
            <a:r>
              <a:rPr lang="pt-PT" sz="1000" dirty="0" err="1">
                <a:effectLst/>
                <a:latin typeface="Times New Roman" panose="02020603050405020304" pitchFamily="18" charset="0"/>
                <a:ea typeface="Times New Roman" panose="02020603050405020304" pitchFamily="18" charset="0"/>
              </a:rPr>
              <a:t>coinfetados</a:t>
            </a:r>
            <a:r>
              <a:rPr lang="pt-PT" sz="1000" dirty="0">
                <a:effectLst/>
                <a:latin typeface="Times New Roman" panose="02020603050405020304" pitchFamily="18" charset="0"/>
                <a:ea typeface="Times New Roman" panose="02020603050405020304" pitchFamily="18" charset="0"/>
              </a:rPr>
              <a:t> pelo VIH-1 e pelo VHC não foram estabelecidas. O </a:t>
            </a:r>
            <a:r>
              <a:rPr lang="pt-PT" sz="1000" dirty="0" err="1">
                <a:effectLst/>
                <a:latin typeface="Times New Roman" panose="02020603050405020304" pitchFamily="18" charset="0"/>
                <a:ea typeface="Times New Roman" panose="02020603050405020304" pitchFamily="18" charset="0"/>
              </a:rPr>
              <a:t>tenofovir</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alafenamida</a:t>
            </a:r>
            <a:r>
              <a:rPr lang="pt-PT" sz="1000" dirty="0">
                <a:effectLst/>
                <a:latin typeface="Times New Roman" panose="02020603050405020304" pitchFamily="18" charset="0"/>
                <a:ea typeface="Times New Roman" panose="02020603050405020304" pitchFamily="18" charset="0"/>
              </a:rPr>
              <a:t> é ativo contra o vírus da hepatite B (VHB). A descontinuação do tratamento com </a:t>
            </a:r>
            <a:r>
              <a:rPr lang="pt-PT" sz="1000" dirty="0" err="1">
                <a:effectLst/>
                <a:latin typeface="Times New Roman" panose="02020603050405020304" pitchFamily="18" charset="0"/>
                <a:ea typeface="Times New Roman" panose="02020603050405020304" pitchFamily="18" charset="0"/>
              </a:rPr>
              <a:t>Genvoya</a:t>
            </a:r>
            <a:r>
              <a:rPr lang="pt-PT" sz="1000" dirty="0">
                <a:effectLst/>
                <a:latin typeface="Times New Roman" panose="02020603050405020304" pitchFamily="18" charset="0"/>
                <a:ea typeface="Times New Roman" panose="02020603050405020304" pitchFamily="18" charset="0"/>
              </a:rPr>
              <a:t> em doentes </a:t>
            </a:r>
            <a:r>
              <a:rPr lang="pt-PT" sz="1000" dirty="0" err="1">
                <a:effectLst/>
                <a:latin typeface="Times New Roman" panose="02020603050405020304" pitchFamily="18" charset="0"/>
                <a:ea typeface="Times New Roman" panose="02020603050405020304" pitchFamily="18" charset="0"/>
              </a:rPr>
              <a:t>coinfetados</a:t>
            </a:r>
            <a:r>
              <a:rPr lang="pt-PT" sz="1000" dirty="0">
                <a:effectLst/>
                <a:latin typeface="Times New Roman" panose="02020603050405020304" pitchFamily="18" charset="0"/>
                <a:ea typeface="Times New Roman" panose="02020603050405020304" pitchFamily="18" charset="0"/>
              </a:rPr>
              <a:t> pelo VIH e pelo VHB pode estar associada a exacerbações agudas graves de hepatite. Não administrar com outros medicamentos contendo </a:t>
            </a:r>
            <a:r>
              <a:rPr lang="pt-PT" sz="1000" dirty="0" err="1">
                <a:effectLst/>
                <a:latin typeface="Times New Roman" panose="02020603050405020304" pitchFamily="18" charset="0"/>
                <a:ea typeface="Times New Roman" panose="02020603050405020304" pitchFamily="18" charset="0"/>
              </a:rPr>
              <a:t>tenofovir</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disoproxil</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lamivudina</a:t>
            </a:r>
            <a:r>
              <a:rPr lang="pt-PT" sz="1000" dirty="0">
                <a:effectLst/>
                <a:latin typeface="Times New Roman" panose="02020603050405020304" pitchFamily="18" charset="0"/>
                <a:ea typeface="Times New Roman" panose="02020603050405020304" pitchFamily="18" charset="0"/>
              </a:rPr>
              <a:t> ou </a:t>
            </a:r>
            <a:r>
              <a:rPr lang="pt-PT" sz="1000" dirty="0" err="1">
                <a:effectLst/>
                <a:latin typeface="Times New Roman" panose="02020603050405020304" pitchFamily="18" charset="0"/>
                <a:ea typeface="Times New Roman" panose="02020603050405020304" pitchFamily="18" charset="0"/>
              </a:rPr>
              <a:t>adefovir</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dipivoxil</a:t>
            </a:r>
            <a:r>
              <a:rPr lang="pt-PT" sz="1000" dirty="0">
                <a:effectLst/>
                <a:latin typeface="Times New Roman" panose="02020603050405020304" pitchFamily="18" charset="0"/>
                <a:ea typeface="Times New Roman" panose="02020603050405020304" pitchFamily="18" charset="0"/>
              </a:rPr>
              <a:t> utilizados para hepatite B. Considerar a paragem ou descontinuação do tratamento em doentes com disfunção hepática pré-existente, incluindo hepatite crónica ativa se for evidenciado agravamento da doença hepática. Durante a terapêutica antirretroviral pode ocorrer um aumento do peso e dos níveis de lípidos e glucose no sangue. Os análogos dos nucleosídeos e nucleótidos podem, num grau variável, ter um impacto na função mitocondrial.</a:t>
            </a:r>
            <a:r>
              <a:rPr lang="pt-PT" sz="1400" dirty="0">
                <a:effectLst/>
                <a:latin typeface="Times New Roman" panose="02020603050405020304" pitchFamily="18" charset="0"/>
                <a:ea typeface="Times New Roman" panose="02020603050405020304" pitchFamily="18" charset="0"/>
              </a:rPr>
              <a:t> </a:t>
            </a:r>
            <a:r>
              <a:rPr lang="pt-PT" sz="1000" dirty="0">
                <a:effectLst/>
                <a:latin typeface="Times New Roman" panose="02020603050405020304" pitchFamily="18" charset="0"/>
                <a:ea typeface="Times New Roman" panose="02020603050405020304" pitchFamily="18" charset="0"/>
              </a:rPr>
              <a:t>Existem notificações de disfunção mitocondrial em lactentes VIH negativos, expostos </a:t>
            </a:r>
            <a:r>
              <a:rPr lang="pt-PT" sz="1000" i="1" dirty="0">
                <a:effectLst/>
                <a:latin typeface="Times New Roman" panose="02020603050405020304" pitchFamily="18" charset="0"/>
                <a:ea typeface="Times New Roman" panose="02020603050405020304" pitchFamily="18" charset="0"/>
              </a:rPr>
              <a:t>in </a:t>
            </a:r>
            <a:r>
              <a:rPr lang="pt-PT" sz="1000" i="1" dirty="0" err="1">
                <a:effectLst/>
                <a:latin typeface="Times New Roman" panose="02020603050405020304" pitchFamily="18" charset="0"/>
                <a:ea typeface="Times New Roman" panose="02020603050405020304" pitchFamily="18" charset="0"/>
              </a:rPr>
              <a:t>utero</a:t>
            </a:r>
            <a:r>
              <a:rPr lang="pt-PT" sz="1000" dirty="0">
                <a:effectLst/>
                <a:latin typeface="Times New Roman" panose="02020603050405020304" pitchFamily="18" charset="0"/>
                <a:ea typeface="Times New Roman" panose="02020603050405020304" pitchFamily="18" charset="0"/>
              </a:rPr>
              <a:t> e/ou após o nascimento a análogos dos nucleosídeos. Qualquer sintoma de inflamação deve ser avaliado e, quando necessário, instituído o tratamento. Os doentes em tratamento com </a:t>
            </a:r>
            <a:r>
              <a:rPr lang="pt-PT" sz="1000" dirty="0" err="1">
                <a:effectLst/>
                <a:latin typeface="Times New Roman" panose="02020603050405020304" pitchFamily="18" charset="0"/>
                <a:ea typeface="Times New Roman" panose="02020603050405020304" pitchFamily="18" charset="0"/>
              </a:rPr>
              <a:t>Genvoya</a:t>
            </a:r>
            <a:r>
              <a:rPr lang="pt-PT" sz="1000" dirty="0">
                <a:effectLst/>
                <a:latin typeface="Times New Roman" panose="02020603050405020304" pitchFamily="18" charset="0"/>
                <a:ea typeface="Times New Roman" panose="02020603050405020304" pitchFamily="18" charset="0"/>
              </a:rPr>
              <a:t> ou outra TA podem continuar a desenvolver infeções oportunistas e outras complicações da infeção pelo VIH. Foram notificados casos de osteonecrose, particularmente em doentes com doença por VIH avançada e/ou exposição prolongada a TA combinada. Foram notificados casos de compromisso renal pós-comercialização, incluindo insuficiência renal aguda e </a:t>
            </a:r>
            <a:r>
              <a:rPr lang="pt-PT" sz="1000" dirty="0" err="1">
                <a:effectLst/>
                <a:latin typeface="Times New Roman" panose="02020603050405020304" pitchFamily="18" charset="0"/>
                <a:ea typeface="Times New Roman" panose="02020603050405020304" pitchFamily="18" charset="0"/>
              </a:rPr>
              <a:t>tubulopatia</a:t>
            </a:r>
            <a:r>
              <a:rPr lang="pt-PT" sz="1000" dirty="0">
                <a:effectLst/>
                <a:latin typeface="Times New Roman" panose="02020603050405020304" pitchFamily="18" charset="0"/>
                <a:ea typeface="Times New Roman" panose="02020603050405020304" pitchFamily="18" charset="0"/>
              </a:rPr>
              <a:t> renal proximal com medicamentos que contêm </a:t>
            </a:r>
            <a:r>
              <a:rPr lang="pt-PT" sz="1000" dirty="0" err="1">
                <a:effectLst/>
                <a:latin typeface="Times New Roman" panose="02020603050405020304" pitchFamily="18" charset="0"/>
                <a:ea typeface="Times New Roman" panose="02020603050405020304" pitchFamily="18" charset="0"/>
              </a:rPr>
              <a:t>tenofovir</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alafenamida</a:t>
            </a:r>
            <a:r>
              <a:rPr lang="pt-PT" sz="1000" dirty="0">
                <a:effectLst/>
                <a:latin typeface="Times New Roman" panose="02020603050405020304" pitchFamily="18" charset="0"/>
                <a:ea typeface="Times New Roman" panose="02020603050405020304" pitchFamily="18" charset="0"/>
              </a:rPr>
              <a:t>. Não se pode excluir um risco potencial de nefrotoxicidade com </a:t>
            </a:r>
            <a:r>
              <a:rPr lang="pt-PT" sz="1000" dirty="0" err="1">
                <a:effectLst/>
                <a:latin typeface="Times New Roman" panose="02020603050405020304" pitchFamily="18" charset="0"/>
                <a:ea typeface="Times New Roman" panose="02020603050405020304" pitchFamily="18" charset="0"/>
              </a:rPr>
              <a:t>Genvoya</a:t>
            </a:r>
            <a:r>
              <a:rPr lang="pt-PT" sz="1000" dirty="0">
                <a:effectLst/>
                <a:latin typeface="Times New Roman" panose="02020603050405020304" pitchFamily="18" charset="0"/>
                <a:ea typeface="Times New Roman" panose="02020603050405020304" pitchFamily="18" charset="0"/>
              </a:rPr>
              <a:t>. Recomenda-se avaliação da função renal em todos os doentes antes ou aquando do início do tratamento, bem como monitorização durante o tratamento. Em caso de diminuição clinicamente significativa da função renal ou </a:t>
            </a:r>
            <a:r>
              <a:rPr lang="pt-PT" sz="1000" dirty="0" err="1">
                <a:effectLst/>
                <a:latin typeface="Times New Roman" panose="02020603050405020304" pitchFamily="18" charset="0"/>
                <a:ea typeface="Times New Roman" panose="02020603050405020304" pitchFamily="18" charset="0"/>
              </a:rPr>
              <a:t>tubulopatia</a:t>
            </a:r>
            <a:r>
              <a:rPr lang="pt-PT" sz="1000" dirty="0">
                <a:effectLst/>
                <a:latin typeface="Times New Roman" panose="02020603050405020304" pitchFamily="18" charset="0"/>
                <a:ea typeface="Times New Roman" panose="02020603050405020304" pitchFamily="18" charset="0"/>
              </a:rPr>
              <a:t> renal proximal considerar descontinuação de </a:t>
            </a:r>
            <a:r>
              <a:rPr lang="pt-PT" sz="1000" dirty="0" err="1">
                <a:effectLst/>
                <a:latin typeface="Times New Roman" panose="02020603050405020304" pitchFamily="18" charset="0"/>
                <a:ea typeface="Times New Roman" panose="02020603050405020304" pitchFamily="18" charset="0"/>
              </a:rPr>
              <a:t>Genvoya</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Genvoya</a:t>
            </a:r>
            <a:r>
              <a:rPr lang="pt-PT" sz="1000" dirty="0">
                <a:effectLst/>
                <a:latin typeface="Times New Roman" panose="02020603050405020304" pitchFamily="18" charset="0"/>
                <a:ea typeface="Times New Roman" panose="02020603050405020304" pitchFamily="18" charset="0"/>
              </a:rPr>
              <a:t> não deve ser administrado com outros medicamentos antirretrovirais. As doentes do sexo feminino com potencial para engravidar devem utilizar um contracetivo hormonal que contenha, pelo menos, 30 </a:t>
            </a:r>
            <a:r>
              <a:rPr lang="pt-PT" sz="1000" dirty="0" err="1">
                <a:effectLst/>
                <a:latin typeface="Times New Roman" panose="02020603050405020304" pitchFamily="18" charset="0"/>
                <a:ea typeface="Times New Roman" panose="02020603050405020304" pitchFamily="18" charset="0"/>
              </a:rPr>
              <a:t>μg</a:t>
            </a:r>
            <a:r>
              <a:rPr lang="pt-PT" sz="1000" dirty="0">
                <a:effectLst/>
                <a:latin typeface="Times New Roman" panose="02020603050405020304" pitchFamily="18" charset="0"/>
                <a:ea typeface="Times New Roman" panose="02020603050405020304" pitchFamily="18" charset="0"/>
              </a:rPr>
              <a:t> de </a:t>
            </a:r>
            <a:r>
              <a:rPr lang="pt-PT" sz="1000" dirty="0" err="1">
                <a:effectLst/>
                <a:latin typeface="Times New Roman" panose="02020603050405020304" pitchFamily="18" charset="0"/>
                <a:ea typeface="Times New Roman" panose="02020603050405020304" pitchFamily="18" charset="0"/>
              </a:rPr>
              <a:t>etinilestradiol</a:t>
            </a:r>
            <a:r>
              <a:rPr lang="pt-PT" sz="1000" dirty="0">
                <a:effectLst/>
                <a:latin typeface="Times New Roman" panose="02020603050405020304" pitchFamily="18" charset="0"/>
                <a:ea typeface="Times New Roman" panose="02020603050405020304" pitchFamily="18" charset="0"/>
              </a:rPr>
              <a:t> e </a:t>
            </a:r>
            <a:r>
              <a:rPr lang="pt-PT" sz="1000" dirty="0" err="1">
                <a:effectLst/>
                <a:latin typeface="Times New Roman" panose="02020603050405020304" pitchFamily="18" charset="0"/>
                <a:ea typeface="Times New Roman" panose="02020603050405020304" pitchFamily="18" charset="0"/>
              </a:rPr>
              <a:t>drospirenona</a:t>
            </a:r>
            <a:r>
              <a:rPr lang="pt-PT" sz="1000" dirty="0">
                <a:effectLst/>
                <a:latin typeface="Times New Roman" panose="02020603050405020304" pitchFamily="18" charset="0"/>
                <a:ea typeface="Times New Roman" panose="02020603050405020304" pitchFamily="18" charset="0"/>
              </a:rPr>
              <a:t> ou </a:t>
            </a:r>
            <a:r>
              <a:rPr lang="pt-PT" sz="1000" dirty="0" err="1">
                <a:effectLst/>
                <a:latin typeface="Times New Roman" panose="02020603050405020304" pitchFamily="18" charset="0"/>
                <a:ea typeface="Times New Roman" panose="02020603050405020304" pitchFamily="18" charset="0"/>
              </a:rPr>
              <a:t>norgestimato</a:t>
            </a:r>
            <a:r>
              <a:rPr lang="pt-PT" sz="1000" dirty="0">
                <a:effectLst/>
                <a:latin typeface="Times New Roman" panose="02020603050405020304" pitchFamily="18" charset="0"/>
                <a:ea typeface="Times New Roman" panose="02020603050405020304" pitchFamily="18" charset="0"/>
              </a:rPr>
              <a:t> como </a:t>
            </a:r>
            <a:r>
              <a:rPr lang="pt-PT" sz="1000" dirty="0" err="1">
                <a:effectLst/>
                <a:latin typeface="Times New Roman" panose="02020603050405020304" pitchFamily="18" charset="0"/>
                <a:ea typeface="Times New Roman" panose="02020603050405020304" pitchFamily="18" charset="0"/>
              </a:rPr>
              <a:t>progestagénio</a:t>
            </a:r>
            <a:r>
              <a:rPr lang="pt-PT" sz="1000" dirty="0">
                <a:effectLst/>
                <a:latin typeface="Times New Roman" panose="02020603050405020304" pitchFamily="18" charset="0"/>
                <a:ea typeface="Times New Roman" panose="02020603050405020304" pitchFamily="18" charset="0"/>
              </a:rPr>
              <a:t> ou devem utilizar um método de contraceção alternativo fiável. A utilização de </a:t>
            </a:r>
            <a:r>
              <a:rPr lang="pt-PT" sz="1000" dirty="0" err="1">
                <a:effectLst/>
                <a:latin typeface="Times New Roman" panose="02020603050405020304" pitchFamily="18" charset="0"/>
                <a:ea typeface="Times New Roman" panose="02020603050405020304" pitchFamily="18" charset="0"/>
              </a:rPr>
              <a:t>Genvoya</a:t>
            </a:r>
            <a:r>
              <a:rPr lang="pt-PT" sz="1000" dirty="0">
                <a:effectLst/>
                <a:latin typeface="Times New Roman" panose="02020603050405020304" pitchFamily="18" charset="0"/>
                <a:ea typeface="Times New Roman" panose="02020603050405020304" pitchFamily="18" charset="0"/>
              </a:rPr>
              <a:t> com contracetivos orais contendo outros </a:t>
            </a:r>
            <a:r>
              <a:rPr lang="pt-PT" sz="1000" dirty="0" err="1">
                <a:effectLst/>
                <a:latin typeface="Times New Roman" panose="02020603050405020304" pitchFamily="18" charset="0"/>
                <a:ea typeface="Times New Roman" panose="02020603050405020304" pitchFamily="18" charset="0"/>
              </a:rPr>
              <a:t>progestagénios</a:t>
            </a:r>
            <a:r>
              <a:rPr lang="pt-PT" sz="1000" dirty="0">
                <a:effectLst/>
                <a:latin typeface="Times New Roman" panose="02020603050405020304" pitchFamily="18" charset="0"/>
                <a:ea typeface="Times New Roman" panose="02020603050405020304" pitchFamily="18" charset="0"/>
              </a:rPr>
              <a:t> deve ser evitada. Os doentes com problemas hereditários raros de intolerância à galactose, deficiência de </a:t>
            </a:r>
            <a:r>
              <a:rPr lang="pt-PT" sz="1000" dirty="0" err="1">
                <a:effectLst/>
                <a:latin typeface="Times New Roman" panose="02020603050405020304" pitchFamily="18" charset="0"/>
                <a:ea typeface="Times New Roman" panose="02020603050405020304" pitchFamily="18" charset="0"/>
              </a:rPr>
              <a:t>lactase</a:t>
            </a:r>
            <a:r>
              <a:rPr lang="pt-PT" sz="1000" dirty="0">
                <a:effectLst/>
                <a:latin typeface="Times New Roman" panose="02020603050405020304" pitchFamily="18" charset="0"/>
                <a:ea typeface="Times New Roman" panose="02020603050405020304" pitchFamily="18" charset="0"/>
              </a:rPr>
              <a:t> de </a:t>
            </a:r>
            <a:r>
              <a:rPr lang="pt-PT" sz="1000" dirty="0" err="1">
                <a:effectLst/>
                <a:latin typeface="Times New Roman" panose="02020603050405020304" pitchFamily="18" charset="0"/>
                <a:ea typeface="Times New Roman" panose="02020603050405020304" pitchFamily="18" charset="0"/>
              </a:rPr>
              <a:t>Lapp</a:t>
            </a:r>
            <a:r>
              <a:rPr lang="pt-PT" sz="1000" dirty="0">
                <a:effectLst/>
                <a:latin typeface="Times New Roman" panose="02020603050405020304" pitchFamily="18" charset="0"/>
                <a:ea typeface="Times New Roman" panose="02020603050405020304" pitchFamily="18" charset="0"/>
              </a:rPr>
              <a:t>, ou má absorção de glucose galactose não devem tomar este medicamento. Recomenda-se separar a administração de </a:t>
            </a:r>
            <a:r>
              <a:rPr lang="pt-PT" sz="1000" dirty="0" err="1">
                <a:effectLst/>
                <a:latin typeface="Times New Roman" panose="02020603050405020304" pitchFamily="18" charset="0"/>
                <a:ea typeface="Times New Roman" panose="02020603050405020304" pitchFamily="18" charset="0"/>
              </a:rPr>
              <a:t>Genvoya</a:t>
            </a:r>
            <a:r>
              <a:rPr lang="pt-PT" sz="1000" dirty="0">
                <a:effectLst/>
                <a:latin typeface="Times New Roman" panose="02020603050405020304" pitchFamily="18" charset="0"/>
                <a:ea typeface="Times New Roman" panose="02020603050405020304" pitchFamily="18" charset="0"/>
              </a:rPr>
              <a:t> e de antiácidos e suplementos multivitamínicos em, pelo menos, 4 horas. </a:t>
            </a:r>
            <a:r>
              <a:rPr lang="pt-PT" sz="1000" b="1" cap="all" dirty="0">
                <a:effectLst/>
                <a:latin typeface="Times New Roman" panose="02020603050405020304" pitchFamily="18" charset="0"/>
                <a:ea typeface="Times New Roman" panose="02020603050405020304" pitchFamily="18" charset="0"/>
              </a:rPr>
              <a:t>Interações medicamentosas e outras formas de interação</a:t>
            </a:r>
            <a:r>
              <a:rPr lang="pt-PT" sz="1000" cap="all" dirty="0">
                <a:effectLst/>
                <a:latin typeface="Times New Roman" panose="02020603050405020304" pitchFamily="18" charset="0"/>
                <a:ea typeface="Times New Roman" panose="02020603050405020304" pitchFamily="18" charset="0"/>
              </a:rPr>
              <a:t>: </a:t>
            </a:r>
            <a:r>
              <a:rPr lang="pt-PT" sz="1000" dirty="0">
                <a:effectLst/>
                <a:latin typeface="Times New Roman" panose="02020603050405020304" pitchFamily="18" charset="0"/>
                <a:ea typeface="Times New Roman" panose="02020603050405020304" pitchFamily="18" charset="0"/>
              </a:rPr>
              <a:t>Ver utilização concomitante contraindicada na secção “Contraindicações”. Utilização concomitante não recomendada: </a:t>
            </a:r>
            <a:r>
              <a:rPr lang="pt-PT" sz="1000" dirty="0" err="1">
                <a:effectLst/>
                <a:latin typeface="Times New Roman" panose="02020603050405020304" pitchFamily="18" charset="0"/>
                <a:ea typeface="Times New Roman" panose="02020603050405020304" pitchFamily="18" charset="0"/>
              </a:rPr>
              <a:t>clopidogrel</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rifabutina</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boceprevir</a:t>
            </a:r>
            <a:r>
              <a:rPr lang="pt-PT" sz="1000" dirty="0">
                <a:effectLst/>
                <a:latin typeface="Times New Roman" panose="02020603050405020304" pitchFamily="18" charset="0"/>
                <a:ea typeface="Times New Roman" panose="02020603050405020304" pitchFamily="18" charset="0"/>
              </a:rPr>
              <a:t> e corticosteroides metabolizados pelo CYP3A. Outras interações possíveis: </a:t>
            </a:r>
            <a:r>
              <a:rPr lang="pt-PT" sz="1000" dirty="0" err="1">
                <a:effectLst/>
                <a:latin typeface="Times New Roman" panose="02020603050405020304" pitchFamily="18" charset="0"/>
                <a:ea typeface="Times New Roman" panose="02020603050405020304" pitchFamily="18" charset="0"/>
              </a:rPr>
              <a:t>cetoconazol</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itraconazol</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voriconazol</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posaconazol</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fluconazol</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claritromicina</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telitromicina</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fluticasona</a:t>
            </a:r>
            <a:r>
              <a:rPr lang="pt-PT" sz="1000" dirty="0">
                <a:effectLst/>
                <a:latin typeface="Times New Roman" panose="02020603050405020304" pitchFamily="18" charset="0"/>
                <a:ea typeface="Times New Roman" panose="02020603050405020304" pitchFamily="18" charset="0"/>
              </a:rPr>
              <a:t>, metformina, digoxina, </a:t>
            </a:r>
            <a:r>
              <a:rPr lang="pt-PT" sz="1000" dirty="0" err="1">
                <a:effectLst/>
                <a:latin typeface="Times New Roman" panose="02020603050405020304" pitchFamily="18" charset="0"/>
                <a:ea typeface="Times New Roman" panose="02020603050405020304" pitchFamily="18" charset="0"/>
              </a:rPr>
              <a:t>disopiramida</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flecainida</a:t>
            </a:r>
            <a:r>
              <a:rPr lang="pt-PT" sz="1000" dirty="0">
                <a:effectLst/>
                <a:latin typeface="Times New Roman" panose="02020603050405020304" pitchFamily="18" charset="0"/>
                <a:ea typeface="Times New Roman" panose="02020603050405020304" pitchFamily="18" charset="0"/>
              </a:rPr>
              <a:t>, lidocaína sistémica, </a:t>
            </a:r>
            <a:r>
              <a:rPr lang="pt-PT" sz="1000" dirty="0" err="1">
                <a:effectLst/>
                <a:latin typeface="Times New Roman" panose="02020603050405020304" pitchFamily="18" charset="0"/>
                <a:ea typeface="Times New Roman" panose="02020603050405020304" pitchFamily="18" charset="0"/>
              </a:rPr>
              <a:t>mexiletina</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propafenona</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metoprolol</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timolol</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amlodipina</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diltiazem</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felodipina</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nicardipina</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nifedipina</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verapamil</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bosentano</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varfarina</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dabigatrano</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salmeterol</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rosuvastatina</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atorvastatina</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pitavastatina</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pravastatina</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fluvastatina</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sildenafil</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tadalafil</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vardenafil</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escitalopram</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trazodona</a:t>
            </a:r>
            <a:r>
              <a:rPr lang="pt-PT" sz="1000" dirty="0">
                <a:effectLst/>
                <a:latin typeface="Times New Roman" panose="02020603050405020304" pitchFamily="18" charset="0"/>
                <a:ea typeface="Times New Roman" panose="02020603050405020304" pitchFamily="18" charset="0"/>
              </a:rPr>
              <a:t>, ciclosporina, </a:t>
            </a:r>
            <a:r>
              <a:rPr lang="pt-PT" sz="1000" dirty="0" err="1">
                <a:effectLst/>
                <a:latin typeface="Times New Roman" panose="02020603050405020304" pitchFamily="18" charset="0"/>
                <a:ea typeface="Times New Roman" panose="02020603050405020304" pitchFamily="18" charset="0"/>
              </a:rPr>
              <a:t>sirolimus</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tacrolimus</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buspirona</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clorazepato</a:t>
            </a:r>
            <a:r>
              <a:rPr lang="pt-PT" sz="1000" dirty="0">
                <a:effectLst/>
                <a:latin typeface="Times New Roman" panose="02020603050405020304" pitchFamily="18" charset="0"/>
                <a:ea typeface="Times New Roman" panose="02020603050405020304" pitchFamily="18" charset="0"/>
              </a:rPr>
              <a:t>, diazepam, </a:t>
            </a:r>
            <a:r>
              <a:rPr lang="pt-PT" sz="1000" dirty="0" err="1">
                <a:effectLst/>
                <a:latin typeface="Times New Roman" panose="02020603050405020304" pitchFamily="18" charset="0"/>
                <a:ea typeface="Times New Roman" panose="02020603050405020304" pitchFamily="18" charset="0"/>
              </a:rPr>
              <a:t>estazolam</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flurazepam</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zolpidem</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prasugrel</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midazolam</a:t>
            </a:r>
            <a:r>
              <a:rPr lang="pt-PT" sz="1000" dirty="0">
                <a:effectLst/>
                <a:latin typeface="Times New Roman" panose="02020603050405020304" pitchFamily="18" charset="0"/>
                <a:ea typeface="Times New Roman" panose="02020603050405020304" pitchFamily="18" charset="0"/>
              </a:rPr>
              <a:t> administrado por via intravenosa, colquicina e medicamentos ou suplementos orais contendo catiões polivalentes. Ver RCM para mais informação. </a:t>
            </a:r>
            <a:r>
              <a:rPr lang="pt-PT" sz="1000" b="1" cap="all" dirty="0">
                <a:effectLst/>
                <a:latin typeface="Times New Roman" panose="02020603050405020304" pitchFamily="18" charset="0"/>
                <a:ea typeface="Times New Roman" panose="02020603050405020304" pitchFamily="18" charset="0"/>
              </a:rPr>
              <a:t>Efeitos indesejáveis: </a:t>
            </a:r>
            <a:r>
              <a:rPr lang="pt-PT" sz="1000" dirty="0">
                <a:effectLst/>
                <a:latin typeface="Times New Roman" panose="02020603050405020304" pitchFamily="18" charset="0"/>
                <a:ea typeface="Times New Roman" panose="02020603050405020304" pitchFamily="18" charset="0"/>
              </a:rPr>
              <a:t>As reações adversas (RA) notificadas mais frequentemente em estudos clínicos com </a:t>
            </a:r>
            <a:r>
              <a:rPr lang="pt-PT" sz="1000" dirty="0" err="1">
                <a:effectLst/>
                <a:latin typeface="Times New Roman" panose="02020603050405020304" pitchFamily="18" charset="0"/>
                <a:ea typeface="Times New Roman" panose="02020603050405020304" pitchFamily="18" charset="0"/>
              </a:rPr>
              <a:t>Genvoya</a:t>
            </a:r>
            <a:r>
              <a:rPr lang="pt-PT" sz="1000" dirty="0">
                <a:effectLst/>
                <a:latin typeface="Times New Roman" panose="02020603050405020304" pitchFamily="18" charset="0"/>
                <a:ea typeface="Times New Roman" panose="02020603050405020304" pitchFamily="18" charset="0"/>
              </a:rPr>
              <a:t> em doentes sem terapêutica prévia foram náuseas (11%), diarreia (7%) e cefaleias (6%). Podem ocorrer alterações na creatinina sérica e nas análises laboratoriais dos lípidos. </a:t>
            </a:r>
            <a:r>
              <a:rPr lang="pt-PT" sz="1000" u="sng" dirty="0">
                <a:effectLst/>
                <a:latin typeface="Times New Roman" panose="02020603050405020304" pitchFamily="18" charset="0"/>
                <a:ea typeface="Times New Roman" panose="02020603050405020304" pitchFamily="18" charset="0"/>
              </a:rPr>
              <a:t>RA muito frequentes</a:t>
            </a:r>
            <a:r>
              <a:rPr lang="pt-PT" sz="1000" dirty="0">
                <a:effectLst/>
                <a:latin typeface="Times New Roman" panose="02020603050405020304" pitchFamily="18" charset="0"/>
                <a:ea typeface="Times New Roman" panose="02020603050405020304" pitchFamily="18" charset="0"/>
              </a:rPr>
              <a:t>: náuseas. </a:t>
            </a:r>
            <a:r>
              <a:rPr lang="pt-PT" sz="1000" u="sng" dirty="0">
                <a:effectLst/>
                <a:latin typeface="Times New Roman" panose="02020603050405020304" pitchFamily="18" charset="0"/>
                <a:ea typeface="Times New Roman" panose="02020603050405020304" pitchFamily="18" charset="0"/>
              </a:rPr>
              <a:t>RA frequentes</a:t>
            </a:r>
            <a:r>
              <a:rPr lang="pt-PT" sz="1000" dirty="0">
                <a:effectLst/>
                <a:latin typeface="Times New Roman" panose="02020603050405020304" pitchFamily="18" charset="0"/>
                <a:ea typeface="Times New Roman" panose="02020603050405020304" pitchFamily="18" charset="0"/>
              </a:rPr>
              <a:t>: </a:t>
            </a:r>
            <a:r>
              <a:rPr lang="pt-PT" sz="1000" dirty="0">
                <a:effectLst/>
                <a:latin typeface="Times New Roman" panose="02020603050405020304" pitchFamily="18" charset="0"/>
                <a:ea typeface="Arial Unicode MS"/>
              </a:rPr>
              <a:t>sonhos anormais, cefaleias, tonturas, diarreia, vómitos, dor abdominal, flatulência, erupção cutânea e fadiga.</a:t>
            </a:r>
            <a:r>
              <a:rPr lang="pt-PT" sz="1000" dirty="0">
                <a:effectLst/>
                <a:latin typeface="Times New Roman" panose="02020603050405020304" pitchFamily="18" charset="0"/>
                <a:ea typeface="Times New Roman" panose="02020603050405020304" pitchFamily="18" charset="0"/>
              </a:rPr>
              <a:t> </a:t>
            </a:r>
            <a:r>
              <a:rPr lang="pt-PT" sz="1000" u="sng" dirty="0">
                <a:effectLst/>
                <a:latin typeface="Times New Roman" panose="02020603050405020304" pitchFamily="18" charset="0"/>
                <a:ea typeface="Times New Roman" panose="02020603050405020304" pitchFamily="18" charset="0"/>
              </a:rPr>
              <a:t>RA pouco frequentes</a:t>
            </a:r>
            <a:r>
              <a:rPr lang="pt-PT" sz="1000" dirty="0">
                <a:effectLst/>
                <a:latin typeface="Times New Roman" panose="02020603050405020304" pitchFamily="18" charset="0"/>
                <a:ea typeface="Times New Roman" panose="02020603050405020304" pitchFamily="18" charset="0"/>
              </a:rPr>
              <a:t>: </a:t>
            </a:r>
            <a:r>
              <a:rPr lang="pt-PT" sz="1000" dirty="0">
                <a:effectLst/>
                <a:latin typeface="Times New Roman" panose="02020603050405020304" pitchFamily="18" charset="0"/>
                <a:ea typeface="Arial Unicode MS"/>
              </a:rPr>
              <a:t>anemia, ideação suicida e tentativa de suicídio (em doentes com uma história preexistente de depressão ou doença psiquiátrica), depressão,</a:t>
            </a:r>
            <a:r>
              <a:rPr lang="pt-PT" sz="1000" baseline="30000" dirty="0">
                <a:effectLst/>
                <a:latin typeface="Times New Roman" panose="02020603050405020304" pitchFamily="18" charset="0"/>
                <a:ea typeface="Arial Unicode MS"/>
              </a:rPr>
              <a:t> </a:t>
            </a:r>
            <a:r>
              <a:rPr lang="pt-PT" sz="1000" dirty="0">
                <a:effectLst/>
                <a:latin typeface="Times New Roman" panose="02020603050405020304" pitchFamily="18" charset="0"/>
                <a:ea typeface="Arial Unicode MS"/>
              </a:rPr>
              <a:t>dispepsia, angioedema, prurido e urticária.</a:t>
            </a:r>
            <a:r>
              <a:rPr lang="pt-PT" sz="1000" dirty="0">
                <a:effectLst/>
                <a:latin typeface="Times New Roman" panose="02020603050405020304" pitchFamily="18" charset="0"/>
                <a:ea typeface="Times New Roman" panose="02020603050405020304" pitchFamily="18" charset="0"/>
              </a:rPr>
              <a:t> </a:t>
            </a:r>
            <a:r>
              <a:rPr lang="pt-PT" sz="1000" dirty="0">
                <a:effectLst/>
                <a:latin typeface="Times New Roman" panose="02020603050405020304" pitchFamily="18" charset="0"/>
                <a:ea typeface="Arial Unicode MS"/>
              </a:rPr>
              <a:t>O perfil de segurança em doentes adolescentes pediátricos que receberam tratamento com </a:t>
            </a:r>
            <a:r>
              <a:rPr lang="pt-PT" sz="1000" dirty="0" err="1">
                <a:effectLst/>
                <a:latin typeface="Times New Roman" panose="02020603050405020304" pitchFamily="18" charset="0"/>
                <a:ea typeface="Arial Unicode MS"/>
              </a:rPr>
              <a:t>Genvoya</a:t>
            </a:r>
            <a:r>
              <a:rPr lang="pt-PT" sz="1000" dirty="0">
                <a:effectLst/>
                <a:latin typeface="Times New Roman" panose="02020603050405020304" pitchFamily="18" charset="0"/>
                <a:ea typeface="Arial Unicode MS"/>
              </a:rPr>
              <a:t> foi semelhante ao observado nos adultos. Para mais informação, consultar o RCM completo disponível em: https://www.ema.europa.eu/en/medicines/human/EPAR/genvoya.</a:t>
            </a:r>
            <a:r>
              <a:rPr lang="pt-PT" sz="1000" dirty="0">
                <a:effectLst/>
                <a:latin typeface="Times New Roman" panose="02020603050405020304" pitchFamily="18" charset="0"/>
                <a:ea typeface="Times New Roman" panose="02020603050405020304" pitchFamily="18" charset="0"/>
              </a:rPr>
              <a:t> Data de aprovação do texto do RCM: outubro 2022.</a:t>
            </a:r>
            <a:endParaRPr lang="pt-PT" sz="1400" dirty="0">
              <a:effectLst/>
              <a:latin typeface="Times New Roman" panose="02020603050405020304" pitchFamily="18" charset="0"/>
              <a:ea typeface="Times New Roman" panose="02020603050405020304" pitchFamily="18" charset="0"/>
            </a:endParaRPr>
          </a:p>
          <a:p>
            <a:pPr algn="just">
              <a:lnSpc>
                <a:spcPts val="1000"/>
              </a:lnSpc>
            </a:pPr>
            <a:r>
              <a:rPr lang="pt-PT" sz="1000" cap="all" dirty="0">
                <a:latin typeface="Arial Narrow" panose="020B0606020202030204" pitchFamily="34" charset="0"/>
              </a:rPr>
              <a:t>Para mais informações deverá contactar o titular da autorização de introdução no mercado. </a:t>
            </a:r>
            <a:r>
              <a:rPr lang="pt-PT" sz="1000" cap="all" dirty="0" err="1">
                <a:latin typeface="Arial Narrow" panose="020B0606020202030204" pitchFamily="34" charset="0"/>
              </a:rPr>
              <a:t>mEDICAMENTO</a:t>
            </a:r>
            <a:r>
              <a:rPr lang="pt-PT" sz="1000" cap="all" dirty="0">
                <a:latin typeface="Arial Narrow" panose="020B0606020202030204" pitchFamily="34" charset="0"/>
              </a:rPr>
              <a:t> DE RECEITA MÉDICA RESTRITA, DE UTILIZAÇÃO RESERVADA A CERTOS MEIOS ESPECIALIZADOS. Medicamento com avaliação prévia concluída ao abrigo do Art.º 25º do Decreto-Lei n.º 97/2015 de 1 de junho</a:t>
            </a:r>
            <a:endParaRPr lang="en-GB" sz="1000" dirty="0">
              <a:latin typeface="Arial Narrow" panose="020B0606020202030204" pitchFamily="34" charset="0"/>
            </a:endParaRPr>
          </a:p>
          <a:p>
            <a:pPr algn="just">
              <a:lnSpc>
                <a:spcPts val="800"/>
              </a:lnSpc>
            </a:pPr>
            <a:endParaRPr lang="en-GB" sz="1000" dirty="0">
              <a:latin typeface="Arial Narrow" panose="020B0606020202030204" pitchFamily="34" charset="0"/>
            </a:endParaRPr>
          </a:p>
        </p:txBody>
      </p:sp>
      <p:sp>
        <p:nvSpPr>
          <p:cNvPr id="6" name="TextBox 5">
            <a:extLst>
              <a:ext uri="{FF2B5EF4-FFF2-40B4-BE49-F238E27FC236}">
                <a16:creationId xmlns:a16="http://schemas.microsoft.com/office/drawing/2014/main" id="{4476B0C0-9BEB-46DF-BD35-5739DA1B12D5}"/>
              </a:ext>
            </a:extLst>
          </p:cNvPr>
          <p:cNvSpPr txBox="1"/>
          <p:nvPr/>
        </p:nvSpPr>
        <p:spPr>
          <a:xfrm>
            <a:off x="236220" y="5942827"/>
            <a:ext cx="1165960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800" b="0" i="0" u="none" strike="noStrike" kern="1200" cap="none" spc="0" normalizeH="0" baseline="0" noProof="0" dirty="0">
                <a:ln>
                  <a:noFill/>
                </a:ln>
                <a:solidFill>
                  <a:prstClr val="black"/>
                </a:solidFill>
                <a:effectLst/>
                <a:uLnTx/>
                <a:uFillTx/>
                <a:latin typeface="Calibri" panose="020F0502020204030204"/>
                <a:ea typeface="+mn-ea"/>
                <a:cs typeface="+mn-cs"/>
              </a:rPr>
              <a:t>Gilead </a:t>
            </a:r>
            <a:r>
              <a:rPr kumimoji="0" lang="pt-PT" sz="800" b="0" i="0" u="none" strike="noStrike" kern="1200" cap="none" spc="0" normalizeH="0" baseline="0" noProof="0" dirty="0" err="1">
                <a:ln>
                  <a:noFill/>
                </a:ln>
                <a:solidFill>
                  <a:prstClr val="black"/>
                </a:solidFill>
                <a:effectLst/>
                <a:uLnTx/>
                <a:uFillTx/>
                <a:latin typeface="Calibri" panose="020F0502020204030204"/>
                <a:ea typeface="+mn-ea"/>
                <a:cs typeface="+mn-cs"/>
              </a:rPr>
              <a:t>Sciences</a:t>
            </a:r>
            <a:r>
              <a:rPr kumimoji="0" lang="pt-PT" sz="800" b="0" i="0" u="none" strike="noStrike" kern="1200" cap="none" spc="0" normalizeH="0" baseline="0" noProof="0" dirty="0">
                <a:ln>
                  <a:noFill/>
                </a:ln>
                <a:solidFill>
                  <a:prstClr val="black"/>
                </a:solidFill>
                <a:effectLst/>
                <a:uLnTx/>
                <a:uFillTx/>
                <a:latin typeface="Calibri" panose="020F0502020204030204"/>
                <a:ea typeface="+mn-ea"/>
                <a:cs typeface="+mn-cs"/>
              </a:rPr>
              <a:t>, Lda.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800" b="0" i="0" u="none" strike="noStrike" kern="1200" cap="none" spc="0" normalizeH="0" baseline="0" noProof="0" dirty="0" err="1">
                <a:ln>
                  <a:noFill/>
                </a:ln>
                <a:solidFill>
                  <a:prstClr val="black"/>
                </a:solidFill>
                <a:effectLst/>
                <a:uLnTx/>
                <a:uFillTx/>
                <a:latin typeface="Calibri" panose="020F0502020204030204"/>
                <a:ea typeface="+mn-ea"/>
                <a:cs typeface="+mn-cs"/>
              </a:rPr>
              <a:t>Atrium</a:t>
            </a:r>
            <a:r>
              <a:rPr kumimoji="0" lang="pt-PT" sz="800" b="0" i="0" u="none" strike="noStrike" kern="1200" cap="none" spc="0" normalizeH="0" baseline="0" noProof="0" dirty="0">
                <a:ln>
                  <a:noFill/>
                </a:ln>
                <a:solidFill>
                  <a:prstClr val="black"/>
                </a:solidFill>
                <a:effectLst/>
                <a:uLnTx/>
                <a:uFillTx/>
                <a:latin typeface="Calibri" panose="020F0502020204030204"/>
                <a:ea typeface="+mn-ea"/>
                <a:cs typeface="+mn-cs"/>
              </a:rPr>
              <a:t> Saldanha, Praça Duque de Saldanha nº 1 – 8º A e B</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800" b="0" i="0" u="none" strike="noStrike" kern="1200" cap="none" spc="0" normalizeH="0" baseline="0" noProof="0" dirty="0">
                <a:ln>
                  <a:noFill/>
                </a:ln>
                <a:solidFill>
                  <a:prstClr val="black"/>
                </a:solidFill>
                <a:effectLst/>
                <a:uLnTx/>
                <a:uFillTx/>
                <a:latin typeface="Calibri" panose="020F0502020204030204"/>
                <a:ea typeface="+mn-ea"/>
                <a:cs typeface="+mn-cs"/>
              </a:rPr>
              <a:t>1050-094 Lisboa – Portugal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800" b="0" i="0" u="none" strike="noStrike" kern="1200" cap="none" spc="0" normalizeH="0" baseline="0" noProof="0" dirty="0">
                <a:ln>
                  <a:noFill/>
                </a:ln>
                <a:solidFill>
                  <a:prstClr val="black"/>
                </a:solidFill>
                <a:effectLst/>
                <a:uLnTx/>
                <a:uFillTx/>
                <a:latin typeface="Calibri" panose="020F0502020204030204"/>
                <a:ea typeface="+mn-ea"/>
                <a:cs typeface="+mn-cs"/>
              </a:rPr>
              <a:t>Tel.: 21 792 87 90 – Nº de contribuinte: 503 604 704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800" b="0" i="0" u="none" strike="noStrike" kern="1200" cap="none" spc="0" normalizeH="0" baseline="0" noProof="0" dirty="0">
                <a:ln>
                  <a:noFill/>
                </a:ln>
                <a:solidFill>
                  <a:prstClr val="black"/>
                </a:solidFill>
                <a:effectLst/>
                <a:uLnTx/>
                <a:uFillTx/>
                <a:latin typeface="Calibri" panose="020F0502020204030204"/>
                <a:ea typeface="+mn-ea"/>
                <a:cs typeface="+mn-cs"/>
              </a:rPr>
              <a:t>Informação Médica através do nº verde 800 207 489 ou departamento.medico@gilead.com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800" b="0" i="0" u="none" strike="noStrike" kern="1200" cap="none" spc="0" normalizeH="0" baseline="0" noProof="0" dirty="0">
                <a:ln>
                  <a:noFill/>
                </a:ln>
                <a:solidFill>
                  <a:prstClr val="black"/>
                </a:solidFill>
                <a:effectLst/>
                <a:uLnTx/>
                <a:uFillTx/>
                <a:latin typeface="Calibri" panose="020F0502020204030204"/>
                <a:ea typeface="+mn-ea"/>
                <a:cs typeface="+mn-cs"/>
              </a:rPr>
              <a:t>Pede-se que notifique qualquer informação de segurança, incluindo quaisquer suspeitas de reações adversas à Gilead </a:t>
            </a:r>
            <a:r>
              <a:rPr kumimoji="0" lang="pt-PT" sz="800" b="0" i="0" u="none" strike="noStrike" kern="1200" cap="none" spc="0" normalizeH="0" baseline="0" noProof="0" dirty="0" err="1">
                <a:ln>
                  <a:noFill/>
                </a:ln>
                <a:solidFill>
                  <a:prstClr val="black"/>
                </a:solidFill>
                <a:effectLst/>
                <a:uLnTx/>
                <a:uFillTx/>
                <a:latin typeface="Calibri" panose="020F0502020204030204"/>
                <a:ea typeface="+mn-ea"/>
                <a:cs typeface="+mn-cs"/>
              </a:rPr>
              <a:t>Sciences</a:t>
            </a:r>
            <a:r>
              <a:rPr kumimoji="0" lang="pt-PT" sz="800" b="0" i="0" u="none" strike="noStrike" kern="1200" cap="none" spc="0" normalizeH="0" baseline="0" noProof="0" dirty="0">
                <a:ln>
                  <a:noFill/>
                </a:ln>
                <a:solidFill>
                  <a:prstClr val="black"/>
                </a:solidFill>
                <a:effectLst/>
                <a:uLnTx/>
                <a:uFillTx/>
                <a:latin typeface="Calibri" panose="020F0502020204030204"/>
                <a:ea typeface="+mn-ea"/>
                <a:cs typeface="+mn-cs"/>
              </a:rPr>
              <a:t> por telefone ou correio eletrónico para Safety_FC@gilead.com e/ou ao INFARMED através de http://www.infarmed.pt/web/infarmed/submissaoram.</a:t>
            </a:r>
          </a:p>
        </p:txBody>
      </p:sp>
    </p:spTree>
    <p:extLst>
      <p:ext uri="{BB962C8B-B14F-4D97-AF65-F5344CB8AC3E}">
        <p14:creationId xmlns:p14="http://schemas.microsoft.com/office/powerpoint/2010/main" val="33938093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4988" y="44180"/>
            <a:ext cx="10757142" cy="335500"/>
          </a:xfrm>
        </p:spPr>
        <p:txBody>
          <a:bodyPr>
            <a:normAutofit/>
          </a:bodyPr>
          <a:lstStyle/>
          <a:p>
            <a:pPr algn="l"/>
            <a:r>
              <a:rPr lang="pt-PT" sz="1400" b="1" dirty="0">
                <a:latin typeface="Arial Narrow" panose="020B0606020202030204" pitchFamily="34" charset="0"/>
              </a:rPr>
              <a:t>INFORMAÇÕES ESSENCIAIS COMPATÍVEIS COM O RESUMO DAS CARACTERÍSTICAS DO MEDICAMENTO STRIBILD</a:t>
            </a:r>
            <a:r>
              <a:rPr lang="pt-PT" sz="1400" b="1" baseline="30000" dirty="0">
                <a:latin typeface="Arial Narrow" panose="020B0606020202030204" pitchFamily="34" charset="0"/>
              </a:rPr>
              <a:t>®</a:t>
            </a:r>
            <a:endParaRPr lang="en-GB" baseline="30000" dirty="0">
              <a:latin typeface="Arial Narrow" panose="020B0606020202030204" pitchFamily="34" charset="0"/>
            </a:endParaRPr>
          </a:p>
        </p:txBody>
      </p:sp>
      <p:sp>
        <p:nvSpPr>
          <p:cNvPr id="3" name="Subtitle 2"/>
          <p:cNvSpPr>
            <a:spLocks noGrp="1"/>
          </p:cNvSpPr>
          <p:nvPr>
            <p:ph type="subTitle" idx="1"/>
          </p:nvPr>
        </p:nvSpPr>
        <p:spPr>
          <a:xfrm>
            <a:off x="153489" y="437143"/>
            <a:ext cx="11902440" cy="5228640"/>
          </a:xfrm>
        </p:spPr>
        <p:txBody>
          <a:bodyPr>
            <a:noAutofit/>
          </a:bodyPr>
          <a:lstStyle/>
          <a:p>
            <a:pPr algn="just"/>
            <a:r>
              <a:rPr lang="pt-PT" sz="800" b="1" dirty="0">
                <a:effectLst/>
                <a:latin typeface="Times New Roman" panose="02020603050405020304" pitchFamily="18" charset="0"/>
                <a:ea typeface="Times New Roman" panose="02020603050405020304" pitchFamily="18" charset="0"/>
              </a:rPr>
              <a:t>NOME DO MEDICAMENTO E FORMA FARMACÊUTICA</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Stribild</a:t>
            </a:r>
            <a:r>
              <a:rPr lang="pt-PT" sz="800" dirty="0">
                <a:effectLst/>
                <a:latin typeface="Times New Roman" panose="02020603050405020304" pitchFamily="18" charset="0"/>
                <a:ea typeface="Times New Roman" panose="02020603050405020304" pitchFamily="18" charset="0"/>
              </a:rPr>
              <a:t> 150 mg/150 mg/200 mg/245 mg comprimidos revestidos por película</a:t>
            </a:r>
            <a:r>
              <a:rPr lang="pt-PT" sz="800" b="1" dirty="0">
                <a:effectLst/>
                <a:latin typeface="Times New Roman" panose="02020603050405020304" pitchFamily="18" charset="0"/>
                <a:ea typeface="Times New Roman" panose="02020603050405020304" pitchFamily="18" charset="0"/>
              </a:rPr>
              <a:t> COMPOSIÇÃO QUALITATIVA E QUANTITATIVA</a:t>
            </a:r>
            <a:r>
              <a:rPr lang="pt-PT" sz="800" dirty="0">
                <a:effectLst/>
                <a:latin typeface="Times New Roman" panose="02020603050405020304" pitchFamily="18" charset="0"/>
                <a:ea typeface="Times New Roman" panose="02020603050405020304" pitchFamily="18" charset="0"/>
              </a:rPr>
              <a:t>: Cada comprimido contém 150 mg de </a:t>
            </a:r>
            <a:r>
              <a:rPr lang="pt-PT" sz="800" dirty="0" err="1">
                <a:effectLst/>
                <a:latin typeface="Times New Roman" panose="02020603050405020304" pitchFamily="18" charset="0"/>
                <a:ea typeface="Times New Roman" panose="02020603050405020304" pitchFamily="18" charset="0"/>
              </a:rPr>
              <a:t>elvitegravir</a:t>
            </a:r>
            <a:r>
              <a:rPr lang="pt-PT" sz="800" dirty="0">
                <a:effectLst/>
                <a:latin typeface="Times New Roman" panose="02020603050405020304" pitchFamily="18" charset="0"/>
                <a:ea typeface="Times New Roman" panose="02020603050405020304" pitchFamily="18" charset="0"/>
              </a:rPr>
              <a:t>, 150 mg de </a:t>
            </a:r>
            <a:r>
              <a:rPr lang="pt-PT" sz="800" dirty="0" err="1">
                <a:effectLst/>
                <a:latin typeface="Times New Roman" panose="02020603050405020304" pitchFamily="18" charset="0"/>
                <a:ea typeface="Times New Roman" panose="02020603050405020304" pitchFamily="18" charset="0"/>
              </a:rPr>
              <a:t>cobicistate</a:t>
            </a:r>
            <a:r>
              <a:rPr lang="pt-PT" sz="800" dirty="0">
                <a:effectLst/>
                <a:latin typeface="Times New Roman" panose="02020603050405020304" pitchFamily="18" charset="0"/>
                <a:ea typeface="Times New Roman" panose="02020603050405020304" pitchFamily="18" charset="0"/>
              </a:rPr>
              <a:t>, 200 mg de </a:t>
            </a:r>
            <a:r>
              <a:rPr lang="pt-PT" sz="800" dirty="0" err="1">
                <a:effectLst/>
                <a:latin typeface="Times New Roman" panose="02020603050405020304" pitchFamily="18" charset="0"/>
                <a:ea typeface="Times New Roman" panose="02020603050405020304" pitchFamily="18" charset="0"/>
              </a:rPr>
              <a:t>emtricitabina</a:t>
            </a:r>
            <a:r>
              <a:rPr lang="pt-PT" sz="800" dirty="0">
                <a:effectLst/>
                <a:latin typeface="Times New Roman" panose="02020603050405020304" pitchFamily="18" charset="0"/>
                <a:ea typeface="Times New Roman" panose="02020603050405020304" pitchFamily="18" charset="0"/>
              </a:rPr>
              <a:t> e 245 mg de </a:t>
            </a:r>
            <a:r>
              <a:rPr lang="pt-PT" sz="800" dirty="0" err="1">
                <a:effectLst/>
                <a:latin typeface="Times New Roman" panose="02020603050405020304" pitchFamily="18" charset="0"/>
                <a:ea typeface="Times New Roman" panose="02020603050405020304" pitchFamily="18" charset="0"/>
              </a:rPr>
              <a:t>tenofovir</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disoproxil</a:t>
            </a:r>
            <a:r>
              <a:rPr lang="pt-PT" sz="800" dirty="0">
                <a:effectLst/>
                <a:latin typeface="Times New Roman" panose="02020603050405020304" pitchFamily="18" charset="0"/>
                <a:ea typeface="Times New Roman" panose="02020603050405020304" pitchFamily="18" charset="0"/>
              </a:rPr>
              <a:t> (TD) [equivalente a 300 mg de </a:t>
            </a:r>
            <a:r>
              <a:rPr lang="pt-PT" sz="800" dirty="0" err="1">
                <a:effectLst/>
                <a:latin typeface="Times New Roman" panose="02020603050405020304" pitchFamily="18" charset="0"/>
                <a:ea typeface="Times New Roman" panose="02020603050405020304" pitchFamily="18" charset="0"/>
              </a:rPr>
              <a:t>tenofovir</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disoproxil</a:t>
            </a:r>
            <a:r>
              <a:rPr lang="pt-PT" sz="800" dirty="0">
                <a:effectLst/>
                <a:latin typeface="Times New Roman" panose="02020603050405020304" pitchFamily="18" charset="0"/>
                <a:ea typeface="Times New Roman" panose="02020603050405020304" pitchFamily="18" charset="0"/>
              </a:rPr>
              <a:t> fumarato (TDF) ou 136 mg de </a:t>
            </a:r>
            <a:r>
              <a:rPr lang="pt-PT" sz="800" dirty="0" err="1">
                <a:effectLst/>
                <a:latin typeface="Times New Roman" panose="02020603050405020304" pitchFamily="18" charset="0"/>
                <a:ea typeface="Times New Roman" panose="02020603050405020304" pitchFamily="18" charset="0"/>
              </a:rPr>
              <a:t>tenofovir</a:t>
            </a:r>
            <a:r>
              <a:rPr lang="pt-PT" sz="800" dirty="0">
                <a:effectLst/>
                <a:latin typeface="Times New Roman" panose="02020603050405020304" pitchFamily="18" charset="0"/>
                <a:ea typeface="Times New Roman" panose="02020603050405020304" pitchFamily="18" charset="0"/>
              </a:rPr>
              <a:t>], 10,4 mg de lactose (sob a forma de </a:t>
            </a:r>
            <a:r>
              <a:rPr lang="pt-PT" sz="800" dirty="0" err="1">
                <a:effectLst/>
                <a:latin typeface="Times New Roman" panose="02020603050405020304" pitchFamily="18" charset="0"/>
                <a:ea typeface="Times New Roman" panose="02020603050405020304" pitchFamily="18" charset="0"/>
              </a:rPr>
              <a:t>mono‑hidrato</a:t>
            </a:r>
            <a:r>
              <a:rPr lang="pt-PT" sz="800" dirty="0">
                <a:effectLst/>
                <a:latin typeface="Times New Roman" panose="02020603050405020304" pitchFamily="18" charset="0"/>
                <a:ea typeface="Times New Roman" panose="02020603050405020304" pitchFamily="18" charset="0"/>
              </a:rPr>
              <a:t>).</a:t>
            </a:r>
            <a:r>
              <a:rPr lang="pt-PT" sz="800" b="1" cap="all" dirty="0">
                <a:effectLst/>
                <a:latin typeface="Times New Roman Bold"/>
                <a:ea typeface="Times New Roman" panose="02020603050405020304" pitchFamily="18" charset="0"/>
                <a:cs typeface="Times New Roman" panose="02020603050405020304" pitchFamily="18" charset="0"/>
              </a:rPr>
              <a:t> Indicações terapêuticas:</a:t>
            </a:r>
            <a:r>
              <a:rPr lang="pt-PT" sz="800" dirty="0">
                <a:effectLst/>
                <a:latin typeface="Times New Roman" panose="02020603050405020304" pitchFamily="18" charset="0"/>
                <a:ea typeface="Times New Roman" panose="02020603050405020304" pitchFamily="18" charset="0"/>
              </a:rPr>
              <a:t> Tratamento da infeção pelo vírus da imunodeficiência humana do tipo 1 (VIH‑1) em adultos com 18 anos ou mais, sem terapêutica antirretroviral prévia ou infeção VIH‑1 sem mutações conhecidas associadas a resistência a qualquer um dos três agentes antirretrovirais de </a:t>
            </a:r>
            <a:r>
              <a:rPr lang="pt-PT" sz="800" dirty="0" err="1">
                <a:effectLst/>
                <a:latin typeface="Times New Roman" panose="02020603050405020304" pitchFamily="18" charset="0"/>
                <a:ea typeface="Times New Roman" panose="02020603050405020304" pitchFamily="18" charset="0"/>
              </a:rPr>
              <a:t>Stribild</a:t>
            </a:r>
            <a:r>
              <a:rPr lang="pt-PT" sz="800" dirty="0">
                <a:effectLst/>
                <a:latin typeface="Times New Roman" panose="02020603050405020304" pitchFamily="18" charset="0"/>
                <a:ea typeface="Times New Roman" panose="02020603050405020304" pitchFamily="18" charset="0"/>
              </a:rPr>
              <a:t>.</a:t>
            </a:r>
            <a:r>
              <a:rPr lang="pt-PT" sz="1100" dirty="0">
                <a:effectLst/>
                <a:latin typeface="Times New Roman" panose="02020603050405020304" pitchFamily="18" charset="0"/>
                <a:ea typeface="Times New Roman" panose="02020603050405020304" pitchFamily="18" charset="0"/>
              </a:rPr>
              <a:t> </a:t>
            </a:r>
            <a:r>
              <a:rPr lang="pt-PT" sz="800" dirty="0">
                <a:effectLst/>
                <a:latin typeface="Times New Roman" panose="02020603050405020304" pitchFamily="18" charset="0"/>
                <a:ea typeface="Times New Roman" panose="02020603050405020304" pitchFamily="18" charset="0"/>
              </a:rPr>
              <a:t>Tratamento da infeção pelo VIH-1 em adolescentes com idade entre 12 e &lt; 18 anos, com peso ≥ 35 kg, com infeção por VIH-1 sem mutações conhecidas associadas a resistência a qualquer um dos três agentes antirretrovirais de </a:t>
            </a:r>
            <a:r>
              <a:rPr lang="pt-PT" sz="800" dirty="0" err="1">
                <a:effectLst/>
                <a:latin typeface="Times New Roman" panose="02020603050405020304" pitchFamily="18" charset="0"/>
                <a:ea typeface="Times New Roman" panose="02020603050405020304" pitchFamily="18" charset="0"/>
              </a:rPr>
              <a:t>Stribild</a:t>
            </a:r>
            <a:r>
              <a:rPr lang="pt-PT" sz="800" dirty="0">
                <a:effectLst/>
                <a:latin typeface="Times New Roman" panose="02020603050405020304" pitchFamily="18" charset="0"/>
                <a:ea typeface="Times New Roman" panose="02020603050405020304" pitchFamily="18" charset="0"/>
              </a:rPr>
              <a:t> e que desenvolveram toxicidades que impossibilitam a utilização de outros regimes que não contêm TD.</a:t>
            </a:r>
            <a:r>
              <a:rPr lang="pt-PT" sz="800" b="1" cap="all" dirty="0">
                <a:effectLst/>
                <a:latin typeface="Times New Roman Bold"/>
                <a:ea typeface="Times New Roman" panose="02020603050405020304" pitchFamily="18" charset="0"/>
                <a:cs typeface="Times New Roman" panose="02020603050405020304" pitchFamily="18" charset="0"/>
              </a:rPr>
              <a:t> Posologia e modo de administração:</a:t>
            </a:r>
            <a:r>
              <a:rPr lang="pt-PT" sz="800" dirty="0">
                <a:effectLst/>
                <a:latin typeface="Times New Roman" panose="02020603050405020304" pitchFamily="18" charset="0"/>
                <a:ea typeface="Times New Roman" panose="02020603050405020304" pitchFamily="18" charset="0"/>
              </a:rPr>
              <a:t> </a:t>
            </a:r>
            <a:r>
              <a:rPr lang="pt-PT" sz="800" u="sng" dirty="0">
                <a:effectLst/>
                <a:latin typeface="Times New Roman" panose="02020603050405020304" pitchFamily="18" charset="0"/>
                <a:ea typeface="Times New Roman" panose="02020603050405020304" pitchFamily="18" charset="0"/>
              </a:rPr>
              <a:t>Adultos e adolescentes com idade entre 12 e &lt; 18 anos, com peso ≥ 35 kg:</a:t>
            </a:r>
            <a:r>
              <a:rPr lang="pt-PT" sz="800" dirty="0">
                <a:effectLst/>
                <a:latin typeface="Times New Roman" panose="02020603050405020304" pitchFamily="18" charset="0"/>
                <a:ea typeface="Times New Roman" panose="02020603050405020304" pitchFamily="18" charset="0"/>
              </a:rPr>
              <a:t> 1 comprimido, 1Xdia, com alimentos. </a:t>
            </a:r>
            <a:r>
              <a:rPr lang="pt-PT" sz="800" u="sng" dirty="0">
                <a:effectLst/>
                <a:latin typeface="Times New Roman" panose="02020603050405020304" pitchFamily="18" charset="0"/>
                <a:ea typeface="Times New Roman" panose="02020603050405020304" pitchFamily="18" charset="0"/>
              </a:rPr>
              <a:t>Utilização de </a:t>
            </a:r>
            <a:r>
              <a:rPr lang="pt-PT" sz="800" u="sng" dirty="0" err="1">
                <a:effectLst/>
                <a:latin typeface="Times New Roman" panose="02020603050405020304" pitchFamily="18" charset="0"/>
                <a:ea typeface="Times New Roman" panose="02020603050405020304" pitchFamily="18" charset="0"/>
              </a:rPr>
              <a:t>Stribild</a:t>
            </a:r>
            <a:r>
              <a:rPr lang="pt-PT" sz="800" u="sng" dirty="0">
                <a:effectLst/>
                <a:latin typeface="Times New Roman" panose="02020603050405020304" pitchFamily="18" charset="0"/>
                <a:ea typeface="Times New Roman" panose="02020603050405020304" pitchFamily="18" charset="0"/>
              </a:rPr>
              <a:t> não recomendada em doentes pediátricos com menos de 18 anos com compromisso renal.</a:t>
            </a:r>
            <a:r>
              <a:rPr lang="pt-PT" sz="1100" dirty="0">
                <a:effectLst/>
                <a:latin typeface="Times New Roman" panose="02020603050405020304" pitchFamily="18" charset="0"/>
                <a:ea typeface="Times New Roman" panose="02020603050405020304" pitchFamily="18" charset="0"/>
              </a:rPr>
              <a:t> </a:t>
            </a:r>
            <a:r>
              <a:rPr lang="pt-PT" sz="800" u="sng" dirty="0">
                <a:effectLst/>
                <a:latin typeface="Times New Roman" panose="02020603050405020304" pitchFamily="18" charset="0"/>
                <a:ea typeface="Times New Roman" panose="02020603050405020304" pitchFamily="18" charset="0"/>
              </a:rPr>
              <a:t>Interromper tratamento nos doentes pediátricos que desenvolvam compromisso renal durante a terapêutica. Crianças com menos de 12 anos de idade:</a:t>
            </a:r>
            <a:r>
              <a:rPr lang="pt-PT" sz="800" dirty="0">
                <a:effectLst/>
                <a:latin typeface="Times New Roman" panose="02020603050405020304" pitchFamily="18" charset="0"/>
                <a:ea typeface="Times New Roman" panose="02020603050405020304" pitchFamily="18" charset="0"/>
              </a:rPr>
              <a:t> Segurança e eficácia não estabelecidas. </a:t>
            </a:r>
            <a:r>
              <a:rPr lang="pt-PT" sz="800" u="sng" dirty="0">
                <a:effectLst/>
                <a:latin typeface="Times New Roman" panose="02020603050405020304" pitchFamily="18" charset="0"/>
                <a:ea typeface="Times New Roman" panose="02020603050405020304" pitchFamily="18" charset="0"/>
              </a:rPr>
              <a:t>Idosos:</a:t>
            </a:r>
            <a:r>
              <a:rPr lang="pt-PT" sz="800" dirty="0">
                <a:effectLst/>
                <a:latin typeface="Times New Roman" panose="02020603050405020304" pitchFamily="18" charset="0"/>
                <a:ea typeface="Times New Roman" panose="02020603050405020304" pitchFamily="18" charset="0"/>
              </a:rPr>
              <a:t> Não há dados que possibilitem recomendar uma dose para doentes de idade &gt; 65 anos. </a:t>
            </a:r>
            <a:r>
              <a:rPr lang="pt-PT" sz="800" u="sng" dirty="0">
                <a:effectLst/>
                <a:latin typeface="Times New Roman" panose="02020603050405020304" pitchFamily="18" charset="0"/>
                <a:ea typeface="Times New Roman" panose="02020603050405020304" pitchFamily="18" charset="0"/>
              </a:rPr>
              <a:t>Compromisso renal</a:t>
            </a:r>
            <a:r>
              <a:rPr lang="pt-PT" sz="800" dirty="0">
                <a:effectLst/>
                <a:latin typeface="Times New Roman" panose="02020603050405020304" pitchFamily="18" charset="0"/>
                <a:ea typeface="Times New Roman" panose="02020603050405020304" pitchFamily="18" charset="0"/>
              </a:rPr>
              <a:t>: não deve ser iniciado em doentes com uma depuração da creatinina &lt; 70 ml/min, deve ser interrompido se a depuração da creatinina diminuir para valores inferiores a 50 ml/min durante o tratamento. </a:t>
            </a:r>
            <a:r>
              <a:rPr lang="pt-PT" sz="800" dirty="0" err="1">
                <a:effectLst/>
                <a:latin typeface="Times New Roman" panose="02020603050405020304" pitchFamily="18" charset="0"/>
                <a:ea typeface="Times New Roman" panose="02020603050405020304" pitchFamily="18" charset="0"/>
              </a:rPr>
              <a:t>Stribild</a:t>
            </a:r>
            <a:r>
              <a:rPr lang="pt-PT" sz="800" dirty="0">
                <a:effectLst/>
                <a:latin typeface="Times New Roman" panose="02020603050405020304" pitchFamily="18" charset="0"/>
                <a:ea typeface="Times New Roman" panose="02020603050405020304" pitchFamily="18" charset="0"/>
              </a:rPr>
              <a:t> não deve ser iniciado durante a gravidez e as mulheres que engravidem durante a terapêutica com </a:t>
            </a:r>
            <a:r>
              <a:rPr lang="pt-PT" sz="800" dirty="0" err="1">
                <a:effectLst/>
                <a:latin typeface="Times New Roman" panose="02020603050405020304" pitchFamily="18" charset="0"/>
                <a:ea typeface="Times New Roman" panose="02020603050405020304" pitchFamily="18" charset="0"/>
              </a:rPr>
              <a:t>Stribild</a:t>
            </a:r>
            <a:r>
              <a:rPr lang="pt-PT" sz="800" dirty="0">
                <a:effectLst/>
                <a:latin typeface="Times New Roman" panose="02020603050405020304" pitchFamily="18" charset="0"/>
                <a:ea typeface="Times New Roman" panose="02020603050405020304" pitchFamily="18" charset="0"/>
              </a:rPr>
              <a:t> devem mudar para um regime alternativo. </a:t>
            </a:r>
            <a:r>
              <a:rPr lang="pt-PT" sz="800" dirty="0" err="1">
                <a:effectLst/>
                <a:latin typeface="Times New Roman" panose="02020603050405020304" pitchFamily="18" charset="0"/>
                <a:ea typeface="Times New Roman" panose="02020603050405020304" pitchFamily="18" charset="0"/>
              </a:rPr>
              <a:t>Stribild</a:t>
            </a:r>
            <a:r>
              <a:rPr lang="pt-PT" sz="800" dirty="0">
                <a:effectLst/>
                <a:latin typeface="Times New Roman" panose="02020603050405020304" pitchFamily="18" charset="0"/>
                <a:ea typeface="Times New Roman" panose="02020603050405020304" pitchFamily="18" charset="0"/>
              </a:rPr>
              <a:t> não deve ser mastigado ou esmagado.</a:t>
            </a:r>
            <a:r>
              <a:rPr lang="pt-PT" sz="800" b="1" cap="all" dirty="0">
                <a:effectLst/>
                <a:latin typeface="Times New Roman Bold"/>
                <a:ea typeface="Times New Roman" panose="02020603050405020304" pitchFamily="18" charset="0"/>
                <a:cs typeface="Times New Roman" panose="02020603050405020304" pitchFamily="18" charset="0"/>
              </a:rPr>
              <a:t> Contraindicações: </a:t>
            </a:r>
            <a:r>
              <a:rPr lang="pt-PT" sz="800" dirty="0">
                <a:effectLst/>
                <a:latin typeface="Times New Roman" panose="02020603050405020304" pitchFamily="18" charset="0"/>
                <a:ea typeface="Times New Roman" panose="02020603050405020304" pitchFamily="18" charset="0"/>
              </a:rPr>
              <a:t>Hipersensibilidade às substâncias ativas ou a qualquer dos excipientes. Doentes que tenham interrompido previamente o tratamento com TD devido a toxicidade renal, com ou sem reversão dos efeitos pós-interrupção. Coadministração com medicamentos que incluam, mas não se limitam aos seguintes: antagonistas dos recetores adrenérgicos alfa‑1: </a:t>
            </a:r>
            <a:r>
              <a:rPr lang="pt-PT" sz="800" dirty="0" err="1">
                <a:effectLst/>
                <a:latin typeface="Times New Roman" panose="02020603050405020304" pitchFamily="18" charset="0"/>
                <a:ea typeface="Times New Roman" panose="02020603050405020304" pitchFamily="18" charset="0"/>
              </a:rPr>
              <a:t>alfuzosina</a:t>
            </a:r>
            <a:r>
              <a:rPr lang="pt-PT" sz="800" dirty="0">
                <a:effectLst/>
                <a:latin typeface="Times New Roman" panose="02020603050405020304" pitchFamily="18" charset="0"/>
                <a:ea typeface="Times New Roman" panose="02020603050405020304" pitchFamily="18" charset="0"/>
              </a:rPr>
              <a:t>, antiarrítmicos: amiodarona, quinidina, anticonvulsivantes: carbamazepina, fenobarbital, </a:t>
            </a:r>
            <a:r>
              <a:rPr lang="pt-PT" sz="800" dirty="0" err="1">
                <a:effectLst/>
                <a:latin typeface="Times New Roman" panose="02020603050405020304" pitchFamily="18" charset="0"/>
                <a:ea typeface="Times New Roman" panose="02020603050405020304" pitchFamily="18" charset="0"/>
              </a:rPr>
              <a:t>fenitoína</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antimicobacterianos</a:t>
            </a:r>
            <a:r>
              <a:rPr lang="pt-PT" sz="800" dirty="0">
                <a:effectLst/>
                <a:latin typeface="Times New Roman" panose="02020603050405020304" pitchFamily="18" charset="0"/>
                <a:ea typeface="Times New Roman" panose="02020603050405020304" pitchFamily="18" charset="0"/>
              </a:rPr>
              <a:t>: rifampicina, derivados da cravagem: </a:t>
            </a:r>
            <a:r>
              <a:rPr lang="pt-PT" sz="800" dirty="0" err="1">
                <a:effectLst/>
                <a:latin typeface="Times New Roman" panose="02020603050405020304" pitchFamily="18" charset="0"/>
                <a:ea typeface="Times New Roman" panose="02020603050405020304" pitchFamily="18" charset="0"/>
              </a:rPr>
              <a:t>di-hidroergotamina</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ergometrina</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ergotamina</a:t>
            </a:r>
            <a:r>
              <a:rPr lang="pt-PT" sz="800" dirty="0">
                <a:effectLst/>
                <a:latin typeface="Times New Roman" panose="02020603050405020304" pitchFamily="18" charset="0"/>
                <a:ea typeface="Times New Roman" panose="02020603050405020304" pitchFamily="18" charset="0"/>
              </a:rPr>
              <a:t>, agentes de motilidade gastrointestinal: </a:t>
            </a:r>
            <a:r>
              <a:rPr lang="pt-PT" sz="800" dirty="0" err="1">
                <a:effectLst/>
                <a:latin typeface="Times New Roman" panose="02020603050405020304" pitchFamily="18" charset="0"/>
                <a:ea typeface="Times New Roman" panose="02020603050405020304" pitchFamily="18" charset="0"/>
              </a:rPr>
              <a:t>cisaprida</a:t>
            </a:r>
            <a:r>
              <a:rPr lang="pt-PT" sz="800" dirty="0">
                <a:effectLst/>
                <a:latin typeface="Times New Roman" panose="02020603050405020304" pitchFamily="18" charset="0"/>
                <a:ea typeface="Times New Roman" panose="02020603050405020304" pitchFamily="18" charset="0"/>
              </a:rPr>
              <a:t>, produtos à base de plantas: hipericão (</a:t>
            </a:r>
            <a:r>
              <a:rPr lang="pt-PT" sz="800" i="1" dirty="0" err="1">
                <a:effectLst/>
                <a:latin typeface="Times New Roman" panose="02020603050405020304" pitchFamily="18" charset="0"/>
                <a:ea typeface="Times New Roman" panose="02020603050405020304" pitchFamily="18" charset="0"/>
              </a:rPr>
              <a:t>Hypericum</a:t>
            </a:r>
            <a:r>
              <a:rPr lang="pt-PT" sz="800" i="1" dirty="0">
                <a:effectLst/>
                <a:latin typeface="Times New Roman" panose="02020603050405020304" pitchFamily="18" charset="0"/>
                <a:ea typeface="Times New Roman" panose="02020603050405020304" pitchFamily="18" charset="0"/>
              </a:rPr>
              <a:t> </a:t>
            </a:r>
            <a:r>
              <a:rPr lang="pt-PT" sz="800" i="1" dirty="0" err="1">
                <a:effectLst/>
                <a:latin typeface="Times New Roman" panose="02020603050405020304" pitchFamily="18" charset="0"/>
                <a:ea typeface="Times New Roman" panose="02020603050405020304" pitchFamily="18" charset="0"/>
              </a:rPr>
              <a:t>perforatum</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lovastatina</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sinvastatina</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neuroléticos</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pimozida</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lurasidona</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sildenafil</a:t>
            </a:r>
            <a:r>
              <a:rPr lang="pt-PT" sz="800" dirty="0">
                <a:effectLst/>
                <a:latin typeface="Times New Roman" panose="02020603050405020304" pitchFamily="18" charset="0"/>
                <a:ea typeface="Times New Roman" panose="02020603050405020304" pitchFamily="18" charset="0"/>
              </a:rPr>
              <a:t> para o tratamento da hipertensão arterial pulmonar, sedativos/hipnóticos: </a:t>
            </a:r>
            <a:r>
              <a:rPr lang="pt-PT" sz="800" dirty="0" err="1">
                <a:effectLst/>
                <a:latin typeface="Times New Roman" panose="02020603050405020304" pitchFamily="18" charset="0"/>
                <a:ea typeface="Times New Roman" panose="02020603050405020304" pitchFamily="18" charset="0"/>
              </a:rPr>
              <a:t>midazolam</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triazolam</a:t>
            </a:r>
            <a:r>
              <a:rPr lang="pt-PT" sz="800" dirty="0">
                <a:effectLst/>
                <a:latin typeface="Times New Roman" panose="02020603050405020304" pitchFamily="18" charset="0"/>
                <a:ea typeface="Times New Roman" panose="02020603050405020304" pitchFamily="18" charset="0"/>
              </a:rPr>
              <a:t>.</a:t>
            </a:r>
            <a:r>
              <a:rPr lang="pt-PT" sz="800" b="1" cap="all" dirty="0">
                <a:effectLst/>
                <a:latin typeface="Times New Roman Bold"/>
                <a:ea typeface="Times New Roman" panose="02020603050405020304" pitchFamily="18" charset="0"/>
                <a:cs typeface="Times New Roman" panose="02020603050405020304" pitchFamily="18" charset="0"/>
              </a:rPr>
              <a:t> </a:t>
            </a:r>
            <a:r>
              <a:rPr lang="pt-PT" sz="800" dirty="0">
                <a:effectLst/>
                <a:latin typeface="Times New Roman" panose="02020603050405020304" pitchFamily="18" charset="0"/>
                <a:ea typeface="Times New Roman" panose="02020603050405020304" pitchFamily="18" charset="0"/>
              </a:rPr>
              <a:t>A coadministração com </a:t>
            </a:r>
            <a:r>
              <a:rPr lang="pt-PT" sz="800" dirty="0" err="1">
                <a:effectLst/>
                <a:latin typeface="Times New Roman" panose="02020603050405020304" pitchFamily="18" charset="0"/>
                <a:ea typeface="Times New Roman" panose="02020603050405020304" pitchFamily="18" charset="0"/>
              </a:rPr>
              <a:t>dabigatrano</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etexilato</a:t>
            </a:r>
            <a:r>
              <a:rPr lang="pt-PT" sz="800" dirty="0">
                <a:effectLst/>
                <a:latin typeface="Times New Roman" panose="02020603050405020304" pitchFamily="18" charset="0"/>
                <a:ea typeface="Times New Roman" panose="02020603050405020304" pitchFamily="18" charset="0"/>
              </a:rPr>
              <a:t>, um substrato da glicoproteína-P (P-</a:t>
            </a:r>
            <a:r>
              <a:rPr lang="pt-PT" sz="800" dirty="0" err="1">
                <a:effectLst/>
                <a:latin typeface="Times New Roman" panose="02020603050405020304" pitchFamily="18" charset="0"/>
                <a:ea typeface="Times New Roman" panose="02020603050405020304" pitchFamily="18" charset="0"/>
              </a:rPr>
              <a:t>gp</a:t>
            </a:r>
            <a:r>
              <a:rPr lang="pt-PT" sz="800" dirty="0">
                <a:effectLst/>
                <a:latin typeface="Times New Roman" panose="02020603050405020304" pitchFamily="18" charset="0"/>
                <a:ea typeface="Times New Roman" panose="02020603050405020304" pitchFamily="18" charset="0"/>
              </a:rPr>
              <a:t>), é contraindicada. </a:t>
            </a:r>
            <a:r>
              <a:rPr lang="pt-PT" sz="800" b="1" cap="all" dirty="0">
                <a:effectLst/>
                <a:latin typeface="Times New Roman Bold"/>
                <a:ea typeface="Times New Roman" panose="02020603050405020304" pitchFamily="18" charset="0"/>
                <a:cs typeface="Times New Roman" panose="02020603050405020304" pitchFamily="18" charset="0"/>
              </a:rPr>
              <a:t>Advertências e precauções especiais de utilização: </a:t>
            </a:r>
            <a:r>
              <a:rPr lang="pt-PT" sz="800" dirty="0" err="1">
                <a:effectLst/>
                <a:latin typeface="Times New Roman" panose="02020603050405020304" pitchFamily="18" charset="0"/>
                <a:ea typeface="Times New Roman" panose="02020603050405020304" pitchFamily="18" charset="0"/>
              </a:rPr>
              <a:t>Stribild</a:t>
            </a:r>
            <a:r>
              <a:rPr lang="pt-PT" sz="800" dirty="0">
                <a:effectLst/>
                <a:latin typeface="Times New Roman" panose="02020603050405020304" pitchFamily="18" charset="0"/>
                <a:ea typeface="Times New Roman" panose="02020603050405020304" pitchFamily="18" charset="0"/>
              </a:rPr>
              <a:t> não deve ser administrado com outros medicamentos antirretrovirais. Não administrar com outros medicamentos contendo </a:t>
            </a:r>
            <a:r>
              <a:rPr lang="pt-PT" sz="800" dirty="0" err="1">
                <a:effectLst/>
                <a:latin typeface="Times New Roman" panose="02020603050405020304" pitchFamily="18" charset="0"/>
                <a:ea typeface="Times New Roman" panose="02020603050405020304" pitchFamily="18" charset="0"/>
              </a:rPr>
              <a:t>tenofovir</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tenofovir</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alafenamida</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lamivudina</a:t>
            </a:r>
            <a:r>
              <a:rPr lang="pt-PT" sz="800" dirty="0">
                <a:effectLst/>
                <a:latin typeface="Times New Roman" panose="02020603050405020304" pitchFamily="18" charset="0"/>
                <a:ea typeface="Times New Roman" panose="02020603050405020304" pitchFamily="18" charset="0"/>
              </a:rPr>
              <a:t> ou </a:t>
            </a:r>
            <a:r>
              <a:rPr lang="pt-PT" sz="800" dirty="0" err="1">
                <a:effectLst/>
                <a:latin typeface="Times New Roman" panose="02020603050405020304" pitchFamily="18" charset="0"/>
                <a:ea typeface="Times New Roman" panose="02020603050405020304" pitchFamily="18" charset="0"/>
              </a:rPr>
              <a:t>adefovir</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dipivoxil</a:t>
            </a:r>
            <a:r>
              <a:rPr lang="pt-PT" sz="800" dirty="0">
                <a:effectLst/>
                <a:latin typeface="Times New Roman" panose="02020603050405020304" pitchFamily="18" charset="0"/>
                <a:ea typeface="Times New Roman" panose="02020603050405020304" pitchFamily="18" charset="0"/>
              </a:rPr>
              <a:t> utilizados para hepatite B. As doentes do sexo feminino com potencial para engravidar devem utilizar um contracetivo hormonal que contenha pelo menos 30 </a:t>
            </a:r>
            <a:r>
              <a:rPr lang="pt-PT" sz="800" dirty="0" err="1">
                <a:effectLst/>
                <a:latin typeface="Times New Roman" panose="02020603050405020304" pitchFamily="18" charset="0"/>
                <a:ea typeface="Times New Roman" panose="02020603050405020304" pitchFamily="18" charset="0"/>
              </a:rPr>
              <a:t>μg</a:t>
            </a:r>
            <a:r>
              <a:rPr lang="pt-PT" sz="800" dirty="0">
                <a:effectLst/>
                <a:latin typeface="Times New Roman" panose="02020603050405020304" pitchFamily="18" charset="0"/>
                <a:ea typeface="Times New Roman" panose="02020603050405020304" pitchFamily="18" charset="0"/>
              </a:rPr>
              <a:t> de </a:t>
            </a:r>
            <a:r>
              <a:rPr lang="pt-PT" sz="800" dirty="0" err="1">
                <a:effectLst/>
                <a:latin typeface="Times New Roman" panose="02020603050405020304" pitchFamily="18" charset="0"/>
                <a:ea typeface="Times New Roman" panose="02020603050405020304" pitchFamily="18" charset="0"/>
              </a:rPr>
              <a:t>etinilestradiol</a:t>
            </a:r>
            <a:r>
              <a:rPr lang="pt-PT" sz="800" dirty="0">
                <a:effectLst/>
                <a:latin typeface="Times New Roman" panose="02020603050405020304" pitchFamily="18" charset="0"/>
                <a:ea typeface="Times New Roman" panose="02020603050405020304" pitchFamily="18" charset="0"/>
              </a:rPr>
              <a:t> e </a:t>
            </a:r>
            <a:r>
              <a:rPr lang="pt-PT" sz="800" dirty="0" err="1">
                <a:effectLst/>
                <a:latin typeface="Times New Roman" panose="02020603050405020304" pitchFamily="18" charset="0"/>
                <a:ea typeface="Times New Roman" panose="02020603050405020304" pitchFamily="18" charset="0"/>
              </a:rPr>
              <a:t>drospirenona</a:t>
            </a:r>
            <a:r>
              <a:rPr lang="pt-PT" sz="800" dirty="0">
                <a:effectLst/>
                <a:latin typeface="Times New Roman" panose="02020603050405020304" pitchFamily="18" charset="0"/>
                <a:ea typeface="Times New Roman" panose="02020603050405020304" pitchFamily="18" charset="0"/>
              </a:rPr>
              <a:t> ou </a:t>
            </a:r>
            <a:r>
              <a:rPr lang="pt-PT" sz="800" dirty="0" err="1">
                <a:effectLst/>
                <a:latin typeface="Times New Roman" panose="02020603050405020304" pitchFamily="18" charset="0"/>
                <a:ea typeface="Times New Roman" panose="02020603050405020304" pitchFamily="18" charset="0"/>
              </a:rPr>
              <a:t>norgestimato</a:t>
            </a:r>
            <a:r>
              <a:rPr lang="pt-PT" sz="800" dirty="0">
                <a:effectLst/>
                <a:latin typeface="Times New Roman" panose="02020603050405020304" pitchFamily="18" charset="0"/>
                <a:ea typeface="Times New Roman" panose="02020603050405020304" pitchFamily="18" charset="0"/>
              </a:rPr>
              <a:t> como </a:t>
            </a:r>
            <a:r>
              <a:rPr lang="pt-PT" sz="800" dirty="0" err="1">
                <a:effectLst/>
                <a:latin typeface="Times New Roman" panose="02020603050405020304" pitchFamily="18" charset="0"/>
                <a:ea typeface="Times New Roman" panose="02020603050405020304" pitchFamily="18" charset="0"/>
              </a:rPr>
              <a:t>progestagénio</a:t>
            </a:r>
            <a:r>
              <a:rPr lang="pt-PT" sz="800" dirty="0">
                <a:effectLst/>
                <a:latin typeface="Times New Roman" panose="02020603050405020304" pitchFamily="18" charset="0"/>
                <a:ea typeface="Times New Roman" panose="02020603050405020304" pitchFamily="18" charset="0"/>
              </a:rPr>
              <a:t> ou devem utilizar um método de contraceção alternativo fiável. A utilização de </a:t>
            </a:r>
            <a:r>
              <a:rPr lang="pt-PT" sz="800" dirty="0" err="1">
                <a:effectLst/>
                <a:latin typeface="Times New Roman" panose="02020603050405020304" pitchFamily="18" charset="0"/>
                <a:ea typeface="Times New Roman" panose="02020603050405020304" pitchFamily="18" charset="0"/>
              </a:rPr>
              <a:t>Stribild</a:t>
            </a:r>
            <a:r>
              <a:rPr lang="pt-PT" sz="800" dirty="0">
                <a:effectLst/>
                <a:latin typeface="Times New Roman" panose="02020603050405020304" pitchFamily="18" charset="0"/>
                <a:ea typeface="Times New Roman" panose="02020603050405020304" pitchFamily="18" charset="0"/>
              </a:rPr>
              <a:t> com contracetivos orais contendo outros </a:t>
            </a:r>
            <a:r>
              <a:rPr lang="pt-PT" sz="800" dirty="0" err="1">
                <a:effectLst/>
                <a:latin typeface="Times New Roman" panose="02020603050405020304" pitchFamily="18" charset="0"/>
                <a:ea typeface="Times New Roman" panose="02020603050405020304" pitchFamily="18" charset="0"/>
              </a:rPr>
              <a:t>progestagénios</a:t>
            </a:r>
            <a:r>
              <a:rPr lang="pt-PT" sz="800" dirty="0">
                <a:effectLst/>
                <a:latin typeface="Times New Roman" panose="02020603050405020304" pitchFamily="18" charset="0"/>
                <a:ea typeface="Times New Roman" panose="02020603050405020304" pitchFamily="18" charset="0"/>
              </a:rPr>
              <a:t> deve ser evitada. Doentes em tratamento com </a:t>
            </a:r>
            <a:r>
              <a:rPr lang="pt-PT" sz="800" dirty="0" err="1">
                <a:effectLst/>
                <a:latin typeface="Times New Roman" panose="02020603050405020304" pitchFamily="18" charset="0"/>
                <a:ea typeface="Times New Roman" panose="02020603050405020304" pitchFamily="18" charset="0"/>
              </a:rPr>
              <a:t>Stribild</a:t>
            </a:r>
            <a:r>
              <a:rPr lang="pt-PT" sz="800" dirty="0">
                <a:effectLst/>
                <a:latin typeface="Times New Roman" panose="02020603050405020304" pitchFamily="18" charset="0"/>
                <a:ea typeface="Times New Roman" panose="02020603050405020304" pitchFamily="18" charset="0"/>
              </a:rPr>
              <a:t> ou outra terapêutica antirretroviral podem continuar a desenvolver infeções oportunistas e outras complicações da infeção pelo VIH. Têm sido notificados casos de insuficiência renal, compromisso renal, creatinina elevada, </a:t>
            </a:r>
            <a:r>
              <a:rPr lang="pt-PT" sz="800" dirty="0" err="1">
                <a:effectLst/>
                <a:latin typeface="Times New Roman" panose="02020603050405020304" pitchFamily="18" charset="0"/>
                <a:ea typeface="Times New Roman" panose="02020603050405020304" pitchFamily="18" charset="0"/>
              </a:rPr>
              <a:t>hipofosfatemia</a:t>
            </a:r>
            <a:r>
              <a:rPr lang="pt-PT" sz="800" dirty="0">
                <a:effectLst/>
                <a:latin typeface="Times New Roman" panose="02020603050405020304" pitchFamily="18" charset="0"/>
                <a:ea typeface="Times New Roman" panose="02020603050405020304" pitchFamily="18" charset="0"/>
              </a:rPr>
              <a:t> e </a:t>
            </a:r>
            <a:r>
              <a:rPr lang="pt-PT" sz="800" dirty="0" err="1">
                <a:effectLst/>
                <a:latin typeface="Times New Roman" panose="02020603050405020304" pitchFamily="18" charset="0"/>
                <a:ea typeface="Times New Roman" panose="02020603050405020304" pitchFamily="18" charset="0"/>
              </a:rPr>
              <a:t>tubulopatia</a:t>
            </a:r>
            <a:r>
              <a:rPr lang="pt-PT" sz="800" dirty="0">
                <a:effectLst/>
                <a:latin typeface="Times New Roman" panose="02020603050405020304" pitchFamily="18" charset="0"/>
                <a:ea typeface="Times New Roman" panose="02020603050405020304" pitchFamily="18" charset="0"/>
              </a:rPr>
              <a:t> proximal (incluindo síndrome de </a:t>
            </a:r>
            <a:r>
              <a:rPr lang="pt-PT" sz="800" dirty="0" err="1">
                <a:effectLst/>
                <a:latin typeface="Times New Roman" panose="02020603050405020304" pitchFamily="18" charset="0"/>
                <a:ea typeface="Times New Roman" panose="02020603050405020304" pitchFamily="18" charset="0"/>
              </a:rPr>
              <a:t>Fanconi</a:t>
            </a:r>
            <a:r>
              <a:rPr lang="pt-PT" sz="800" dirty="0">
                <a:effectLst/>
                <a:latin typeface="Times New Roman" panose="02020603050405020304" pitchFamily="18" charset="0"/>
                <a:ea typeface="Times New Roman" panose="02020603050405020304" pitchFamily="18" charset="0"/>
              </a:rPr>
              <a:t>). Depuração da creatinina deve ser calculada e a glucose e proteínas na urina devem ser determinadas em todos os doentes. Não iniciar em doentes com uma depuração da creatinina &lt; 70 ml/min. Interromper em doentes com uma depuração da creatinina confirmada que diminua para &lt; 50 ml/min ou diminuição do fosfato sérico para &lt; 0,32 </a:t>
            </a:r>
            <a:r>
              <a:rPr lang="pt-PT" sz="800" dirty="0" err="1">
                <a:effectLst/>
                <a:latin typeface="Times New Roman" panose="02020603050405020304" pitchFamily="18" charset="0"/>
                <a:ea typeface="Times New Roman" panose="02020603050405020304" pitchFamily="18" charset="0"/>
              </a:rPr>
              <a:t>mmol</a:t>
            </a:r>
            <a:r>
              <a:rPr lang="pt-PT" sz="800" dirty="0">
                <a:effectLst/>
                <a:latin typeface="Times New Roman" panose="02020603050405020304" pitchFamily="18" charset="0"/>
                <a:ea typeface="Times New Roman" panose="02020603050405020304" pitchFamily="18" charset="0"/>
              </a:rPr>
              <a:t>/l (1,0 mg/dl). A utilização de </a:t>
            </a:r>
            <a:r>
              <a:rPr lang="pt-PT" sz="800" dirty="0" err="1">
                <a:effectLst/>
                <a:latin typeface="Times New Roman" panose="02020603050405020304" pitchFamily="18" charset="0"/>
                <a:ea typeface="Times New Roman" panose="02020603050405020304" pitchFamily="18" charset="0"/>
              </a:rPr>
              <a:t>Stribild</a:t>
            </a:r>
            <a:r>
              <a:rPr lang="pt-PT" sz="800" dirty="0">
                <a:effectLst/>
                <a:latin typeface="Times New Roman" panose="02020603050405020304" pitchFamily="18" charset="0"/>
                <a:ea typeface="Times New Roman" panose="02020603050405020304" pitchFamily="18" charset="0"/>
              </a:rPr>
              <a:t> deve ser evitada concomitantemente ou pouco tempo após a utilização de medicamentos nefrotóxicos. Se </a:t>
            </a:r>
            <a:r>
              <a:rPr lang="pt-PT" sz="800" dirty="0" err="1">
                <a:effectLst/>
                <a:latin typeface="Times New Roman" panose="02020603050405020304" pitchFamily="18" charset="0"/>
                <a:ea typeface="Times New Roman" panose="02020603050405020304" pitchFamily="18" charset="0"/>
              </a:rPr>
              <a:t>Stribild</a:t>
            </a:r>
            <a:r>
              <a:rPr lang="pt-PT" sz="800" dirty="0">
                <a:effectLst/>
                <a:latin typeface="Times New Roman" panose="02020603050405020304" pitchFamily="18" charset="0"/>
                <a:ea typeface="Times New Roman" panose="02020603050405020304" pitchFamily="18" charset="0"/>
              </a:rPr>
              <a:t> for coadministrado com um AINE, a função renal deve ser devidamente monitorizada. </a:t>
            </a:r>
            <a:r>
              <a:rPr lang="pt-PT" sz="800" u="sng" dirty="0">
                <a:effectLst/>
                <a:latin typeface="Times New Roman" panose="02020603050405020304" pitchFamily="18" charset="0"/>
                <a:ea typeface="Times New Roman" panose="02020603050405020304" pitchFamily="18" charset="0"/>
              </a:rPr>
              <a:t>Mudança de tratamento</a:t>
            </a:r>
            <a:r>
              <a:rPr lang="pt-PT" sz="800" dirty="0">
                <a:effectLst/>
                <a:latin typeface="Times New Roman" panose="02020603050405020304" pitchFamily="18" charset="0"/>
                <a:ea typeface="Times New Roman" panose="02020603050405020304" pitchFamily="18" charset="0"/>
              </a:rPr>
              <a:t>: recomenda-se a monitorização da carga viral nestes doentes, durante o 1º mês após a mudança do tratamento para </a:t>
            </a:r>
            <a:r>
              <a:rPr lang="pt-PT" sz="800" dirty="0" err="1">
                <a:effectLst/>
                <a:latin typeface="Times New Roman" panose="02020603050405020304" pitchFamily="18" charset="0"/>
                <a:ea typeface="Times New Roman" panose="02020603050405020304" pitchFamily="18" charset="0"/>
              </a:rPr>
              <a:t>Stribild</a:t>
            </a:r>
            <a:r>
              <a:rPr lang="pt-PT" sz="800" dirty="0">
                <a:effectLst/>
                <a:latin typeface="Times New Roman" panose="02020603050405020304" pitchFamily="18" charset="0"/>
                <a:ea typeface="Times New Roman" panose="02020603050405020304" pitchFamily="18" charset="0"/>
              </a:rPr>
              <a:t>. </a:t>
            </a:r>
            <a:r>
              <a:rPr lang="pt-PT" sz="800" u="sng" dirty="0">
                <a:effectLst/>
                <a:latin typeface="Times New Roman" panose="02020603050405020304" pitchFamily="18" charset="0"/>
                <a:ea typeface="Times New Roman" panose="02020603050405020304" pitchFamily="18" charset="0"/>
              </a:rPr>
              <a:t>Efeitos ósseos</a:t>
            </a:r>
            <a:r>
              <a:rPr lang="pt-PT" sz="800" dirty="0">
                <a:effectLst/>
                <a:latin typeface="Times New Roman" panose="02020603050405020304" pitchFamily="18" charset="0"/>
                <a:ea typeface="Times New Roman" panose="02020603050405020304" pitchFamily="18" charset="0"/>
              </a:rPr>
              <a:t>: as anomalias ósseas que podem manifestar-se como dor óssea persistente ou agravada e contribuir infrequentemente para fraturas, podem ser associadas a </a:t>
            </a:r>
            <a:r>
              <a:rPr lang="pt-PT" sz="800" dirty="0" err="1">
                <a:effectLst/>
                <a:latin typeface="Times New Roman" panose="02020603050405020304" pitchFamily="18" charset="0"/>
                <a:ea typeface="Times New Roman" panose="02020603050405020304" pitchFamily="18" charset="0"/>
              </a:rPr>
              <a:t>tubulopatia</a:t>
            </a:r>
            <a:r>
              <a:rPr lang="pt-PT" sz="800" dirty="0">
                <a:effectLst/>
                <a:latin typeface="Times New Roman" panose="02020603050405020304" pitchFamily="18" charset="0"/>
                <a:ea typeface="Times New Roman" panose="02020603050405020304" pitchFamily="18" charset="0"/>
              </a:rPr>
              <a:t> renal proximal. Podem também ocorrer diminuições da DMO devido ao TD. </a:t>
            </a:r>
            <a:r>
              <a:rPr lang="pt-PT" sz="800" u="sng" dirty="0">
                <a:effectLst/>
                <a:latin typeface="Times New Roman" panose="02020603050405020304" pitchFamily="18" charset="0"/>
                <a:ea typeface="Times New Roman" panose="02020603050405020304" pitchFamily="18" charset="0"/>
              </a:rPr>
              <a:t>Doentes </a:t>
            </a:r>
            <a:r>
              <a:rPr lang="pt-PT" sz="800" u="sng" dirty="0" err="1">
                <a:effectLst/>
                <a:latin typeface="Times New Roman" panose="02020603050405020304" pitchFamily="18" charset="0"/>
                <a:ea typeface="Times New Roman" panose="02020603050405020304" pitchFamily="18" charset="0"/>
              </a:rPr>
              <a:t>coinfetados</a:t>
            </a:r>
            <a:r>
              <a:rPr lang="pt-PT" sz="800" u="sng" dirty="0">
                <a:effectLst/>
                <a:latin typeface="Times New Roman" panose="02020603050405020304" pitchFamily="18" charset="0"/>
                <a:ea typeface="Times New Roman" panose="02020603050405020304" pitchFamily="18" charset="0"/>
              </a:rPr>
              <a:t>:</a:t>
            </a:r>
            <a:r>
              <a:rPr lang="pt-PT" sz="800" dirty="0">
                <a:effectLst/>
                <a:latin typeface="Times New Roman" panose="02020603050405020304" pitchFamily="18" charset="0"/>
                <a:ea typeface="Times New Roman" panose="02020603050405020304" pitchFamily="18" charset="0"/>
              </a:rPr>
              <a:t> Os doentes com hepatite crónica B ou C em tratamento com terapêutica antirretroviral têm um risco acrescido de sofrerem reações adversas hepáticas graves e potencialmente fatais. </a:t>
            </a:r>
            <a:r>
              <a:rPr lang="pt-PT" sz="800" u="sng" dirty="0">
                <a:effectLst/>
                <a:latin typeface="Times New Roman" panose="02020603050405020304" pitchFamily="18" charset="0"/>
                <a:ea typeface="Times New Roman" panose="02020603050405020304" pitchFamily="18" charset="0"/>
              </a:rPr>
              <a:t>Antivirais contra o VHC:</a:t>
            </a:r>
            <a:r>
              <a:rPr lang="pt-PT" sz="800" dirty="0">
                <a:effectLst/>
                <a:latin typeface="Times New Roman" panose="02020603050405020304" pitchFamily="18" charset="0"/>
                <a:ea typeface="Times New Roman" panose="02020603050405020304" pitchFamily="18" charset="0"/>
              </a:rPr>
              <a:t> Os doentes tratados concomitantemente com </a:t>
            </a:r>
            <a:r>
              <a:rPr lang="pt-PT" sz="800" dirty="0" err="1">
                <a:effectLst/>
                <a:latin typeface="Times New Roman" panose="02020603050405020304" pitchFamily="18" charset="0"/>
                <a:ea typeface="Times New Roman" panose="02020603050405020304" pitchFamily="18" charset="0"/>
              </a:rPr>
              <a:t>Stribild</a:t>
            </a:r>
            <a:r>
              <a:rPr lang="pt-PT" sz="800" dirty="0">
                <a:effectLst/>
                <a:latin typeface="Times New Roman" panose="02020603050405020304" pitchFamily="18" charset="0"/>
                <a:ea typeface="Times New Roman" panose="02020603050405020304" pitchFamily="18" charset="0"/>
              </a:rPr>
              <a:t> e </a:t>
            </a:r>
            <a:r>
              <a:rPr lang="pt-PT" sz="800" dirty="0" err="1">
                <a:effectLst/>
                <a:latin typeface="Times New Roman" panose="02020603050405020304" pitchFamily="18" charset="0"/>
                <a:ea typeface="Times New Roman" panose="02020603050405020304" pitchFamily="18" charset="0"/>
              </a:rPr>
              <a:t>ledipasvir</a:t>
            </a:r>
            <a:r>
              <a:rPr lang="pt-PT" sz="800" dirty="0">
                <a:effectLst/>
                <a:latin typeface="Times New Roman" panose="02020603050405020304" pitchFamily="18" charset="0"/>
                <a:ea typeface="Times New Roman" panose="02020603050405020304" pitchFamily="18" charset="0"/>
              </a:rPr>
              <a:t>/</a:t>
            </a:r>
            <a:r>
              <a:rPr lang="pt-PT" sz="800" dirty="0" err="1">
                <a:effectLst/>
                <a:latin typeface="Times New Roman" panose="02020603050405020304" pitchFamily="18" charset="0"/>
                <a:ea typeface="Times New Roman" panose="02020603050405020304" pitchFamily="18" charset="0"/>
              </a:rPr>
              <a:t>sofosbuvir</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sofosbuvir</a:t>
            </a:r>
            <a:r>
              <a:rPr lang="pt-PT" sz="800" dirty="0">
                <a:effectLst/>
                <a:latin typeface="Times New Roman" panose="02020603050405020304" pitchFamily="18" charset="0"/>
                <a:ea typeface="Times New Roman" panose="02020603050405020304" pitchFamily="18" charset="0"/>
              </a:rPr>
              <a:t>/</a:t>
            </a:r>
            <a:r>
              <a:rPr lang="pt-PT" sz="800" dirty="0" err="1">
                <a:effectLst/>
                <a:latin typeface="Times New Roman" panose="02020603050405020304" pitchFamily="18" charset="0"/>
                <a:ea typeface="Times New Roman" panose="02020603050405020304" pitchFamily="18" charset="0"/>
              </a:rPr>
              <a:t>velpatasvir</a:t>
            </a:r>
            <a:r>
              <a:rPr lang="pt-PT" sz="800" dirty="0">
                <a:effectLst/>
                <a:latin typeface="Times New Roman" panose="02020603050405020304" pitchFamily="18" charset="0"/>
                <a:ea typeface="Times New Roman" panose="02020603050405020304" pitchFamily="18" charset="0"/>
              </a:rPr>
              <a:t> ou </a:t>
            </a:r>
            <a:r>
              <a:rPr lang="pt-PT" sz="800" dirty="0" err="1">
                <a:effectLst/>
                <a:latin typeface="Times New Roman" panose="02020603050405020304" pitchFamily="18" charset="0"/>
                <a:ea typeface="Times New Roman" panose="02020603050405020304" pitchFamily="18" charset="0"/>
              </a:rPr>
              <a:t>sofosbuvir</a:t>
            </a:r>
            <a:r>
              <a:rPr lang="pt-PT" sz="800" dirty="0">
                <a:effectLst/>
                <a:latin typeface="Times New Roman" panose="02020603050405020304" pitchFamily="18" charset="0"/>
                <a:ea typeface="Times New Roman" panose="02020603050405020304" pitchFamily="18" charset="0"/>
              </a:rPr>
              <a:t>/</a:t>
            </a:r>
            <a:r>
              <a:rPr lang="pt-PT" sz="800" dirty="0" err="1">
                <a:effectLst/>
                <a:latin typeface="Times New Roman" panose="02020603050405020304" pitchFamily="18" charset="0"/>
                <a:ea typeface="Times New Roman" panose="02020603050405020304" pitchFamily="18" charset="0"/>
              </a:rPr>
              <a:t>velpatasvir</a:t>
            </a:r>
            <a:r>
              <a:rPr lang="pt-PT" sz="800" dirty="0">
                <a:effectLst/>
                <a:latin typeface="Times New Roman" panose="02020603050405020304" pitchFamily="18" charset="0"/>
                <a:ea typeface="Times New Roman" panose="02020603050405020304" pitchFamily="18" charset="0"/>
              </a:rPr>
              <a:t>/</a:t>
            </a:r>
            <a:r>
              <a:rPr lang="pt-PT" sz="800" dirty="0" err="1">
                <a:effectLst/>
                <a:latin typeface="Times New Roman" panose="02020603050405020304" pitchFamily="18" charset="0"/>
                <a:ea typeface="Times New Roman" panose="02020603050405020304" pitchFamily="18" charset="0"/>
              </a:rPr>
              <a:t>voxilaprevir</a:t>
            </a:r>
            <a:r>
              <a:rPr lang="pt-PT" sz="800" dirty="0">
                <a:effectLst/>
                <a:latin typeface="Times New Roman" panose="02020603050405020304" pitchFamily="18" charset="0"/>
                <a:ea typeface="Times New Roman" panose="02020603050405020304" pitchFamily="18" charset="0"/>
              </a:rPr>
              <a:t> devem ser monitorizados no que respeita às </a:t>
            </a:r>
            <a:r>
              <a:rPr lang="pt-PT" sz="800" dirty="0" err="1">
                <a:effectLst/>
                <a:latin typeface="Times New Roman" panose="02020603050405020304" pitchFamily="18" charset="0"/>
                <a:ea typeface="Times New Roman" panose="02020603050405020304" pitchFamily="18" charset="0"/>
              </a:rPr>
              <a:t>reacções</a:t>
            </a:r>
            <a:r>
              <a:rPr lang="pt-PT" sz="800" dirty="0">
                <a:effectLst/>
                <a:latin typeface="Times New Roman" panose="02020603050405020304" pitchFamily="18" charset="0"/>
                <a:ea typeface="Times New Roman" panose="02020603050405020304" pitchFamily="18" charset="0"/>
              </a:rPr>
              <a:t> adversas associadas ao TD. </a:t>
            </a:r>
            <a:r>
              <a:rPr lang="pt-PT" sz="800" u="sng" dirty="0">
                <a:effectLst/>
                <a:latin typeface="Times New Roman" panose="02020603050405020304" pitchFamily="18" charset="0"/>
                <a:ea typeface="Times New Roman" panose="02020603050405020304" pitchFamily="18" charset="0"/>
              </a:rPr>
              <a:t>Doença hepática. Peso e parâmetros metabólicos. Disfunção mitocondrial após exposição </a:t>
            </a:r>
            <a:r>
              <a:rPr lang="pt-PT" sz="800" i="1" u="sng" dirty="0">
                <a:effectLst/>
                <a:latin typeface="Times New Roman" panose="02020603050405020304" pitchFamily="18" charset="0"/>
                <a:ea typeface="Times New Roman" panose="02020603050405020304" pitchFamily="18" charset="0"/>
              </a:rPr>
              <a:t>in </a:t>
            </a:r>
            <a:r>
              <a:rPr lang="pt-PT" sz="800" i="1" u="sng" dirty="0" err="1">
                <a:effectLst/>
                <a:latin typeface="Times New Roman" panose="02020603050405020304" pitchFamily="18" charset="0"/>
                <a:ea typeface="Times New Roman" panose="02020603050405020304" pitchFamily="18" charset="0"/>
              </a:rPr>
              <a:t>utero</a:t>
            </a:r>
            <a:r>
              <a:rPr lang="pt-PT" sz="800" u="sng" dirty="0">
                <a:effectLst/>
                <a:latin typeface="Times New Roman" panose="02020603050405020304" pitchFamily="18" charset="0"/>
                <a:ea typeface="Times New Roman" panose="02020603050405020304" pitchFamily="18" charset="0"/>
              </a:rPr>
              <a:t>. Síndrome de Reativação Imunológica, Osteonecrose</a:t>
            </a:r>
            <a:r>
              <a:rPr lang="pt-PT" sz="800" dirty="0">
                <a:effectLst/>
                <a:latin typeface="Times New Roman" panose="02020603050405020304" pitchFamily="18" charset="0"/>
                <a:ea typeface="Times New Roman" panose="02020603050405020304" pitchFamily="18" charset="0"/>
              </a:rPr>
              <a:t>.</a:t>
            </a:r>
            <a:r>
              <a:rPr lang="pt-PT" sz="1100" dirty="0">
                <a:effectLst/>
                <a:latin typeface="Times New Roman" panose="02020603050405020304" pitchFamily="18" charset="0"/>
                <a:ea typeface="Times New Roman" panose="02020603050405020304" pitchFamily="18" charset="0"/>
              </a:rPr>
              <a:t> </a:t>
            </a:r>
            <a:r>
              <a:rPr lang="pt-PT" sz="800" u="sng" dirty="0">
                <a:effectLst/>
                <a:latin typeface="Times New Roman" panose="02020603050405020304" pitchFamily="18" charset="0"/>
                <a:ea typeface="Times New Roman" panose="02020603050405020304" pitchFamily="18" charset="0"/>
              </a:rPr>
              <a:t>Efeitos renais e ósseos na população pediátrica:</a:t>
            </a:r>
            <a:r>
              <a:rPr lang="pt-PT" sz="800" dirty="0">
                <a:effectLst/>
                <a:latin typeface="Times New Roman" panose="02020603050405020304" pitchFamily="18" charset="0"/>
                <a:ea typeface="Times New Roman" panose="02020603050405020304" pitchFamily="18" charset="0"/>
              </a:rPr>
              <a:t> São incertos os efeitos a longo prazo da toxicidade óssea e renal do TD. A reversibilidade da toxicidade renal não pode ser completamente verificada. Recomenda-se uma abordagem multidisciplinar para ponderar, caso a caso, o benefício/risco do tratamento, decidir acerca da monitorização apropriada durante o tratamento e considerar a necessidade de suplementação. Este medicamento contém menos do que 1 </a:t>
            </a:r>
            <a:r>
              <a:rPr lang="pt-PT" sz="800" dirty="0" err="1">
                <a:effectLst/>
                <a:latin typeface="Times New Roman" panose="02020603050405020304" pitchFamily="18" charset="0"/>
                <a:ea typeface="Times New Roman" panose="02020603050405020304" pitchFamily="18" charset="0"/>
              </a:rPr>
              <a:t>mmol</a:t>
            </a:r>
            <a:r>
              <a:rPr lang="pt-PT" sz="800" dirty="0">
                <a:effectLst/>
                <a:latin typeface="Times New Roman" panose="02020603050405020304" pitchFamily="18" charset="0"/>
                <a:ea typeface="Times New Roman" panose="02020603050405020304" pitchFamily="18" charset="0"/>
              </a:rPr>
              <a:t> (23 mg) de sódio por comprimido ou seja, é praticamente “isento de sódio”. </a:t>
            </a:r>
            <a:r>
              <a:rPr lang="pt-PT" sz="800" b="1" cap="all" dirty="0">
                <a:effectLst/>
                <a:latin typeface="Times New Roman Bold"/>
                <a:ea typeface="Times New Roman" panose="02020603050405020304" pitchFamily="18" charset="0"/>
                <a:cs typeface="Times New Roman" panose="02020603050405020304" pitchFamily="18" charset="0"/>
              </a:rPr>
              <a:t>Interações medicamentosas e outras formas de interação</a:t>
            </a:r>
            <a:r>
              <a:rPr lang="pt-PT" sz="800" cap="all" dirty="0">
                <a:effectLst/>
                <a:latin typeface="Times New Roman Bold"/>
                <a:ea typeface="Times New Roman" panose="02020603050405020304" pitchFamily="18" charset="0"/>
                <a:cs typeface="Times New Roman" panose="02020603050405020304" pitchFamily="18" charset="0"/>
              </a:rPr>
              <a:t>: </a:t>
            </a:r>
            <a:r>
              <a:rPr lang="pt-PT" sz="800" dirty="0">
                <a:effectLst/>
                <a:latin typeface="Times New Roman" panose="02020603050405020304" pitchFamily="18" charset="0"/>
                <a:ea typeface="Times New Roman" panose="02020603050405020304" pitchFamily="18" charset="0"/>
              </a:rPr>
              <a:t>Não administrar com antirretrovirais. Coadministração com: amiodarona, quinidina, </a:t>
            </a:r>
            <a:r>
              <a:rPr lang="pt-PT" sz="800" dirty="0" err="1">
                <a:effectLst/>
                <a:latin typeface="Times New Roman" panose="02020603050405020304" pitchFamily="18" charset="0"/>
                <a:ea typeface="Times New Roman" panose="02020603050405020304" pitchFamily="18" charset="0"/>
              </a:rPr>
              <a:t>cisaprida</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pimozida</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lurasidona</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alfuzosina</a:t>
            </a:r>
            <a:r>
              <a:rPr lang="pt-PT" sz="800" dirty="0">
                <a:effectLst/>
                <a:latin typeface="Times New Roman" panose="02020603050405020304" pitchFamily="18" charset="0"/>
                <a:ea typeface="Times New Roman" panose="02020603050405020304" pitchFamily="18" charset="0"/>
              </a:rPr>
              <a:t> e </a:t>
            </a:r>
            <a:r>
              <a:rPr lang="pt-PT" sz="800" dirty="0" err="1">
                <a:effectLst/>
                <a:latin typeface="Times New Roman" panose="02020603050405020304" pitchFamily="18" charset="0"/>
                <a:ea typeface="Times New Roman" panose="02020603050405020304" pitchFamily="18" charset="0"/>
              </a:rPr>
              <a:t>sildenafil</a:t>
            </a:r>
            <a:r>
              <a:rPr lang="pt-PT" sz="800" dirty="0">
                <a:effectLst/>
                <a:latin typeface="Times New Roman" panose="02020603050405020304" pitchFamily="18" charset="0"/>
                <a:ea typeface="Times New Roman" panose="02020603050405020304" pitchFamily="18" charset="0"/>
              </a:rPr>
              <a:t> para hipertensão arterial pulmonar é contraindicada. Coadministração com: hipericão, rifampicina, carbamazepina, fenobarbital e </a:t>
            </a:r>
            <a:r>
              <a:rPr lang="pt-PT" sz="800" dirty="0" err="1">
                <a:effectLst/>
                <a:latin typeface="Times New Roman" panose="02020603050405020304" pitchFamily="18" charset="0"/>
                <a:ea typeface="Times New Roman" panose="02020603050405020304" pitchFamily="18" charset="0"/>
              </a:rPr>
              <a:t>fenitoína</a:t>
            </a:r>
            <a:r>
              <a:rPr lang="pt-PT" sz="800" dirty="0">
                <a:effectLst/>
                <a:latin typeface="Times New Roman" panose="02020603050405020304" pitchFamily="18" charset="0"/>
                <a:ea typeface="Times New Roman" panose="02020603050405020304" pitchFamily="18" charset="0"/>
              </a:rPr>
              <a:t> pode resultar na diminuição das concentrações plasmáticas de </a:t>
            </a:r>
            <a:r>
              <a:rPr lang="pt-PT" sz="800" dirty="0" err="1">
                <a:effectLst/>
                <a:latin typeface="Times New Roman" panose="02020603050405020304" pitchFamily="18" charset="0"/>
                <a:ea typeface="Times New Roman" panose="02020603050405020304" pitchFamily="18" charset="0"/>
              </a:rPr>
              <a:t>cobicistate</a:t>
            </a:r>
            <a:r>
              <a:rPr lang="pt-PT" sz="800" dirty="0">
                <a:effectLst/>
                <a:latin typeface="Times New Roman" panose="02020603050405020304" pitchFamily="18" charset="0"/>
                <a:ea typeface="Times New Roman" panose="02020603050405020304" pitchFamily="18" charset="0"/>
              </a:rPr>
              <a:t> e </a:t>
            </a:r>
            <a:r>
              <a:rPr lang="pt-PT" sz="800" dirty="0" err="1">
                <a:effectLst/>
                <a:latin typeface="Times New Roman" panose="02020603050405020304" pitchFamily="18" charset="0"/>
                <a:ea typeface="Times New Roman" panose="02020603050405020304" pitchFamily="18" charset="0"/>
              </a:rPr>
              <a:t>elvitegravir</a:t>
            </a:r>
            <a:r>
              <a:rPr lang="pt-PT" sz="800" dirty="0">
                <a:effectLst/>
                <a:latin typeface="Times New Roman" panose="02020603050405020304" pitchFamily="18" charset="0"/>
                <a:ea typeface="Times New Roman" panose="02020603050405020304" pitchFamily="18" charset="0"/>
              </a:rPr>
              <a:t>, Utilização concomitante não recomendada: </a:t>
            </a:r>
            <a:r>
              <a:rPr lang="pt-PT" sz="800" dirty="0" err="1">
                <a:effectLst/>
                <a:latin typeface="Times New Roman" panose="02020603050405020304" pitchFamily="18" charset="0"/>
                <a:ea typeface="Times New Roman" panose="02020603050405020304" pitchFamily="18" charset="0"/>
              </a:rPr>
              <a:t>rifabutina</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didanosina</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boceprevir</a:t>
            </a:r>
            <a:r>
              <a:rPr lang="pt-PT" sz="800" dirty="0">
                <a:effectLst/>
                <a:latin typeface="Times New Roman" panose="02020603050405020304" pitchFamily="18" charset="0"/>
                <a:ea typeface="Times New Roman" panose="02020603050405020304" pitchFamily="18" charset="0"/>
              </a:rPr>
              <a:t>, corticosteroides metabolizados pelo CYP3A, </a:t>
            </a:r>
            <a:r>
              <a:rPr lang="pt-PT" sz="800" dirty="0" err="1">
                <a:effectLst/>
                <a:latin typeface="Times New Roman" panose="02020603050405020304" pitchFamily="18" charset="0"/>
                <a:ea typeface="Times New Roman" panose="02020603050405020304" pitchFamily="18" charset="0"/>
              </a:rPr>
              <a:t>cidofovir</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aminoglicosidos</a:t>
            </a:r>
            <a:r>
              <a:rPr lang="pt-PT" sz="800" dirty="0">
                <a:effectLst/>
                <a:latin typeface="Times New Roman" panose="02020603050405020304" pitchFamily="18" charset="0"/>
                <a:ea typeface="Times New Roman" panose="02020603050405020304" pitchFamily="18" charset="0"/>
              </a:rPr>
              <a:t>, anfotericina B, </a:t>
            </a:r>
            <a:r>
              <a:rPr lang="pt-PT" sz="800" dirty="0" err="1">
                <a:effectLst/>
                <a:latin typeface="Times New Roman" panose="02020603050405020304" pitchFamily="18" charset="0"/>
                <a:ea typeface="Times New Roman" panose="02020603050405020304" pitchFamily="18" charset="0"/>
              </a:rPr>
              <a:t>foscarneto</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ganciclovir</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pentamidina</a:t>
            </a:r>
            <a:r>
              <a:rPr lang="pt-PT" sz="800" dirty="0">
                <a:effectLst/>
                <a:latin typeface="Times New Roman" panose="02020603050405020304" pitchFamily="18" charset="0"/>
                <a:ea typeface="Times New Roman" panose="02020603050405020304" pitchFamily="18" charset="0"/>
              </a:rPr>
              <a:t>, vancomicina, interleucina-2, </a:t>
            </a:r>
            <a:r>
              <a:rPr lang="pt-PT" sz="800" dirty="0" err="1">
                <a:effectLst/>
                <a:latin typeface="Times New Roman" panose="02020603050405020304" pitchFamily="18" charset="0"/>
                <a:ea typeface="Times New Roman" panose="02020603050405020304" pitchFamily="18" charset="0"/>
              </a:rPr>
              <a:t>clopidogrel</a:t>
            </a:r>
            <a:r>
              <a:rPr lang="pt-PT" sz="800" dirty="0">
                <a:effectLst/>
                <a:latin typeface="Times New Roman" panose="02020603050405020304" pitchFamily="18" charset="0"/>
                <a:ea typeface="Times New Roman" panose="02020603050405020304" pitchFamily="18" charset="0"/>
              </a:rPr>
              <a:t>. Outras interações possíveis: </a:t>
            </a:r>
            <a:r>
              <a:rPr lang="pt-PT" sz="800" dirty="0" err="1">
                <a:effectLst/>
                <a:latin typeface="Times New Roman" panose="02020603050405020304" pitchFamily="18" charset="0"/>
                <a:ea typeface="Times New Roman" panose="02020603050405020304" pitchFamily="18" charset="0"/>
              </a:rPr>
              <a:t>cetoconazol</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itraconazol</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voriconazol</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posaconazol</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fluconazol</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ledipasvir</a:t>
            </a:r>
            <a:r>
              <a:rPr lang="pt-PT" sz="800" dirty="0">
                <a:effectLst/>
                <a:latin typeface="Times New Roman" panose="02020603050405020304" pitchFamily="18" charset="0"/>
                <a:ea typeface="Times New Roman" panose="02020603050405020304" pitchFamily="18" charset="0"/>
              </a:rPr>
              <a:t>/</a:t>
            </a:r>
            <a:r>
              <a:rPr lang="pt-PT" sz="800" dirty="0" err="1">
                <a:effectLst/>
                <a:latin typeface="Times New Roman" panose="02020603050405020304" pitchFamily="18" charset="0"/>
                <a:ea typeface="Times New Roman" panose="02020603050405020304" pitchFamily="18" charset="0"/>
              </a:rPr>
              <a:t>sofosbuvir</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sofosbuvir</a:t>
            </a:r>
            <a:r>
              <a:rPr lang="pt-PT" sz="800" dirty="0">
                <a:effectLst/>
                <a:latin typeface="Times New Roman" panose="02020603050405020304" pitchFamily="18" charset="0"/>
                <a:ea typeface="Times New Roman" panose="02020603050405020304" pitchFamily="18" charset="0"/>
              </a:rPr>
              <a:t>/</a:t>
            </a:r>
            <a:r>
              <a:rPr lang="pt-PT" sz="800" dirty="0" err="1">
                <a:effectLst/>
                <a:latin typeface="Times New Roman" panose="02020603050405020304" pitchFamily="18" charset="0"/>
                <a:ea typeface="Times New Roman" panose="02020603050405020304" pitchFamily="18" charset="0"/>
              </a:rPr>
              <a:t>velpatasvir</a:t>
            </a:r>
            <a:r>
              <a:rPr lang="pt-PT" sz="800" dirty="0">
                <a:effectLst/>
                <a:latin typeface="Times New Roman" panose="02020603050405020304" pitchFamily="18" charset="0"/>
                <a:ea typeface="Times New Roman" panose="02020603050405020304" pitchFamily="18" charset="0"/>
              </a:rPr>
              <a:t> ou </a:t>
            </a:r>
            <a:r>
              <a:rPr lang="pt-PT" sz="800" dirty="0" err="1">
                <a:effectLst/>
                <a:latin typeface="Times New Roman" panose="02020603050405020304" pitchFamily="18" charset="0"/>
                <a:ea typeface="Times New Roman" panose="02020603050405020304" pitchFamily="18" charset="0"/>
              </a:rPr>
              <a:t>sofosbuvir</a:t>
            </a:r>
            <a:r>
              <a:rPr lang="pt-PT" sz="800" dirty="0">
                <a:effectLst/>
                <a:latin typeface="Times New Roman" panose="02020603050405020304" pitchFamily="18" charset="0"/>
                <a:ea typeface="Times New Roman" panose="02020603050405020304" pitchFamily="18" charset="0"/>
              </a:rPr>
              <a:t>/</a:t>
            </a:r>
            <a:r>
              <a:rPr lang="pt-PT" sz="800" dirty="0" err="1">
                <a:effectLst/>
                <a:latin typeface="Times New Roman" panose="02020603050405020304" pitchFamily="18" charset="0"/>
                <a:ea typeface="Times New Roman" panose="02020603050405020304" pitchFamily="18" charset="0"/>
              </a:rPr>
              <a:t>velpatasvir</a:t>
            </a:r>
            <a:r>
              <a:rPr lang="pt-PT" sz="800" dirty="0">
                <a:effectLst/>
                <a:latin typeface="Times New Roman" panose="02020603050405020304" pitchFamily="18" charset="0"/>
                <a:ea typeface="Times New Roman" panose="02020603050405020304" pitchFamily="18" charset="0"/>
              </a:rPr>
              <a:t>/</a:t>
            </a:r>
            <a:r>
              <a:rPr lang="pt-PT" sz="800" dirty="0" err="1">
                <a:effectLst/>
                <a:latin typeface="Times New Roman" panose="02020603050405020304" pitchFamily="18" charset="0"/>
                <a:ea typeface="Times New Roman" panose="02020603050405020304" pitchFamily="18" charset="0"/>
              </a:rPr>
              <a:t>voxilaprevir</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claritromicina</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telitromicina</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fluticasona</a:t>
            </a:r>
            <a:r>
              <a:rPr lang="pt-PT" sz="800" dirty="0">
                <a:effectLst/>
                <a:latin typeface="Times New Roman" panose="02020603050405020304" pitchFamily="18" charset="0"/>
                <a:ea typeface="Times New Roman" panose="02020603050405020304" pitchFamily="18" charset="0"/>
              </a:rPr>
              <a:t>, metformina, alguns contracetivos orais, antiarrítmicos, </a:t>
            </a:r>
            <a:r>
              <a:rPr lang="pt-PT" sz="800" dirty="0" err="1">
                <a:effectLst/>
                <a:latin typeface="Times New Roman" panose="02020603050405020304" pitchFamily="18" charset="0"/>
                <a:ea typeface="Times New Roman" panose="02020603050405020304" pitchFamily="18" charset="0"/>
              </a:rPr>
              <a:t>metoprolol</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timolol</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amlodipina</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diltiazem</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verapamil</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bosentano</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dabigatrano</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apixabano</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rivaroxabano</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edoxabano</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varfarina</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salmeterol</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rosuvastatina</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atorvastatina</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pitavastatina</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lovastatina</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simvastatina</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sildenafil</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tadalafil</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vardenafil</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Escitalopram</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trazodona</a:t>
            </a:r>
            <a:r>
              <a:rPr lang="pt-PT" sz="800" dirty="0">
                <a:effectLst/>
                <a:latin typeface="Times New Roman" panose="02020603050405020304" pitchFamily="18" charset="0"/>
                <a:ea typeface="Times New Roman" panose="02020603050405020304" pitchFamily="18" charset="0"/>
              </a:rPr>
              <a:t>, ciclosporina, </a:t>
            </a:r>
            <a:r>
              <a:rPr lang="pt-PT" sz="800" dirty="0" err="1">
                <a:effectLst/>
                <a:latin typeface="Times New Roman" panose="02020603050405020304" pitchFamily="18" charset="0"/>
                <a:ea typeface="Times New Roman" panose="02020603050405020304" pitchFamily="18" charset="0"/>
              </a:rPr>
              <a:t>sirolimus</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tacrolimus</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midazolam</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triazolam</a:t>
            </a:r>
            <a:r>
              <a:rPr lang="pt-PT" sz="800" dirty="0">
                <a:effectLst/>
                <a:latin typeface="Times New Roman" panose="02020603050405020304" pitchFamily="18" charset="0"/>
                <a:ea typeface="Times New Roman" panose="02020603050405020304" pitchFamily="18" charset="0"/>
              </a:rPr>
              <a:t>, colquicina. Recomenda-se separar a administração de antiácidos, medicamentos ou suplementos orais contendo catiões polivalentes em, pelo menos, 4 horas. </a:t>
            </a:r>
            <a:r>
              <a:rPr lang="pt-PT" sz="800" b="1" cap="all" dirty="0">
                <a:effectLst/>
                <a:latin typeface="Times New Roman Bold"/>
                <a:ea typeface="Times New Roman" panose="02020603050405020304" pitchFamily="18" charset="0"/>
                <a:cs typeface="Times New Roman" panose="02020603050405020304" pitchFamily="18" charset="0"/>
              </a:rPr>
              <a:t>Efeitos indesejáveis: </a:t>
            </a:r>
            <a:r>
              <a:rPr lang="pt-PT" sz="800" dirty="0">
                <a:effectLst/>
                <a:latin typeface="Times New Roman" panose="02020603050405020304" pitchFamily="18" charset="0"/>
                <a:ea typeface="Times New Roman" panose="02020603050405020304" pitchFamily="18" charset="0"/>
              </a:rPr>
              <a:t>Reações adversas mais frequentemente notificadas em adultos sem terapêutica prévia: náuseas e diarreia. Acontecimentos raros de compromisso renal, insuficiência renal e </a:t>
            </a:r>
            <a:r>
              <a:rPr lang="pt-PT" sz="800" dirty="0" err="1">
                <a:effectLst/>
                <a:latin typeface="Times New Roman" panose="02020603050405020304" pitchFamily="18" charset="0"/>
                <a:ea typeface="Times New Roman" panose="02020603050405020304" pitchFamily="18" charset="0"/>
              </a:rPr>
              <a:t>tubulopatia</a:t>
            </a:r>
            <a:r>
              <a:rPr lang="pt-PT" sz="800" dirty="0">
                <a:effectLst/>
                <a:latin typeface="Times New Roman" panose="02020603050405020304" pitchFamily="18" charset="0"/>
                <a:ea typeface="Times New Roman" panose="02020603050405020304" pitchFamily="18" charset="0"/>
              </a:rPr>
              <a:t> renal proximal (incluindo síndrome de </a:t>
            </a:r>
            <a:r>
              <a:rPr lang="pt-PT" sz="800" dirty="0" err="1">
                <a:effectLst/>
                <a:latin typeface="Times New Roman" panose="02020603050405020304" pitchFamily="18" charset="0"/>
                <a:ea typeface="Times New Roman" panose="02020603050405020304" pitchFamily="18" charset="0"/>
              </a:rPr>
              <a:t>Fanconi</a:t>
            </a:r>
            <a:r>
              <a:rPr lang="pt-PT" sz="800" dirty="0">
                <a:effectLst/>
                <a:latin typeface="Times New Roman" panose="02020603050405020304" pitchFamily="18" charset="0"/>
                <a:ea typeface="Times New Roman" panose="02020603050405020304" pitchFamily="18" charset="0"/>
              </a:rPr>
              <a:t>), por vezes conduzindo a anomalias ósseas.</a:t>
            </a:r>
            <a:r>
              <a:rPr lang="pt-PT" sz="1100" dirty="0">
                <a:effectLst/>
                <a:latin typeface="Times New Roman" panose="02020603050405020304" pitchFamily="18" charset="0"/>
                <a:ea typeface="Times New Roman" panose="02020603050405020304" pitchFamily="18" charset="0"/>
              </a:rPr>
              <a:t> </a:t>
            </a:r>
            <a:r>
              <a:rPr lang="pt-PT" sz="800" u="sng" dirty="0">
                <a:effectLst/>
                <a:latin typeface="Times New Roman" panose="02020603050405020304" pitchFamily="18" charset="0"/>
                <a:ea typeface="Times New Roman" panose="02020603050405020304" pitchFamily="18" charset="0"/>
              </a:rPr>
              <a:t>Muito frequentes:</a:t>
            </a:r>
            <a:r>
              <a:rPr lang="pt-PT" sz="800" dirty="0">
                <a:effectLst/>
                <a:latin typeface="Times New Roman" panose="02020603050405020304" pitchFamily="18" charset="0"/>
                <a:ea typeface="Times New Roman" panose="02020603050405020304" pitchFamily="18" charset="0"/>
              </a:rPr>
              <a:t> tonturas, náuseas, erupção cutânea, cefaleias, diarreia, elevação da creatina </a:t>
            </a:r>
            <a:r>
              <a:rPr lang="pt-PT" sz="800" dirty="0" err="1">
                <a:effectLst/>
                <a:latin typeface="Times New Roman" panose="02020603050405020304" pitchFamily="18" charset="0"/>
                <a:ea typeface="Times New Roman" panose="02020603050405020304" pitchFamily="18" charset="0"/>
              </a:rPr>
              <a:t>cinase</a:t>
            </a:r>
            <a:r>
              <a:rPr lang="pt-PT" sz="800" dirty="0">
                <a:effectLst/>
                <a:latin typeface="Times New Roman" panose="02020603050405020304" pitchFamily="18" charset="0"/>
                <a:ea typeface="Times New Roman" panose="02020603050405020304" pitchFamily="18" charset="0"/>
              </a:rPr>
              <a:t>, vómitos, </a:t>
            </a:r>
            <a:r>
              <a:rPr lang="pt-PT" sz="800" dirty="0" err="1">
                <a:effectLst/>
                <a:latin typeface="Times New Roman" panose="02020603050405020304" pitchFamily="18" charset="0"/>
                <a:ea typeface="Times New Roman" panose="02020603050405020304" pitchFamily="18" charset="0"/>
              </a:rPr>
              <a:t>hipofosfatemia</a:t>
            </a:r>
            <a:r>
              <a:rPr lang="pt-PT" sz="800" dirty="0">
                <a:effectLst/>
                <a:latin typeface="Times New Roman" panose="02020603050405020304" pitchFamily="18" charset="0"/>
                <a:ea typeface="Times New Roman" panose="02020603050405020304" pitchFamily="18" charset="0"/>
              </a:rPr>
              <a:t>, astenia. </a:t>
            </a:r>
            <a:r>
              <a:rPr lang="pt-PT" sz="800" u="sng" dirty="0">
                <a:effectLst/>
                <a:latin typeface="Times New Roman" panose="02020603050405020304" pitchFamily="18" charset="0"/>
                <a:ea typeface="Times New Roman" panose="02020603050405020304" pitchFamily="18" charset="0"/>
              </a:rPr>
              <a:t>Frequentes:</a:t>
            </a:r>
            <a:r>
              <a:rPr lang="pt-PT" sz="800" dirty="0">
                <a:effectLst/>
                <a:latin typeface="Times New Roman" panose="02020603050405020304" pitchFamily="18" charset="0"/>
                <a:ea typeface="Times New Roman" panose="02020603050405020304" pitchFamily="18" charset="0"/>
              </a:rPr>
              <a:t> neutropenia, reação alérgica, hiperglicemia, </a:t>
            </a:r>
            <a:r>
              <a:rPr lang="pt-PT" sz="800" dirty="0" err="1">
                <a:effectLst/>
                <a:latin typeface="Times New Roman" panose="02020603050405020304" pitchFamily="18" charset="0"/>
                <a:ea typeface="Times New Roman" panose="02020603050405020304" pitchFamily="18" charset="0"/>
              </a:rPr>
              <a:t>hipertrigliceridemia</a:t>
            </a:r>
            <a:r>
              <a:rPr lang="pt-PT" sz="800" dirty="0">
                <a:effectLst/>
                <a:latin typeface="Times New Roman" panose="02020603050405020304" pitchFamily="18" charset="0"/>
                <a:ea typeface="Times New Roman" panose="02020603050405020304" pitchFamily="18" charset="0"/>
              </a:rPr>
              <a:t>, diminuição do apetite, insónia, sonhos anormais, elevação da </a:t>
            </a:r>
            <a:r>
              <a:rPr lang="pt-PT" sz="800" dirty="0" err="1">
                <a:effectLst/>
                <a:latin typeface="Times New Roman" panose="02020603050405020304" pitchFamily="18" charset="0"/>
                <a:ea typeface="Times New Roman" panose="02020603050405020304" pitchFamily="18" charset="0"/>
              </a:rPr>
              <a:t>amilase</a:t>
            </a:r>
            <a:r>
              <a:rPr lang="pt-PT" sz="800" dirty="0">
                <a:effectLst/>
                <a:latin typeface="Times New Roman" panose="02020603050405020304" pitchFamily="18" charset="0"/>
                <a:ea typeface="Times New Roman" panose="02020603050405020304" pitchFamily="18" charset="0"/>
              </a:rPr>
              <a:t> incluindo elevação da </a:t>
            </a:r>
            <a:r>
              <a:rPr lang="pt-PT" sz="800" dirty="0" err="1">
                <a:effectLst/>
                <a:latin typeface="Times New Roman" panose="02020603050405020304" pitchFamily="18" charset="0"/>
                <a:ea typeface="Times New Roman" panose="02020603050405020304" pitchFamily="18" charset="0"/>
              </a:rPr>
              <a:t>amilase</a:t>
            </a:r>
            <a:r>
              <a:rPr lang="pt-PT" sz="800" dirty="0">
                <a:effectLst/>
                <a:latin typeface="Times New Roman" panose="02020603050405020304" pitchFamily="18" charset="0"/>
                <a:ea typeface="Times New Roman" panose="02020603050405020304" pitchFamily="18" charset="0"/>
              </a:rPr>
              <a:t> pancreática, elevação da </a:t>
            </a:r>
            <a:r>
              <a:rPr lang="pt-PT" sz="800" dirty="0" err="1">
                <a:effectLst/>
                <a:latin typeface="Times New Roman" panose="02020603050405020304" pitchFamily="18" charset="0"/>
                <a:ea typeface="Times New Roman" panose="02020603050405020304" pitchFamily="18" charset="0"/>
              </a:rPr>
              <a:t>lipase</a:t>
            </a:r>
            <a:r>
              <a:rPr lang="pt-PT" sz="800" dirty="0">
                <a:effectLst/>
                <a:latin typeface="Times New Roman" panose="02020603050405020304" pitchFamily="18" charset="0"/>
                <a:ea typeface="Times New Roman" panose="02020603050405020304" pitchFamily="18" charset="0"/>
              </a:rPr>
              <a:t> sérica, dor abdominal, dispepsia, obstipação, distensão abdominal, flatulência, elevação das </a:t>
            </a:r>
            <a:r>
              <a:rPr lang="pt-PT" sz="800" dirty="0" err="1">
                <a:effectLst/>
                <a:latin typeface="Times New Roman" panose="02020603050405020304" pitchFamily="18" charset="0"/>
                <a:ea typeface="Times New Roman" panose="02020603050405020304" pitchFamily="18" charset="0"/>
              </a:rPr>
              <a:t>transaminases</a:t>
            </a:r>
            <a:r>
              <a:rPr lang="pt-PT" sz="800" dirty="0">
                <a:effectLst/>
                <a:latin typeface="Times New Roman" panose="02020603050405020304" pitchFamily="18" charset="0"/>
                <a:ea typeface="Times New Roman" panose="02020603050405020304" pitchFamily="18" charset="0"/>
              </a:rPr>
              <a:t>, elevação da creatinina sanguínea, </a:t>
            </a:r>
            <a:r>
              <a:rPr lang="pt-PT" sz="800" dirty="0" err="1">
                <a:effectLst/>
                <a:latin typeface="Times New Roman" panose="02020603050405020304" pitchFamily="18" charset="0"/>
                <a:ea typeface="Times New Roman" panose="02020603050405020304" pitchFamily="18" charset="0"/>
              </a:rPr>
              <a:t>hiperbilirrubinemia</a:t>
            </a:r>
            <a:r>
              <a:rPr lang="pt-PT" sz="800" dirty="0">
                <a:effectLst/>
                <a:latin typeface="Times New Roman" panose="02020603050405020304" pitchFamily="18" charset="0"/>
                <a:ea typeface="Times New Roman" panose="02020603050405020304" pitchFamily="18" charset="0"/>
              </a:rPr>
              <a:t>, erupção cutânea vesicular, erupção cutânea </a:t>
            </a:r>
            <a:r>
              <a:rPr lang="pt-PT" sz="800" dirty="0" err="1">
                <a:effectLst/>
                <a:latin typeface="Times New Roman" panose="02020603050405020304" pitchFamily="18" charset="0"/>
                <a:ea typeface="Times New Roman" panose="02020603050405020304" pitchFamily="18" charset="0"/>
              </a:rPr>
              <a:t>pustular</a:t>
            </a:r>
            <a:r>
              <a:rPr lang="pt-PT" sz="800" dirty="0">
                <a:effectLst/>
                <a:latin typeface="Times New Roman" panose="02020603050405020304" pitchFamily="18" charset="0"/>
                <a:ea typeface="Times New Roman" panose="02020603050405020304" pitchFamily="18" charset="0"/>
              </a:rPr>
              <a:t>, erupção cutânea maculopapular, prurido, urticária, descoloração da pele (aumento da pigmentação), dor, fadiga.</a:t>
            </a:r>
            <a:r>
              <a:rPr lang="pt-PT" sz="1100" dirty="0">
                <a:effectLst/>
                <a:latin typeface="Times New Roman" panose="02020603050405020304" pitchFamily="18" charset="0"/>
                <a:ea typeface="SimSun" panose="02010600030101010101" pitchFamily="2" charset="-122"/>
              </a:rPr>
              <a:t> </a:t>
            </a:r>
            <a:r>
              <a:rPr lang="pt-PT" sz="800" u="sng" dirty="0">
                <a:effectLst/>
                <a:latin typeface="Times New Roman" panose="02020603050405020304" pitchFamily="18" charset="0"/>
                <a:ea typeface="Times New Roman" panose="02020603050405020304" pitchFamily="18" charset="0"/>
              </a:rPr>
              <a:t>Pouco frequentes:</a:t>
            </a:r>
            <a:r>
              <a:rPr lang="pt-PT" sz="800" dirty="0">
                <a:effectLst/>
                <a:latin typeface="Times New Roman" panose="02020603050405020304" pitchFamily="18" charset="0"/>
                <a:ea typeface="Times New Roman" panose="02020603050405020304" pitchFamily="18" charset="0"/>
              </a:rPr>
              <a:t> hipocaliemia, depressão, ideação suicida e tentativa de suicídio (em doentes com antecedentes de depressão ou doença psiquiátrica pré-existente), pancreatite, angioedema, </a:t>
            </a:r>
            <a:r>
              <a:rPr lang="pt-PT" sz="800" dirty="0" err="1">
                <a:effectLst/>
                <a:latin typeface="Times New Roman" panose="02020603050405020304" pitchFamily="18" charset="0"/>
                <a:ea typeface="Times New Roman" panose="02020603050405020304" pitchFamily="18" charset="0"/>
              </a:rPr>
              <a:t>rabdomiólise</a:t>
            </a:r>
            <a:r>
              <a:rPr lang="pt-PT" sz="800" dirty="0">
                <a:effectLst/>
                <a:latin typeface="Times New Roman" panose="02020603050405020304" pitchFamily="18" charset="0"/>
                <a:ea typeface="Times New Roman" panose="02020603050405020304" pitchFamily="18" charset="0"/>
              </a:rPr>
              <a:t>, fraqueza muscular, insuficiência renal, </a:t>
            </a:r>
            <a:r>
              <a:rPr lang="pt-PT" sz="800" dirty="0" err="1">
                <a:effectLst/>
                <a:latin typeface="Times New Roman" panose="02020603050405020304" pitchFamily="18" charset="0"/>
                <a:ea typeface="Times New Roman" panose="02020603050405020304" pitchFamily="18" charset="0"/>
              </a:rPr>
              <a:t>tubulopatia</a:t>
            </a:r>
            <a:r>
              <a:rPr lang="pt-PT" sz="800" dirty="0">
                <a:effectLst/>
                <a:latin typeface="Times New Roman" panose="02020603050405020304" pitchFamily="18" charset="0"/>
                <a:ea typeface="Times New Roman" panose="02020603050405020304" pitchFamily="18" charset="0"/>
              </a:rPr>
              <a:t> renal proximal incluindo síndrome de </a:t>
            </a:r>
            <a:r>
              <a:rPr lang="pt-PT" sz="800" dirty="0" err="1">
                <a:effectLst/>
                <a:latin typeface="Times New Roman" panose="02020603050405020304" pitchFamily="18" charset="0"/>
                <a:ea typeface="Times New Roman" panose="02020603050405020304" pitchFamily="18" charset="0"/>
              </a:rPr>
              <a:t>Fanconi</a:t>
            </a:r>
            <a:r>
              <a:rPr lang="pt-PT" sz="800" dirty="0">
                <a:effectLst/>
                <a:latin typeface="Times New Roman" panose="02020603050405020304" pitchFamily="18" charset="0"/>
                <a:ea typeface="Times New Roman" panose="02020603050405020304" pitchFamily="18" charset="0"/>
              </a:rPr>
              <a:t> adquirido, proteinúria. </a:t>
            </a:r>
            <a:r>
              <a:rPr lang="pt-PT" sz="800" u="sng" dirty="0">
                <a:effectLst/>
                <a:latin typeface="Times New Roman" panose="02020603050405020304" pitchFamily="18" charset="0"/>
                <a:ea typeface="Times New Roman" panose="02020603050405020304" pitchFamily="18" charset="0"/>
              </a:rPr>
              <a:t>Raros</a:t>
            </a:r>
            <a:r>
              <a:rPr lang="pt-PT" sz="800" dirty="0">
                <a:effectLst/>
                <a:latin typeface="Times New Roman" panose="02020603050405020304" pitchFamily="18" charset="0"/>
                <a:ea typeface="Times New Roman" panose="02020603050405020304" pitchFamily="18" charset="0"/>
              </a:rPr>
              <a:t>: acidose láctica, esteatose hepática, hepatite, osteomalacia (manifestada como dores ósseas e contribuindo infrequentemente para fraturas), miopatia, necrose tubular aguda, nefrite (incluindo nefrite intersticial aguda), diabetes insípida </a:t>
            </a:r>
            <a:r>
              <a:rPr lang="pt-PT" sz="800" dirty="0" err="1">
                <a:effectLst/>
                <a:latin typeface="Times New Roman" panose="02020603050405020304" pitchFamily="18" charset="0"/>
                <a:ea typeface="Times New Roman" panose="02020603050405020304" pitchFamily="18" charset="0"/>
              </a:rPr>
              <a:t>nefrogénica</a:t>
            </a:r>
            <a:r>
              <a:rPr lang="pt-PT" sz="800" dirty="0">
                <a:effectLst/>
                <a:latin typeface="Times New Roman" panose="02020603050405020304" pitchFamily="18" charset="0"/>
                <a:ea typeface="Times New Roman" panose="02020603050405020304" pitchFamily="18" charset="0"/>
              </a:rPr>
              <a:t>. </a:t>
            </a:r>
            <a:r>
              <a:rPr lang="pt-PT" sz="800" u="sng" dirty="0">
                <a:effectLst/>
                <a:latin typeface="Times New Roman" panose="02020603050405020304" pitchFamily="18" charset="0"/>
                <a:ea typeface="Times New Roman" panose="02020603050405020304" pitchFamily="18" charset="0"/>
              </a:rPr>
              <a:t>Descrição de reações adversas </a:t>
            </a:r>
            <a:r>
              <a:rPr lang="pt-PT" sz="800" u="sng" dirty="0" err="1">
                <a:effectLst/>
                <a:latin typeface="Times New Roman" panose="02020603050405020304" pitchFamily="18" charset="0"/>
                <a:ea typeface="Times New Roman" panose="02020603050405020304" pitchFamily="18" charset="0"/>
              </a:rPr>
              <a:t>seleccionadas</a:t>
            </a:r>
            <a:r>
              <a:rPr lang="pt-PT" sz="800" u="sng" dirty="0">
                <a:effectLst/>
                <a:latin typeface="Times New Roman" panose="02020603050405020304" pitchFamily="18" charset="0"/>
                <a:ea typeface="Times New Roman" panose="02020603050405020304" pitchFamily="18" charset="0"/>
              </a:rPr>
              <a:t>: </a:t>
            </a:r>
            <a:r>
              <a:rPr lang="pt-PT" sz="800" dirty="0">
                <a:effectLst/>
                <a:latin typeface="Times New Roman" panose="02020603050405020304" pitchFamily="18" charset="0"/>
                <a:ea typeface="Times New Roman" panose="02020603050405020304" pitchFamily="18" charset="0"/>
              </a:rPr>
              <a:t>Compromisso renal, Interação com </a:t>
            </a:r>
            <a:r>
              <a:rPr lang="pt-PT" sz="800" dirty="0" err="1">
                <a:effectLst/>
                <a:latin typeface="Times New Roman" panose="02020603050405020304" pitchFamily="18" charset="0"/>
                <a:ea typeface="Times New Roman" panose="02020603050405020304" pitchFamily="18" charset="0"/>
              </a:rPr>
              <a:t>didanosina</a:t>
            </a:r>
            <a:r>
              <a:rPr lang="pt-PT" sz="800" dirty="0">
                <a:effectLst/>
                <a:latin typeface="Times New Roman" panose="02020603050405020304" pitchFamily="18" charset="0"/>
                <a:ea typeface="Times New Roman" panose="02020603050405020304" pitchFamily="18" charset="0"/>
              </a:rPr>
              <a:t>, Lípidos, </a:t>
            </a:r>
            <a:r>
              <a:rPr lang="pt-PT" sz="800" dirty="0" err="1">
                <a:effectLst/>
                <a:latin typeface="Times New Roman" panose="02020603050405020304" pitchFamily="18" charset="0"/>
                <a:ea typeface="Times New Roman" panose="02020603050405020304" pitchFamily="18" charset="0"/>
              </a:rPr>
              <a:t>lipodistrofia</a:t>
            </a:r>
            <a:r>
              <a:rPr lang="pt-PT" sz="800" dirty="0">
                <a:effectLst/>
                <a:latin typeface="Times New Roman" panose="02020603050405020304" pitchFamily="18" charset="0"/>
                <a:ea typeface="Times New Roman" panose="02020603050405020304" pitchFamily="18" charset="0"/>
              </a:rPr>
              <a:t> e alterações metabólicas, Síndrome de Reativação Imunológica, Osteonecrose e </a:t>
            </a:r>
            <a:r>
              <a:rPr lang="pt-PT" sz="800" dirty="0" err="1">
                <a:effectLst/>
                <a:latin typeface="Times New Roman" panose="02020603050405020304" pitchFamily="18" charset="0"/>
                <a:ea typeface="Times New Roman" panose="02020603050405020304" pitchFamily="18" charset="0"/>
              </a:rPr>
              <a:t>hepatomegália</a:t>
            </a:r>
            <a:r>
              <a:rPr lang="pt-PT" sz="800" dirty="0">
                <a:effectLst/>
                <a:latin typeface="Times New Roman" panose="02020603050405020304" pitchFamily="18" charset="0"/>
                <a:ea typeface="Times New Roman" panose="02020603050405020304" pitchFamily="18" charset="0"/>
              </a:rPr>
              <a:t> grave com esteatose. População pediátrica:</a:t>
            </a:r>
            <a:r>
              <a:rPr lang="pt-PT" sz="1100" dirty="0">
                <a:effectLst/>
                <a:latin typeface="Times New Roman" panose="02020603050405020304" pitchFamily="18" charset="0"/>
                <a:ea typeface="Times New Roman" panose="02020603050405020304" pitchFamily="18" charset="0"/>
              </a:rPr>
              <a:t> </a:t>
            </a:r>
            <a:r>
              <a:rPr lang="pt-PT" sz="800" dirty="0">
                <a:effectLst/>
                <a:latin typeface="Times New Roman" panose="02020603050405020304" pitchFamily="18" charset="0"/>
                <a:ea typeface="Times New Roman" panose="02020603050405020304" pitchFamily="18" charset="0"/>
              </a:rPr>
              <a:t>o perfil de segurança de </a:t>
            </a:r>
            <a:r>
              <a:rPr lang="pt-PT" sz="800" dirty="0" err="1">
                <a:effectLst/>
                <a:latin typeface="Times New Roman" panose="02020603050405020304" pitchFamily="18" charset="0"/>
                <a:ea typeface="Times New Roman" panose="02020603050405020304" pitchFamily="18" charset="0"/>
              </a:rPr>
              <a:t>Stribild</a:t>
            </a:r>
            <a:r>
              <a:rPr lang="pt-PT" sz="800" dirty="0">
                <a:effectLst/>
                <a:latin typeface="Times New Roman" panose="02020603050405020304" pitchFamily="18" charset="0"/>
                <a:ea typeface="Times New Roman" panose="02020603050405020304" pitchFamily="18" charset="0"/>
              </a:rPr>
              <a:t> em doentes pediátricos com idade entre 12 e &lt; 18 anos sem experiência terapêutica prévia foi semelhante ao dos adultos.</a:t>
            </a:r>
            <a:r>
              <a:rPr lang="pt-PT" sz="1100" dirty="0">
                <a:effectLst/>
                <a:latin typeface="Times New Roman" panose="02020603050405020304" pitchFamily="18" charset="0"/>
                <a:ea typeface="Times New Roman" panose="02020603050405020304" pitchFamily="18" charset="0"/>
              </a:rPr>
              <a:t> </a:t>
            </a:r>
            <a:r>
              <a:rPr lang="pt-PT" sz="800" spc="-10" dirty="0">
                <a:effectLst/>
                <a:latin typeface="Times New Roman" panose="02020603050405020304" pitchFamily="18" charset="0"/>
                <a:ea typeface="Times New Roman" panose="02020603050405020304" pitchFamily="18" charset="0"/>
              </a:rPr>
              <a:t>Para mais informação, consultar o RCM completo disponível em: </a:t>
            </a:r>
            <a:r>
              <a:rPr lang="pt-PT" sz="800" u="sng" spc="-1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https://www.ema.europa.eu/en/medicines/human/EPAR/stribild</a:t>
            </a:r>
            <a:r>
              <a:rPr lang="pt-PT" sz="800" spc="-10" dirty="0">
                <a:effectLst/>
                <a:latin typeface="Times New Roman" panose="02020603050405020304" pitchFamily="18" charset="0"/>
                <a:ea typeface="Times New Roman" panose="02020603050405020304" pitchFamily="18" charset="0"/>
              </a:rPr>
              <a:t>. </a:t>
            </a:r>
            <a:r>
              <a:rPr lang="pt-PT" sz="800" dirty="0">
                <a:effectLst/>
                <a:latin typeface="Times New Roman" panose="02020603050405020304" pitchFamily="18" charset="0"/>
                <a:ea typeface="Times New Roman" panose="02020603050405020304" pitchFamily="18" charset="0"/>
              </a:rPr>
              <a:t>Data de aprovação do texto do RCM: janeiro 2023</a:t>
            </a:r>
          </a:p>
          <a:p>
            <a:pPr algn="just"/>
            <a:endParaRPr lang="pt-PT" sz="800" dirty="0">
              <a:latin typeface="Times New Roman" panose="02020603050405020304" pitchFamily="18" charset="0"/>
              <a:ea typeface="Times New Roman" panose="02020603050405020304" pitchFamily="18" charset="0"/>
            </a:endParaRPr>
          </a:p>
          <a:p>
            <a:pPr algn="just"/>
            <a:r>
              <a:rPr lang="pt-PT" sz="800" b="0" i="0" dirty="0">
                <a:effectLst/>
                <a:latin typeface="Times New Roman" panose="02020603050405020304" pitchFamily="18" charset="0"/>
                <a:cs typeface="Times New Roman" panose="02020603050405020304" pitchFamily="18" charset="0"/>
              </a:rPr>
              <a:t>PARA MAIS INFORMAÇÕES DEVERÁ CONTACTAR O TITULAR DA AUTORIZAÇÃO DE INTRODUÇÃO NO MERCADO. MEDICAMENTO DE RECEITA MÉDICA RESTRITA, DE UTILIZAÇÃO RESERVADA A CERTOS MEIOS ESPECIALIZADOS.</a:t>
            </a:r>
            <a:endParaRPr lang="pt-PT" sz="600" b="0" i="0" dirty="0">
              <a:effectLst/>
              <a:latin typeface="Times New Roman" panose="02020603050405020304" pitchFamily="18" charset="0"/>
              <a:cs typeface="Times New Roman" panose="02020603050405020304" pitchFamily="18" charset="0"/>
            </a:endParaRPr>
          </a:p>
          <a:p>
            <a:pPr algn="just"/>
            <a:endParaRPr lang="pt-PT" sz="800" dirty="0">
              <a:solidFill>
                <a:srgbClr val="303030"/>
              </a:solidFill>
              <a:latin typeface="Times New Roman" panose="02020603050405020304" pitchFamily="18" charset="0"/>
              <a:ea typeface="Times New Roman" panose="02020603050405020304" pitchFamily="18" charset="0"/>
            </a:endParaRPr>
          </a:p>
          <a:p>
            <a:pPr algn="just"/>
            <a:endParaRPr lang="pt-PT" sz="1100" dirty="0">
              <a:effectLst/>
              <a:latin typeface="Times New Roman" panose="02020603050405020304" pitchFamily="18" charset="0"/>
              <a:ea typeface="Times New Roman" panose="02020603050405020304" pitchFamily="18" charset="0"/>
            </a:endParaRPr>
          </a:p>
          <a:p>
            <a:pPr algn="just">
              <a:lnSpc>
                <a:spcPts val="1000"/>
              </a:lnSpc>
            </a:pPr>
            <a:endParaRPr lang="en-GB" sz="900" dirty="0">
              <a:latin typeface="Arial Narrow" panose="020B0606020202030204" pitchFamily="34" charset="0"/>
            </a:endParaRPr>
          </a:p>
        </p:txBody>
      </p:sp>
      <p:sp>
        <p:nvSpPr>
          <p:cNvPr id="4" name="TextBox 3">
            <a:extLst>
              <a:ext uri="{FF2B5EF4-FFF2-40B4-BE49-F238E27FC236}">
                <a16:creationId xmlns:a16="http://schemas.microsoft.com/office/drawing/2014/main" id="{5146B354-4A50-49BC-837C-B98B0372E8BB}"/>
              </a:ext>
            </a:extLst>
          </p:cNvPr>
          <p:cNvSpPr txBox="1"/>
          <p:nvPr/>
        </p:nvSpPr>
        <p:spPr>
          <a:xfrm>
            <a:off x="164988" y="5531559"/>
            <a:ext cx="1190244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800" b="0" i="0" u="none" strike="noStrike" kern="1200" cap="none" spc="0" normalizeH="0" baseline="0" noProof="0" dirty="0">
                <a:ln>
                  <a:noFill/>
                </a:ln>
                <a:solidFill>
                  <a:prstClr val="black"/>
                </a:solidFill>
                <a:effectLst/>
                <a:uLnTx/>
                <a:uFillTx/>
                <a:latin typeface="Calibri" panose="020F0502020204030204"/>
                <a:ea typeface="+mn-ea"/>
                <a:cs typeface="+mn-cs"/>
              </a:rPr>
              <a:t>Gilead </a:t>
            </a:r>
            <a:r>
              <a:rPr kumimoji="0" lang="pt-PT" sz="800" b="0" i="0" u="none" strike="noStrike" kern="1200" cap="none" spc="0" normalizeH="0" baseline="0" noProof="0" dirty="0" err="1">
                <a:ln>
                  <a:noFill/>
                </a:ln>
                <a:solidFill>
                  <a:prstClr val="black"/>
                </a:solidFill>
                <a:effectLst/>
                <a:uLnTx/>
                <a:uFillTx/>
                <a:latin typeface="Calibri" panose="020F0502020204030204"/>
                <a:ea typeface="+mn-ea"/>
                <a:cs typeface="+mn-cs"/>
              </a:rPr>
              <a:t>Sciences</a:t>
            </a:r>
            <a:r>
              <a:rPr kumimoji="0" lang="pt-PT" sz="800" b="0" i="0" u="none" strike="noStrike" kern="1200" cap="none" spc="0" normalizeH="0" baseline="0" noProof="0" dirty="0">
                <a:ln>
                  <a:noFill/>
                </a:ln>
                <a:solidFill>
                  <a:prstClr val="black"/>
                </a:solidFill>
                <a:effectLst/>
                <a:uLnTx/>
                <a:uFillTx/>
                <a:latin typeface="Calibri" panose="020F0502020204030204"/>
                <a:ea typeface="+mn-ea"/>
                <a:cs typeface="+mn-cs"/>
              </a:rPr>
              <a:t>, Lda.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800" b="0" i="0" u="none" strike="noStrike" kern="1200" cap="none" spc="0" normalizeH="0" baseline="0" noProof="0" dirty="0" err="1">
                <a:ln>
                  <a:noFill/>
                </a:ln>
                <a:solidFill>
                  <a:prstClr val="black"/>
                </a:solidFill>
                <a:effectLst/>
                <a:uLnTx/>
                <a:uFillTx/>
                <a:latin typeface="Calibri" panose="020F0502020204030204"/>
                <a:ea typeface="+mn-ea"/>
                <a:cs typeface="+mn-cs"/>
              </a:rPr>
              <a:t>Atrium</a:t>
            </a:r>
            <a:r>
              <a:rPr kumimoji="0" lang="pt-PT" sz="800" b="0" i="0" u="none" strike="noStrike" kern="1200" cap="none" spc="0" normalizeH="0" baseline="0" noProof="0" dirty="0">
                <a:ln>
                  <a:noFill/>
                </a:ln>
                <a:solidFill>
                  <a:prstClr val="black"/>
                </a:solidFill>
                <a:effectLst/>
                <a:uLnTx/>
                <a:uFillTx/>
                <a:latin typeface="Calibri" panose="020F0502020204030204"/>
                <a:ea typeface="+mn-ea"/>
                <a:cs typeface="+mn-cs"/>
              </a:rPr>
              <a:t> Saldanha, Praça Duque de Saldanha nº 1 – 8º A e B</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800" b="0" i="0" u="none" strike="noStrike" kern="1200" cap="none" spc="0" normalizeH="0" baseline="0" noProof="0" dirty="0">
                <a:ln>
                  <a:noFill/>
                </a:ln>
                <a:solidFill>
                  <a:prstClr val="black"/>
                </a:solidFill>
                <a:effectLst/>
                <a:uLnTx/>
                <a:uFillTx/>
                <a:latin typeface="Calibri" panose="020F0502020204030204"/>
                <a:ea typeface="+mn-ea"/>
                <a:cs typeface="+mn-cs"/>
              </a:rPr>
              <a:t>1050-094 Lisboa – Portugal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800" b="0" i="0" u="none" strike="noStrike" kern="1200" cap="none" spc="0" normalizeH="0" baseline="0" noProof="0" dirty="0">
                <a:ln>
                  <a:noFill/>
                </a:ln>
                <a:solidFill>
                  <a:prstClr val="black"/>
                </a:solidFill>
                <a:effectLst/>
                <a:uLnTx/>
                <a:uFillTx/>
                <a:latin typeface="Calibri" panose="020F0502020204030204"/>
                <a:ea typeface="+mn-ea"/>
                <a:cs typeface="+mn-cs"/>
              </a:rPr>
              <a:t>Tel.: 21 792 87 90 – Nº de contribuinte: 503 604 704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800" b="0" i="0" u="none" strike="noStrike" kern="1200" cap="none" spc="0" normalizeH="0" baseline="0" noProof="0" dirty="0">
                <a:ln>
                  <a:noFill/>
                </a:ln>
                <a:solidFill>
                  <a:prstClr val="black"/>
                </a:solidFill>
                <a:effectLst/>
                <a:uLnTx/>
                <a:uFillTx/>
                <a:latin typeface="Calibri" panose="020F0502020204030204"/>
                <a:ea typeface="+mn-ea"/>
                <a:cs typeface="+mn-cs"/>
              </a:rPr>
              <a:t>Informação Médica através do nº verde 800 207 489 ou departamento.medico@gilead.com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800" b="0" i="0" u="none" strike="noStrike" kern="1200" cap="none" spc="0" normalizeH="0" baseline="0" noProof="0" dirty="0">
                <a:ln>
                  <a:noFill/>
                </a:ln>
                <a:solidFill>
                  <a:prstClr val="black"/>
                </a:solidFill>
                <a:effectLst/>
                <a:uLnTx/>
                <a:uFillTx/>
                <a:latin typeface="Calibri" panose="020F0502020204030204"/>
                <a:ea typeface="+mn-ea"/>
                <a:cs typeface="+mn-cs"/>
              </a:rPr>
              <a:t>Pede-se que notifique qualquer informação de segurança, incluindo quaisquer suspeitas de reações adversas à Gilead </a:t>
            </a:r>
            <a:r>
              <a:rPr kumimoji="0" lang="pt-PT" sz="800" b="0" i="0" u="none" strike="noStrike" kern="1200" cap="none" spc="0" normalizeH="0" baseline="0" noProof="0" dirty="0" err="1">
                <a:ln>
                  <a:noFill/>
                </a:ln>
                <a:solidFill>
                  <a:prstClr val="black"/>
                </a:solidFill>
                <a:effectLst/>
                <a:uLnTx/>
                <a:uFillTx/>
                <a:latin typeface="Calibri" panose="020F0502020204030204"/>
                <a:ea typeface="+mn-ea"/>
                <a:cs typeface="+mn-cs"/>
              </a:rPr>
              <a:t>Sciences</a:t>
            </a:r>
            <a:r>
              <a:rPr kumimoji="0" lang="pt-PT" sz="800" b="0" i="0" u="none" strike="noStrike" kern="1200" cap="none" spc="0" normalizeH="0" baseline="0" noProof="0" dirty="0">
                <a:ln>
                  <a:noFill/>
                </a:ln>
                <a:solidFill>
                  <a:prstClr val="black"/>
                </a:solidFill>
                <a:effectLst/>
                <a:uLnTx/>
                <a:uFillTx/>
                <a:latin typeface="Calibri" panose="020F0502020204030204"/>
                <a:ea typeface="+mn-ea"/>
                <a:cs typeface="+mn-cs"/>
              </a:rPr>
              <a:t> por telefone ou correio eletrónico para Safety_FC@gilead.com e/ou ao INFARMED através de http://www.infarmed.pt/web/infarmed/submissaoram.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PT"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75182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8790" y="74505"/>
            <a:ext cx="10757142" cy="335500"/>
          </a:xfrm>
        </p:spPr>
        <p:txBody>
          <a:bodyPr>
            <a:normAutofit/>
          </a:bodyPr>
          <a:lstStyle/>
          <a:p>
            <a:pPr algn="l"/>
            <a:r>
              <a:rPr lang="pt-PT" sz="1400" b="1" dirty="0">
                <a:latin typeface="Arial Narrow" panose="020B0606020202030204" pitchFamily="34" charset="0"/>
              </a:rPr>
              <a:t>INFORMAÇÕES ESSENCIAIS COMPATÍVEIS COM O RESUMO DAS CARACTERÍSTICAS DO MEDICAMENTO EVIPLERA</a:t>
            </a:r>
            <a:r>
              <a:rPr lang="pt-PT" sz="1400" b="1" baseline="30000" dirty="0">
                <a:latin typeface="Arial Narrow" panose="020B0606020202030204" pitchFamily="34" charset="0"/>
              </a:rPr>
              <a:t>®</a:t>
            </a:r>
            <a:endParaRPr lang="en-GB" baseline="30000" dirty="0">
              <a:latin typeface="Arial Narrow" panose="020B0606020202030204" pitchFamily="34" charset="0"/>
            </a:endParaRPr>
          </a:p>
        </p:txBody>
      </p:sp>
      <p:sp>
        <p:nvSpPr>
          <p:cNvPr id="3" name="Subtitle 2"/>
          <p:cNvSpPr>
            <a:spLocks noGrp="1"/>
          </p:cNvSpPr>
          <p:nvPr>
            <p:ph type="subTitle" idx="1"/>
          </p:nvPr>
        </p:nvSpPr>
        <p:spPr>
          <a:xfrm>
            <a:off x="258790" y="281638"/>
            <a:ext cx="11816545" cy="4933980"/>
          </a:xfrm>
        </p:spPr>
        <p:txBody>
          <a:bodyPr>
            <a:noAutofit/>
          </a:bodyPr>
          <a:lstStyle/>
          <a:p>
            <a:pPr algn="just"/>
            <a:r>
              <a:rPr lang="pt-PT" sz="1000" b="1" dirty="0">
                <a:effectLst/>
                <a:latin typeface="Times New Roman" panose="02020603050405020304" pitchFamily="18" charset="0"/>
                <a:ea typeface="Times New Roman" panose="02020603050405020304" pitchFamily="18" charset="0"/>
              </a:rPr>
              <a:t>NOME DO MEDICAMENTO E FORMA FARMACÊUTICA: </a:t>
            </a:r>
            <a:r>
              <a:rPr lang="pt-PT" sz="1000" dirty="0" err="1">
                <a:effectLst/>
                <a:latin typeface="Times New Roman" panose="02020603050405020304" pitchFamily="18" charset="0"/>
                <a:ea typeface="Times New Roman" panose="02020603050405020304" pitchFamily="18" charset="0"/>
              </a:rPr>
              <a:t>Eviplera</a:t>
            </a:r>
            <a:r>
              <a:rPr lang="pt-PT" sz="1000" dirty="0">
                <a:effectLst/>
                <a:latin typeface="Times New Roman" panose="02020603050405020304" pitchFamily="18" charset="0"/>
                <a:ea typeface="Times New Roman" panose="02020603050405020304" pitchFamily="18" charset="0"/>
              </a:rPr>
              <a:t> 200 mg/25 mg/245 mg comprimidos revestidos por película</a:t>
            </a:r>
            <a:r>
              <a:rPr lang="pt-PT" sz="1400" dirty="0">
                <a:latin typeface="Times New Roman" panose="02020603050405020304" pitchFamily="18" charset="0"/>
                <a:ea typeface="Times New Roman" panose="02020603050405020304" pitchFamily="18" charset="0"/>
              </a:rPr>
              <a:t> </a:t>
            </a:r>
            <a:r>
              <a:rPr lang="pt-PT" sz="1000" b="1" dirty="0">
                <a:effectLst/>
                <a:latin typeface="Times New Roman" panose="02020603050405020304" pitchFamily="18" charset="0"/>
                <a:ea typeface="Times New Roman" panose="02020603050405020304" pitchFamily="18" charset="0"/>
              </a:rPr>
              <a:t>COMPOSIÇÃO QUALITATIVA E QUANTITATIVA: </a:t>
            </a:r>
            <a:r>
              <a:rPr lang="pt-PT" sz="1000" dirty="0">
                <a:effectLst/>
                <a:latin typeface="Times New Roman" panose="02020603050405020304" pitchFamily="18" charset="0"/>
                <a:ea typeface="Times New Roman" panose="02020603050405020304" pitchFamily="18" charset="0"/>
              </a:rPr>
              <a:t>Cada comprimido revestido por película contém 200 mg de </a:t>
            </a:r>
            <a:r>
              <a:rPr lang="pt-PT" sz="1000" dirty="0" err="1">
                <a:effectLst/>
                <a:latin typeface="Times New Roman" panose="02020603050405020304" pitchFamily="18" charset="0"/>
                <a:ea typeface="Times New Roman" panose="02020603050405020304" pitchFamily="18" charset="0"/>
              </a:rPr>
              <a:t>emtricitabina</a:t>
            </a:r>
            <a:r>
              <a:rPr lang="pt-PT" sz="1000" dirty="0">
                <a:effectLst/>
                <a:latin typeface="Times New Roman" panose="02020603050405020304" pitchFamily="18" charset="0"/>
                <a:ea typeface="Times New Roman" panose="02020603050405020304" pitchFamily="18" charset="0"/>
              </a:rPr>
              <a:t>, 25 mg de </a:t>
            </a:r>
            <a:r>
              <a:rPr lang="pt-PT" sz="1000" dirty="0" err="1">
                <a:effectLst/>
                <a:latin typeface="Times New Roman" panose="02020603050405020304" pitchFamily="18" charset="0"/>
                <a:ea typeface="Times New Roman" panose="02020603050405020304" pitchFamily="18" charset="0"/>
              </a:rPr>
              <a:t>rilpivirina</a:t>
            </a:r>
            <a:r>
              <a:rPr lang="pt-PT" sz="1000" dirty="0">
                <a:effectLst/>
                <a:latin typeface="Times New Roman" panose="02020603050405020304" pitchFamily="18" charset="0"/>
                <a:ea typeface="Times New Roman" panose="02020603050405020304" pitchFamily="18" charset="0"/>
              </a:rPr>
              <a:t> (como cloridrato) e 245 mg de </a:t>
            </a:r>
            <a:r>
              <a:rPr lang="pt-PT" sz="1000" dirty="0" err="1">
                <a:effectLst/>
                <a:latin typeface="Times New Roman" panose="02020603050405020304" pitchFamily="18" charset="0"/>
                <a:ea typeface="Times New Roman" panose="02020603050405020304" pitchFamily="18" charset="0"/>
              </a:rPr>
              <a:t>tenofovir</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disoproxil</a:t>
            </a:r>
            <a:r>
              <a:rPr lang="pt-PT" sz="1000" dirty="0">
                <a:effectLst/>
                <a:latin typeface="Times New Roman" panose="02020603050405020304" pitchFamily="18" charset="0"/>
                <a:ea typeface="Times New Roman" panose="02020603050405020304" pitchFamily="18" charset="0"/>
              </a:rPr>
              <a:t> (TD) (como fumarato). </a:t>
            </a:r>
            <a:r>
              <a:rPr lang="pt-PT" sz="1000" b="1" dirty="0">
                <a:effectLst/>
                <a:latin typeface="Times New Roman" panose="02020603050405020304" pitchFamily="18" charset="0"/>
                <a:ea typeface="Times New Roman" panose="02020603050405020304" pitchFamily="18" charset="0"/>
              </a:rPr>
              <a:t>INDICAÇÕES TERAPÊUTICAS: </a:t>
            </a:r>
            <a:r>
              <a:rPr lang="pt-PT" sz="1000" dirty="0">
                <a:effectLst/>
                <a:latin typeface="Times New Roman" panose="02020603050405020304" pitchFamily="18" charset="0"/>
                <a:ea typeface="Times New Roman" panose="02020603050405020304" pitchFamily="18" charset="0"/>
              </a:rPr>
              <a:t>É indicado para o tratamento de adultos infetados pelo vírus da imunodeficiência humana do tipo 1 (VIH-1) sem mutações conhecidas associadas a resistência aos inibidores não nucleosídeos da transcriptase reversa (</a:t>
            </a:r>
            <a:r>
              <a:rPr lang="pt-PT" sz="1000" dirty="0" err="1">
                <a:effectLst/>
                <a:latin typeface="Times New Roman" panose="02020603050405020304" pitchFamily="18" charset="0"/>
                <a:ea typeface="Times New Roman" panose="02020603050405020304" pitchFamily="18" charset="0"/>
              </a:rPr>
              <a:t>NNRTIs</a:t>
            </a:r>
            <a:r>
              <a:rPr lang="pt-PT" sz="1000" dirty="0">
                <a:effectLst/>
                <a:latin typeface="Times New Roman" panose="02020603050405020304" pitchFamily="18" charset="0"/>
                <a:ea typeface="Times New Roman" panose="02020603050405020304" pitchFamily="18" charset="0"/>
              </a:rPr>
              <a:t>), ao </a:t>
            </a:r>
            <a:r>
              <a:rPr lang="pt-PT" sz="1000" dirty="0" err="1">
                <a:effectLst/>
                <a:latin typeface="Times New Roman" panose="02020603050405020304" pitchFamily="18" charset="0"/>
                <a:ea typeface="Times New Roman" panose="02020603050405020304" pitchFamily="18" charset="0"/>
              </a:rPr>
              <a:t>tenofovir</a:t>
            </a:r>
            <a:r>
              <a:rPr lang="pt-PT" sz="1000" dirty="0">
                <a:effectLst/>
                <a:latin typeface="Times New Roman" panose="02020603050405020304" pitchFamily="18" charset="0"/>
                <a:ea typeface="Times New Roman" panose="02020603050405020304" pitchFamily="18" charset="0"/>
              </a:rPr>
              <a:t> ou à </a:t>
            </a:r>
            <a:r>
              <a:rPr lang="pt-PT" sz="1000" dirty="0" err="1">
                <a:effectLst/>
                <a:latin typeface="Times New Roman" panose="02020603050405020304" pitchFamily="18" charset="0"/>
                <a:ea typeface="Times New Roman" panose="02020603050405020304" pitchFamily="18" charset="0"/>
              </a:rPr>
              <a:t>emtricitabina</a:t>
            </a:r>
            <a:r>
              <a:rPr lang="pt-PT" sz="1000" dirty="0">
                <a:effectLst/>
                <a:latin typeface="Times New Roman" panose="02020603050405020304" pitchFamily="18" charset="0"/>
                <a:ea typeface="Times New Roman" panose="02020603050405020304" pitchFamily="18" charset="0"/>
              </a:rPr>
              <a:t>, e com uma carga viral de ARN VIH‑1 ≤ 100.000 cópias/ml. Assim como com outros medicamentos antirretrovirais, os testes de resistência </a:t>
            </a:r>
            <a:r>
              <a:rPr lang="pt-PT" sz="1000" dirty="0" err="1">
                <a:effectLst/>
                <a:latin typeface="Times New Roman" panose="02020603050405020304" pitchFamily="18" charset="0"/>
                <a:ea typeface="Times New Roman" panose="02020603050405020304" pitchFamily="18" charset="0"/>
              </a:rPr>
              <a:t>genotípica</a:t>
            </a:r>
            <a:r>
              <a:rPr lang="pt-PT" sz="1000" dirty="0">
                <a:effectLst/>
                <a:latin typeface="Times New Roman" panose="02020603050405020304" pitchFamily="18" charset="0"/>
                <a:ea typeface="Times New Roman" panose="02020603050405020304" pitchFamily="18" charset="0"/>
              </a:rPr>
              <a:t> e/ou dados históricos de resistência devem servir de orientação para a utilização de </a:t>
            </a:r>
            <a:r>
              <a:rPr lang="pt-PT" sz="1000" dirty="0" err="1">
                <a:effectLst/>
                <a:latin typeface="Times New Roman" panose="02020603050405020304" pitchFamily="18" charset="0"/>
                <a:ea typeface="Times New Roman" panose="02020603050405020304" pitchFamily="18" charset="0"/>
              </a:rPr>
              <a:t>Eviplera</a:t>
            </a:r>
            <a:r>
              <a:rPr lang="pt-PT" sz="1000" dirty="0">
                <a:effectLst/>
                <a:latin typeface="Times New Roman" panose="02020603050405020304" pitchFamily="18" charset="0"/>
                <a:ea typeface="Times New Roman" panose="02020603050405020304" pitchFamily="18" charset="0"/>
              </a:rPr>
              <a:t>. </a:t>
            </a:r>
            <a:r>
              <a:rPr lang="pt-PT" sz="1000" b="1" dirty="0">
                <a:effectLst/>
                <a:latin typeface="Times New Roman" panose="02020603050405020304" pitchFamily="18" charset="0"/>
                <a:ea typeface="Times New Roman" panose="02020603050405020304" pitchFamily="18" charset="0"/>
              </a:rPr>
              <a:t>POSOLOGIA E MODO DE ADMINISTRAÇÃO: </a:t>
            </a:r>
            <a:r>
              <a:rPr lang="pt-PT" sz="1000" u="sng" dirty="0">
                <a:effectLst/>
                <a:latin typeface="Times New Roman" panose="02020603050405020304" pitchFamily="18" charset="0"/>
                <a:ea typeface="Times New Roman" panose="02020603050405020304" pitchFamily="18" charset="0"/>
              </a:rPr>
              <a:t>Adultos</a:t>
            </a:r>
            <a:r>
              <a:rPr lang="pt-PT" sz="1000" i="1" dirty="0">
                <a:effectLst/>
                <a:latin typeface="Times New Roman" panose="02020603050405020304" pitchFamily="18" charset="0"/>
                <a:ea typeface="Times New Roman" panose="02020603050405020304" pitchFamily="18" charset="0"/>
              </a:rPr>
              <a:t>:</a:t>
            </a:r>
            <a:r>
              <a:rPr lang="pt-PT" sz="1000" dirty="0">
                <a:effectLst/>
                <a:latin typeface="Times New Roman" panose="02020603050405020304" pitchFamily="18" charset="0"/>
                <a:ea typeface="Times New Roman" panose="02020603050405020304" pitchFamily="18" charset="0"/>
              </a:rPr>
              <a:t> 1 comprimido, tomado por via oral, 1 vez por dia, com alimentos. </a:t>
            </a:r>
            <a:r>
              <a:rPr lang="pt-PT" sz="1000" u="sng" dirty="0">
                <a:effectLst/>
                <a:latin typeface="Times New Roman" panose="02020603050405020304" pitchFamily="18" charset="0"/>
                <a:ea typeface="Times New Roman" panose="02020603050405020304" pitchFamily="18" charset="0"/>
              </a:rPr>
              <a:t>Idosos</a:t>
            </a:r>
            <a:r>
              <a:rPr lang="pt-PT" sz="1000" i="1" dirty="0">
                <a:effectLst/>
                <a:latin typeface="Times New Roman" panose="02020603050405020304" pitchFamily="18" charset="0"/>
                <a:ea typeface="Times New Roman" panose="02020603050405020304" pitchFamily="18" charset="0"/>
              </a:rPr>
              <a:t>:</a:t>
            </a:r>
            <a:r>
              <a:rPr lang="pt-PT" sz="1000" dirty="0">
                <a:effectLst/>
                <a:latin typeface="Times New Roman" panose="02020603050405020304" pitchFamily="18" charset="0"/>
                <a:ea typeface="Times New Roman" panose="02020603050405020304" pitchFamily="18" charset="0"/>
              </a:rPr>
              <a:t> deve ser administrado com precaução. </a:t>
            </a:r>
            <a:r>
              <a:rPr lang="pt-PT" sz="1000" u="sng" dirty="0">
                <a:effectLst/>
                <a:latin typeface="Times New Roman" panose="02020603050405020304" pitchFamily="18" charset="0"/>
                <a:ea typeface="Times New Roman" panose="02020603050405020304" pitchFamily="18" charset="0"/>
              </a:rPr>
              <a:t>Compromisso renal</a:t>
            </a:r>
            <a:r>
              <a:rPr lang="pt-PT" sz="1000" i="1" dirty="0">
                <a:effectLst/>
                <a:latin typeface="Times New Roman" panose="02020603050405020304" pitchFamily="18" charset="0"/>
                <a:ea typeface="Times New Roman" panose="02020603050405020304" pitchFamily="18" charset="0"/>
              </a:rPr>
              <a:t>:</a:t>
            </a:r>
            <a:r>
              <a:rPr lang="pt-PT" sz="1000" dirty="0">
                <a:effectLst/>
                <a:latin typeface="Times New Roman" panose="02020603050405020304" pitchFamily="18" charset="0"/>
                <a:ea typeface="Times New Roman" panose="02020603050405020304" pitchFamily="18" charset="0"/>
              </a:rPr>
              <a:t> não é recomendado em doentes com compromisso renal moderado ou grave (depuração da creatinina &lt; 50 ml/min). Doentes com compromisso renal moderado ou grave requerem um ajuste do intervalo posológico da </a:t>
            </a:r>
            <a:r>
              <a:rPr lang="pt-PT" sz="1000" dirty="0" err="1">
                <a:effectLst/>
                <a:latin typeface="Times New Roman" panose="02020603050405020304" pitchFamily="18" charset="0"/>
                <a:ea typeface="Times New Roman" panose="02020603050405020304" pitchFamily="18" charset="0"/>
              </a:rPr>
              <a:t>emtricitabina</a:t>
            </a:r>
            <a:r>
              <a:rPr lang="pt-PT" sz="1000" dirty="0">
                <a:effectLst/>
                <a:latin typeface="Times New Roman" panose="02020603050405020304" pitchFamily="18" charset="0"/>
                <a:ea typeface="Times New Roman" panose="02020603050405020304" pitchFamily="18" charset="0"/>
              </a:rPr>
              <a:t> e do </a:t>
            </a:r>
            <a:r>
              <a:rPr lang="pt-PT" sz="1000" dirty="0" err="1">
                <a:effectLst/>
                <a:latin typeface="Times New Roman" panose="02020603050405020304" pitchFamily="18" charset="0"/>
                <a:ea typeface="Times New Roman" panose="02020603050405020304" pitchFamily="18" charset="0"/>
              </a:rPr>
              <a:t>tenofovir</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disoproxil</a:t>
            </a:r>
            <a:r>
              <a:rPr lang="pt-PT" sz="1000" dirty="0">
                <a:effectLst/>
                <a:latin typeface="Times New Roman" panose="02020603050405020304" pitchFamily="18" charset="0"/>
                <a:ea typeface="Times New Roman" panose="02020603050405020304" pitchFamily="18" charset="0"/>
              </a:rPr>
              <a:t> que não pode ser obtido com o comprimido de associação. Ajuste posológico: Se </a:t>
            </a:r>
            <a:r>
              <a:rPr lang="pt-PT" sz="1000" dirty="0" err="1">
                <a:effectLst/>
                <a:latin typeface="Times New Roman" panose="02020603050405020304" pitchFamily="18" charset="0"/>
                <a:ea typeface="Times New Roman" panose="02020603050405020304" pitchFamily="18" charset="0"/>
              </a:rPr>
              <a:t>Eviplera</a:t>
            </a:r>
            <a:r>
              <a:rPr lang="pt-PT" sz="1000" dirty="0">
                <a:effectLst/>
                <a:latin typeface="Times New Roman" panose="02020603050405020304" pitchFamily="18" charset="0"/>
                <a:ea typeface="Times New Roman" panose="02020603050405020304" pitchFamily="18" charset="0"/>
              </a:rPr>
              <a:t> for coadministrado com </a:t>
            </a:r>
            <a:r>
              <a:rPr lang="pt-PT" sz="1000" dirty="0" err="1">
                <a:effectLst/>
                <a:latin typeface="Times New Roman" panose="02020603050405020304" pitchFamily="18" charset="0"/>
                <a:ea typeface="Times New Roman" panose="02020603050405020304" pitchFamily="18" charset="0"/>
              </a:rPr>
              <a:t>rifabutina</a:t>
            </a:r>
            <a:r>
              <a:rPr lang="pt-PT" sz="1000" dirty="0">
                <a:effectLst/>
                <a:latin typeface="Times New Roman" panose="02020603050405020304" pitchFamily="18" charset="0"/>
                <a:ea typeface="Times New Roman" panose="02020603050405020304" pitchFamily="18" charset="0"/>
              </a:rPr>
              <a:t>, recomenda-se que seja tomado um comprimido adicional de 25 mg de </a:t>
            </a:r>
            <a:r>
              <a:rPr lang="pt-PT" sz="1000" dirty="0" err="1">
                <a:effectLst/>
                <a:latin typeface="Times New Roman" panose="02020603050405020304" pitchFamily="18" charset="0"/>
                <a:ea typeface="Times New Roman" panose="02020603050405020304" pitchFamily="18" charset="0"/>
              </a:rPr>
              <a:t>rilpivirina</a:t>
            </a:r>
            <a:r>
              <a:rPr lang="pt-PT" sz="1000" dirty="0">
                <a:effectLst/>
                <a:latin typeface="Times New Roman" panose="02020603050405020304" pitchFamily="18" charset="0"/>
                <a:ea typeface="Times New Roman" panose="02020603050405020304" pitchFamily="18" charset="0"/>
              </a:rPr>
              <a:t> por dia concomitantemente com </a:t>
            </a:r>
            <a:r>
              <a:rPr lang="pt-PT" sz="1000" dirty="0" err="1">
                <a:effectLst/>
                <a:latin typeface="Times New Roman" panose="02020603050405020304" pitchFamily="18" charset="0"/>
                <a:ea typeface="Times New Roman" panose="02020603050405020304" pitchFamily="18" charset="0"/>
              </a:rPr>
              <a:t>Eviplera</a:t>
            </a:r>
            <a:r>
              <a:rPr lang="pt-PT" sz="1000" dirty="0">
                <a:effectLst/>
                <a:latin typeface="Times New Roman" panose="02020603050405020304" pitchFamily="18" charset="0"/>
                <a:ea typeface="Times New Roman" panose="02020603050405020304" pitchFamily="18" charset="0"/>
              </a:rPr>
              <a:t>, durante a administração de </a:t>
            </a:r>
            <a:r>
              <a:rPr lang="pt-PT" sz="1000" dirty="0" err="1">
                <a:effectLst/>
                <a:latin typeface="Times New Roman" panose="02020603050405020304" pitchFamily="18" charset="0"/>
                <a:ea typeface="Times New Roman" panose="02020603050405020304" pitchFamily="18" charset="0"/>
              </a:rPr>
              <a:t>rifabutina</a:t>
            </a:r>
            <a:r>
              <a:rPr lang="pt-PT" sz="1000" dirty="0">
                <a:effectLst/>
                <a:latin typeface="Times New Roman" panose="02020603050405020304" pitchFamily="18" charset="0"/>
                <a:ea typeface="Times New Roman" panose="02020603050405020304" pitchFamily="18" charset="0"/>
              </a:rPr>
              <a:t>. </a:t>
            </a:r>
            <a:r>
              <a:rPr lang="pt-PT" sz="1000" u="sng" dirty="0">
                <a:effectLst/>
                <a:latin typeface="Times New Roman" panose="02020603050405020304" pitchFamily="18" charset="0"/>
                <a:ea typeface="Times New Roman" panose="02020603050405020304" pitchFamily="18" charset="0"/>
              </a:rPr>
              <a:t>População pediátrica</a:t>
            </a:r>
            <a:r>
              <a:rPr lang="pt-PT" sz="1000" i="1" dirty="0">
                <a:effectLst/>
                <a:latin typeface="Times New Roman" panose="02020603050405020304" pitchFamily="18" charset="0"/>
                <a:ea typeface="Times New Roman" panose="02020603050405020304" pitchFamily="18" charset="0"/>
              </a:rPr>
              <a:t>:</a:t>
            </a:r>
            <a:r>
              <a:rPr lang="pt-PT" sz="1000" dirty="0">
                <a:effectLst/>
                <a:latin typeface="Times New Roman" panose="02020603050405020304" pitchFamily="18" charset="0"/>
                <a:ea typeface="Times New Roman" panose="02020603050405020304" pitchFamily="18" charset="0"/>
              </a:rPr>
              <a:t> A segurança e eficácia em crianças com idade inferior a 18 anos de idade não foram estabelecidas. </a:t>
            </a:r>
            <a:r>
              <a:rPr lang="pt-PT" sz="1000" u="sng" dirty="0">
                <a:effectLst/>
                <a:latin typeface="Times New Roman" panose="02020603050405020304" pitchFamily="18" charset="0"/>
                <a:ea typeface="Times New Roman" panose="02020603050405020304" pitchFamily="18" charset="0"/>
              </a:rPr>
              <a:t>Gravidez:</a:t>
            </a:r>
            <a:r>
              <a:rPr lang="pt-PT" sz="1000" dirty="0">
                <a:effectLst/>
                <a:latin typeface="Times New Roman" panose="02020603050405020304" pitchFamily="18" charset="0"/>
                <a:ea typeface="Times New Roman" panose="02020603050405020304" pitchFamily="18" charset="0"/>
              </a:rPr>
              <a:t> a carga viral deve ser cuidadosamente monitorizada ou, em alternativa, pode ser considerada a mudança para outro regime antirretroviral. Amamentação: Devido ao potencial de transmissão do VIH e ao potencial de reações adversas em lactentes amamentados, as mulheres devem receber instruções para não amamentar se estiverem a receber </a:t>
            </a:r>
            <a:r>
              <a:rPr lang="pt-PT" sz="1000" dirty="0" err="1">
                <a:effectLst/>
                <a:latin typeface="Times New Roman" panose="02020603050405020304" pitchFamily="18" charset="0"/>
                <a:ea typeface="Times New Roman" panose="02020603050405020304" pitchFamily="18" charset="0"/>
              </a:rPr>
              <a:t>Eviplera</a:t>
            </a:r>
            <a:r>
              <a:rPr lang="pt-PT" sz="1000" dirty="0">
                <a:effectLst/>
                <a:latin typeface="Times New Roman" panose="02020603050405020304" pitchFamily="18" charset="0"/>
                <a:ea typeface="Times New Roman" panose="02020603050405020304" pitchFamily="18" charset="0"/>
              </a:rPr>
              <a:t>. </a:t>
            </a:r>
            <a:r>
              <a:rPr lang="pt-PT" sz="1000" b="1" dirty="0">
                <a:effectLst/>
                <a:latin typeface="Times New Roman" panose="02020603050405020304" pitchFamily="18" charset="0"/>
                <a:ea typeface="Times New Roman" panose="02020603050405020304" pitchFamily="18" charset="0"/>
              </a:rPr>
              <a:t>CONTRAINDICAÇÕES: </a:t>
            </a:r>
            <a:r>
              <a:rPr lang="pt-PT" sz="1000" dirty="0">
                <a:effectLst/>
                <a:latin typeface="Times New Roman" panose="02020603050405020304" pitchFamily="18" charset="0"/>
                <a:ea typeface="Times New Roman" panose="02020603050405020304" pitchFamily="18" charset="0"/>
              </a:rPr>
              <a:t>Hipersensibilidade às substâncias ativas ou a qualquer um dos excipientes. Não deve ser </a:t>
            </a:r>
            <a:r>
              <a:rPr lang="pt-PT" sz="1000" dirty="0" err="1">
                <a:effectLst/>
                <a:latin typeface="Times New Roman" panose="02020603050405020304" pitchFamily="18" charset="0"/>
                <a:ea typeface="Times New Roman" panose="02020603050405020304" pitchFamily="18" charset="0"/>
              </a:rPr>
              <a:t>co-administrado</a:t>
            </a:r>
            <a:r>
              <a:rPr lang="pt-PT" sz="1000" dirty="0">
                <a:effectLst/>
                <a:latin typeface="Times New Roman" panose="02020603050405020304" pitchFamily="18" charset="0"/>
                <a:ea typeface="Times New Roman" panose="02020603050405020304" pitchFamily="18" charset="0"/>
              </a:rPr>
              <a:t> com carbamazepina, </a:t>
            </a:r>
            <a:r>
              <a:rPr lang="pt-PT" sz="1000" dirty="0" err="1">
                <a:effectLst/>
                <a:latin typeface="Times New Roman" panose="02020603050405020304" pitchFamily="18" charset="0"/>
                <a:ea typeface="Times New Roman" panose="02020603050405020304" pitchFamily="18" charset="0"/>
              </a:rPr>
              <a:t>oxcarbazepina</a:t>
            </a:r>
            <a:r>
              <a:rPr lang="pt-PT" sz="1000" dirty="0">
                <a:effectLst/>
                <a:latin typeface="Times New Roman" panose="02020603050405020304" pitchFamily="18" charset="0"/>
                <a:ea typeface="Times New Roman" panose="02020603050405020304" pitchFamily="18" charset="0"/>
              </a:rPr>
              <a:t>, fenobarbital, </a:t>
            </a:r>
            <a:r>
              <a:rPr lang="pt-PT" sz="1000" dirty="0" err="1">
                <a:effectLst/>
                <a:latin typeface="Times New Roman" panose="02020603050405020304" pitchFamily="18" charset="0"/>
                <a:ea typeface="Times New Roman" panose="02020603050405020304" pitchFamily="18" charset="0"/>
              </a:rPr>
              <a:t>fenitoína</a:t>
            </a:r>
            <a:r>
              <a:rPr lang="pt-PT" sz="1000" dirty="0">
                <a:effectLst/>
                <a:latin typeface="Times New Roman" panose="02020603050405020304" pitchFamily="18" charset="0"/>
                <a:ea typeface="Times New Roman" panose="02020603050405020304" pitchFamily="18" charset="0"/>
              </a:rPr>
              <a:t>, rifampicina, </a:t>
            </a:r>
            <a:r>
              <a:rPr lang="pt-PT" sz="1000" dirty="0" err="1">
                <a:effectLst/>
                <a:latin typeface="Times New Roman" panose="02020603050405020304" pitchFamily="18" charset="0"/>
                <a:ea typeface="Times New Roman" panose="02020603050405020304" pitchFamily="18" charset="0"/>
              </a:rPr>
              <a:t>rifapentina</a:t>
            </a:r>
            <a:r>
              <a:rPr lang="pt-PT" sz="1000" dirty="0">
                <a:effectLst/>
                <a:latin typeface="Times New Roman" panose="02020603050405020304" pitchFamily="18" charset="0"/>
                <a:ea typeface="Times New Roman" panose="02020603050405020304" pitchFamily="18" charset="0"/>
              </a:rPr>
              <a:t>, inibidores da bomba de protões (</a:t>
            </a:r>
            <a:r>
              <a:rPr lang="pt-PT" sz="1000" dirty="0" err="1">
                <a:effectLst/>
                <a:latin typeface="Times New Roman" panose="02020603050405020304" pitchFamily="18" charset="0"/>
                <a:ea typeface="Times New Roman" panose="02020603050405020304" pitchFamily="18" charset="0"/>
              </a:rPr>
              <a:t>omeprazol</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esomeprazol</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lansoprazol</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pantoprazol</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rabeprazol</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dexametasona</a:t>
            </a:r>
            <a:r>
              <a:rPr lang="pt-PT" sz="1000" dirty="0">
                <a:effectLst/>
                <a:latin typeface="Times New Roman" panose="02020603050405020304" pitchFamily="18" charset="0"/>
                <a:ea typeface="Times New Roman" panose="02020603050405020304" pitchFamily="18" charset="0"/>
              </a:rPr>
              <a:t> (exceto como tratamento de dose única), hipericão. </a:t>
            </a:r>
            <a:r>
              <a:rPr lang="pt-PT" sz="1000" b="1" dirty="0">
                <a:effectLst/>
                <a:latin typeface="Times New Roman" panose="02020603050405020304" pitchFamily="18" charset="0"/>
                <a:ea typeface="Times New Roman" panose="02020603050405020304" pitchFamily="18" charset="0"/>
              </a:rPr>
              <a:t>ADVERTÊNCIAS E PRECAUÇÕES ESPECIAIS DE UTILIZAÇÃO: </a:t>
            </a:r>
            <a:r>
              <a:rPr lang="pt-PT" sz="1000" dirty="0" err="1">
                <a:effectLst/>
                <a:latin typeface="Times New Roman" panose="02020603050405020304" pitchFamily="18" charset="0"/>
                <a:ea typeface="Times New Roman" panose="02020603050405020304" pitchFamily="18" charset="0"/>
              </a:rPr>
              <a:t>Eviplera</a:t>
            </a:r>
            <a:r>
              <a:rPr lang="pt-PT" sz="1000" dirty="0">
                <a:effectLst/>
                <a:latin typeface="Times New Roman" panose="02020603050405020304" pitchFamily="18" charset="0"/>
                <a:ea typeface="Times New Roman" panose="02020603050405020304" pitchFamily="18" charset="0"/>
              </a:rPr>
              <a:t> deve ser evitado em doentes com VIH-1 com a mutação K65R. Assim como com outros medicamentos antirretrovirais, os testes de resistência devem servir de orientação para a utilização de </a:t>
            </a:r>
            <a:r>
              <a:rPr lang="pt-PT" sz="1000" dirty="0" err="1">
                <a:effectLst/>
                <a:latin typeface="Times New Roman" panose="02020603050405020304" pitchFamily="18" charset="0"/>
                <a:ea typeface="Times New Roman" panose="02020603050405020304" pitchFamily="18" charset="0"/>
              </a:rPr>
              <a:t>Eviplera</a:t>
            </a:r>
            <a:r>
              <a:rPr lang="pt-PT" sz="1000" dirty="0">
                <a:effectLst/>
                <a:latin typeface="Times New Roman" panose="02020603050405020304" pitchFamily="18" charset="0"/>
                <a:ea typeface="Times New Roman" panose="02020603050405020304" pitchFamily="18" charset="0"/>
              </a:rPr>
              <a:t>. Consultar o RCM para recomendações adicionais relativamente à monitorização e controlo relativo a: </a:t>
            </a:r>
            <a:r>
              <a:rPr lang="pt-PT" sz="1000" u="sng" dirty="0">
                <a:effectLst/>
                <a:latin typeface="Times New Roman" panose="02020603050405020304" pitchFamily="18" charset="0"/>
                <a:ea typeface="Times New Roman" panose="02020603050405020304" pitchFamily="18" charset="0"/>
              </a:rPr>
              <a:t>Efeitos cardiovasculares. </a:t>
            </a:r>
            <a:r>
              <a:rPr lang="pt-PT" sz="1000" u="sng" dirty="0" err="1">
                <a:effectLst/>
                <a:latin typeface="Times New Roman" panose="02020603050405020304" pitchFamily="18" charset="0"/>
                <a:ea typeface="Times New Roman" panose="02020603050405020304" pitchFamily="18" charset="0"/>
              </a:rPr>
              <a:t>Co‑administração</a:t>
            </a:r>
            <a:r>
              <a:rPr lang="pt-PT" sz="1000" u="sng" dirty="0">
                <a:effectLst/>
                <a:latin typeface="Times New Roman" panose="02020603050405020304" pitchFamily="18" charset="0"/>
                <a:ea typeface="Times New Roman" panose="02020603050405020304" pitchFamily="18" charset="0"/>
              </a:rPr>
              <a:t> com outros medicamentos. Se </a:t>
            </a:r>
            <a:r>
              <a:rPr lang="pt-PT" sz="1000" u="sng" dirty="0" err="1">
                <a:effectLst/>
                <a:latin typeface="Times New Roman" panose="02020603050405020304" pitchFamily="18" charset="0"/>
                <a:ea typeface="Times New Roman" panose="02020603050405020304" pitchFamily="18" charset="0"/>
              </a:rPr>
              <a:t>Eviplera</a:t>
            </a:r>
            <a:r>
              <a:rPr lang="pt-PT" sz="1000" u="sng" dirty="0">
                <a:effectLst/>
                <a:latin typeface="Times New Roman" panose="02020603050405020304" pitchFamily="18" charset="0"/>
                <a:ea typeface="Times New Roman" panose="02020603050405020304" pitchFamily="18" charset="0"/>
              </a:rPr>
              <a:t> for coadministrado com um AINE, a função renal deve ser devidamente monitorizada. Compromisso renal: </a:t>
            </a:r>
            <a:r>
              <a:rPr lang="pt-PT" sz="1000" dirty="0">
                <a:effectLst/>
                <a:latin typeface="Times New Roman" panose="02020603050405020304" pitchFamily="18" charset="0"/>
                <a:ea typeface="Times New Roman" panose="02020603050405020304" pitchFamily="18" charset="0"/>
              </a:rPr>
              <a:t>Recomenda‑se que a depuração da creatinina seja calculada em todos os doentes antes do início da terapêutica com </a:t>
            </a:r>
            <a:r>
              <a:rPr lang="pt-PT" sz="1000" dirty="0" err="1">
                <a:effectLst/>
                <a:latin typeface="Times New Roman" panose="02020603050405020304" pitchFamily="18" charset="0"/>
                <a:ea typeface="Times New Roman" panose="02020603050405020304" pitchFamily="18" charset="0"/>
              </a:rPr>
              <a:t>Eviplera</a:t>
            </a:r>
            <a:r>
              <a:rPr lang="pt-PT" sz="1000" dirty="0">
                <a:effectLst/>
                <a:latin typeface="Times New Roman" panose="02020603050405020304" pitchFamily="18" charset="0"/>
                <a:ea typeface="Times New Roman" panose="02020603050405020304" pitchFamily="18" charset="0"/>
              </a:rPr>
              <a:t> e que a função renal (depuração da creatinina e fosfato sérico) seja também monitorizada após duas a quatro semanas de tratamento, após três meses de tratamento e em intervalos de três a seis meses em doentes sem fatores de risco renal. </a:t>
            </a:r>
            <a:r>
              <a:rPr lang="pt-PT" sz="1000" u="sng" dirty="0">
                <a:effectLst/>
                <a:latin typeface="Times New Roman" panose="02020603050405020304" pitchFamily="18" charset="0"/>
                <a:ea typeface="Times New Roman" panose="02020603050405020304" pitchFamily="18" charset="0"/>
              </a:rPr>
              <a:t>Efeitos ósseos: </a:t>
            </a:r>
            <a:r>
              <a:rPr lang="pt-PT" sz="1000" dirty="0">
                <a:effectLst/>
                <a:latin typeface="Times New Roman" panose="02020603050405020304" pitchFamily="18" charset="0"/>
                <a:ea typeface="Times New Roman" panose="02020603050405020304" pitchFamily="18" charset="0"/>
              </a:rPr>
              <a:t>diminuições da DMO devido ao TD. As anomalias ósseas, tais como osteomalacia que podem manifestar-se como dor óssea persistente ou agravada e que podem contribuir infrequentemente para fraturas, podem ser associadas a </a:t>
            </a:r>
            <a:r>
              <a:rPr lang="pt-PT" sz="1000" dirty="0" err="1">
                <a:effectLst/>
                <a:latin typeface="Times New Roman" panose="02020603050405020304" pitchFamily="18" charset="0"/>
                <a:ea typeface="Times New Roman" panose="02020603050405020304" pitchFamily="18" charset="0"/>
              </a:rPr>
              <a:t>tubulopatia</a:t>
            </a:r>
            <a:r>
              <a:rPr lang="pt-PT" sz="1000" dirty="0">
                <a:effectLst/>
                <a:latin typeface="Times New Roman" panose="02020603050405020304" pitchFamily="18" charset="0"/>
                <a:ea typeface="Times New Roman" panose="02020603050405020304" pitchFamily="18" charset="0"/>
              </a:rPr>
              <a:t> renal proximal induzida por </a:t>
            </a:r>
            <a:r>
              <a:rPr lang="pt-PT" sz="1000" dirty="0" err="1">
                <a:effectLst/>
                <a:latin typeface="Times New Roman" panose="02020603050405020304" pitchFamily="18" charset="0"/>
                <a:ea typeface="Times New Roman" panose="02020603050405020304" pitchFamily="18" charset="0"/>
              </a:rPr>
              <a:t>tenofovir</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disoproxil</a:t>
            </a:r>
            <a:r>
              <a:rPr lang="pt-PT" sz="1000" dirty="0">
                <a:effectLst/>
                <a:latin typeface="Times New Roman" panose="02020603050405020304" pitchFamily="18" charset="0"/>
                <a:ea typeface="Times New Roman" panose="02020603050405020304" pitchFamily="18" charset="0"/>
              </a:rPr>
              <a:t>. </a:t>
            </a:r>
            <a:r>
              <a:rPr lang="pt-PT" sz="1000" u="sng" dirty="0">
                <a:effectLst/>
                <a:latin typeface="Times New Roman" panose="02020603050405020304" pitchFamily="18" charset="0"/>
                <a:ea typeface="Times New Roman" panose="02020603050405020304" pitchFamily="18" charset="0"/>
              </a:rPr>
              <a:t>Doentes </a:t>
            </a:r>
            <a:r>
              <a:rPr lang="pt-PT" sz="1000" u="sng" dirty="0" err="1">
                <a:effectLst/>
                <a:latin typeface="Times New Roman" panose="02020603050405020304" pitchFamily="18" charset="0"/>
                <a:ea typeface="Times New Roman" panose="02020603050405020304" pitchFamily="18" charset="0"/>
              </a:rPr>
              <a:t>co‑infetados</a:t>
            </a:r>
            <a:r>
              <a:rPr lang="pt-PT" sz="1000" u="sng" dirty="0">
                <a:effectLst/>
                <a:latin typeface="Times New Roman" panose="02020603050405020304" pitchFamily="18" charset="0"/>
                <a:ea typeface="Times New Roman" panose="02020603050405020304" pitchFamily="18" charset="0"/>
              </a:rPr>
              <a:t> por VIH e vírus da hepatite B ou C. Doença hepática. Reações cutâneas graves: </a:t>
            </a:r>
            <a:r>
              <a:rPr lang="pt-PT" sz="1000" dirty="0">
                <a:effectLst/>
                <a:latin typeface="Times New Roman" panose="02020603050405020304" pitchFamily="18" charset="0"/>
                <a:ea typeface="Times New Roman" panose="02020603050405020304" pitchFamily="18" charset="0"/>
              </a:rPr>
              <a:t>Assim que se observarem reações cutâneas graves e/ou das mucosas, </a:t>
            </a:r>
            <a:r>
              <a:rPr lang="pt-PT" sz="1000" dirty="0" err="1">
                <a:effectLst/>
                <a:latin typeface="Times New Roman" panose="02020603050405020304" pitchFamily="18" charset="0"/>
                <a:ea typeface="Times New Roman" panose="02020603050405020304" pitchFamily="18" charset="0"/>
              </a:rPr>
              <a:t>Eviplera</a:t>
            </a:r>
            <a:r>
              <a:rPr lang="pt-PT" sz="1000" dirty="0">
                <a:effectLst/>
                <a:latin typeface="Times New Roman" panose="02020603050405020304" pitchFamily="18" charset="0"/>
                <a:ea typeface="Times New Roman" panose="02020603050405020304" pitchFamily="18" charset="0"/>
              </a:rPr>
              <a:t> tem de ser interrompido e deve iniciar-se uma terapêutica apropriada. </a:t>
            </a:r>
            <a:r>
              <a:rPr lang="pt-PT" sz="1000" u="sng" dirty="0">
                <a:effectLst/>
                <a:latin typeface="Times New Roman" panose="02020603050405020304" pitchFamily="18" charset="0"/>
                <a:ea typeface="Times New Roman" panose="02020603050405020304" pitchFamily="18" charset="0"/>
              </a:rPr>
              <a:t>Peso e parâmetros metabólicos.</a:t>
            </a:r>
            <a:r>
              <a:rPr lang="pt-PT" sz="1000" dirty="0">
                <a:effectLst/>
                <a:latin typeface="Times New Roman" panose="02020603050405020304" pitchFamily="18" charset="0"/>
                <a:ea typeface="Times New Roman" panose="02020603050405020304" pitchFamily="18" charset="0"/>
              </a:rPr>
              <a:t> </a:t>
            </a:r>
            <a:r>
              <a:rPr lang="pt-PT" sz="1000" u="sng" dirty="0">
                <a:effectLst/>
                <a:latin typeface="Times New Roman" panose="02020603050405020304" pitchFamily="18" charset="0"/>
                <a:ea typeface="Times New Roman" panose="02020603050405020304" pitchFamily="18" charset="0"/>
              </a:rPr>
              <a:t>Disfunção mitocondrial após exposição </a:t>
            </a:r>
            <a:r>
              <a:rPr lang="pt-PT" sz="1000" i="1" u="sng" dirty="0">
                <a:effectLst/>
                <a:latin typeface="Times New Roman" panose="02020603050405020304" pitchFamily="18" charset="0"/>
                <a:ea typeface="Times New Roman" panose="02020603050405020304" pitchFamily="18" charset="0"/>
              </a:rPr>
              <a:t>in </a:t>
            </a:r>
            <a:r>
              <a:rPr lang="pt-PT" sz="1000" i="1" u="sng" dirty="0" err="1">
                <a:effectLst/>
                <a:latin typeface="Times New Roman" panose="02020603050405020304" pitchFamily="18" charset="0"/>
                <a:ea typeface="Times New Roman" panose="02020603050405020304" pitchFamily="18" charset="0"/>
              </a:rPr>
              <a:t>utero</a:t>
            </a:r>
            <a:r>
              <a:rPr lang="pt-PT" sz="1000" u="sng" dirty="0">
                <a:effectLst/>
                <a:latin typeface="Times New Roman" panose="02020603050405020304" pitchFamily="18" charset="0"/>
                <a:ea typeface="Times New Roman" panose="02020603050405020304" pitchFamily="18" charset="0"/>
              </a:rPr>
              <a:t>. Síndrome de Reativação Imunológica.</a:t>
            </a:r>
            <a:r>
              <a:rPr lang="pt-PT" sz="1000" dirty="0">
                <a:effectLst/>
                <a:latin typeface="Times New Roman" panose="02020603050405020304" pitchFamily="18" charset="0"/>
                <a:ea typeface="Times New Roman" panose="02020603050405020304" pitchFamily="18" charset="0"/>
              </a:rPr>
              <a:t> Doenças autoimunes (tal como a Doença de Graves e a hepatite autoimune), também têm sido descritas como tendo ocorrido no contexto de reativação imunitária.</a:t>
            </a:r>
            <a:r>
              <a:rPr lang="pt-PT" sz="1000" u="sng" dirty="0">
                <a:effectLst/>
                <a:latin typeface="Times New Roman" panose="02020603050405020304" pitchFamily="18" charset="0"/>
                <a:ea typeface="Times New Roman" panose="02020603050405020304" pitchFamily="18" charset="0"/>
              </a:rPr>
              <a:t> Osteonecrose. </a:t>
            </a:r>
            <a:r>
              <a:rPr lang="pt-PT" sz="1000" b="1" dirty="0">
                <a:effectLst/>
                <a:latin typeface="Times New Roman" panose="02020603050405020304" pitchFamily="18" charset="0"/>
                <a:ea typeface="Times New Roman" panose="02020603050405020304" pitchFamily="18" charset="0"/>
              </a:rPr>
              <a:t>INTERAÇÕES MEDICAMENTOSAS E OUTRAS FORMAS DE INTERAÇÃO: </a:t>
            </a:r>
            <a:r>
              <a:rPr lang="pt-PT" sz="1000" u="sng" dirty="0">
                <a:effectLst/>
                <a:latin typeface="Times New Roman" panose="02020603050405020304" pitchFamily="18" charset="0"/>
                <a:ea typeface="Times New Roman" panose="02020603050405020304" pitchFamily="18" charset="0"/>
              </a:rPr>
              <a:t>Utilização concomitante contraindicada: </a:t>
            </a:r>
            <a:r>
              <a:rPr lang="pt-PT" sz="1000" dirty="0">
                <a:effectLst/>
                <a:latin typeface="Times New Roman" panose="02020603050405020304" pitchFamily="18" charset="0"/>
                <a:ea typeface="Times New Roman" panose="02020603050405020304" pitchFamily="18" charset="0"/>
              </a:rPr>
              <a:t>medicamentos que induzem a CYP3A, inibidores da bomba de protões. </a:t>
            </a:r>
            <a:r>
              <a:rPr lang="pt-PT" sz="1000" u="sng" dirty="0">
                <a:effectLst/>
                <a:latin typeface="Times New Roman" panose="02020603050405020304" pitchFamily="18" charset="0"/>
                <a:ea typeface="Times New Roman" panose="02020603050405020304" pitchFamily="18" charset="0"/>
              </a:rPr>
              <a:t>Utilização concomitante não recomendada: </a:t>
            </a:r>
            <a:r>
              <a:rPr lang="pt-PT" sz="1000" dirty="0">
                <a:effectLst/>
                <a:latin typeface="Times New Roman" panose="02020603050405020304" pitchFamily="18" charset="0"/>
                <a:ea typeface="Times New Roman" panose="02020603050405020304" pitchFamily="18" charset="0"/>
              </a:rPr>
              <a:t>outros medicamentos que contenham </a:t>
            </a:r>
            <a:r>
              <a:rPr lang="pt-PT" sz="1000" dirty="0" err="1">
                <a:effectLst/>
                <a:latin typeface="Times New Roman" panose="02020603050405020304" pitchFamily="18" charset="0"/>
                <a:ea typeface="Times New Roman" panose="02020603050405020304" pitchFamily="18" charset="0"/>
              </a:rPr>
              <a:t>emtricitabina</a:t>
            </a:r>
            <a:r>
              <a:rPr lang="pt-PT" sz="1000" dirty="0">
                <a:effectLst/>
                <a:latin typeface="Times New Roman" panose="02020603050405020304" pitchFamily="18" charset="0"/>
                <a:ea typeface="Times New Roman" panose="02020603050405020304" pitchFamily="18" charset="0"/>
              </a:rPr>
              <a:t>, cloridrato de </a:t>
            </a:r>
            <a:r>
              <a:rPr lang="pt-PT" sz="1000" dirty="0" err="1">
                <a:effectLst/>
                <a:latin typeface="Times New Roman" panose="02020603050405020304" pitchFamily="18" charset="0"/>
                <a:ea typeface="Times New Roman" panose="02020603050405020304" pitchFamily="18" charset="0"/>
              </a:rPr>
              <a:t>rilpivirina</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tenofovir</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disoproxil</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tenofovir</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alafenamida</a:t>
            </a:r>
            <a:r>
              <a:rPr lang="pt-PT" sz="1000" dirty="0">
                <a:effectLst/>
                <a:latin typeface="Times New Roman" panose="02020603050405020304" pitchFamily="18" charset="0"/>
                <a:ea typeface="Times New Roman" panose="02020603050405020304" pitchFamily="18" charset="0"/>
              </a:rPr>
              <a:t>, outros análogos de </a:t>
            </a:r>
            <a:r>
              <a:rPr lang="pt-PT" sz="1000" dirty="0" err="1">
                <a:effectLst/>
                <a:latin typeface="Times New Roman" panose="02020603050405020304" pitchFamily="18" charset="0"/>
                <a:ea typeface="Times New Roman" panose="02020603050405020304" pitchFamily="18" charset="0"/>
              </a:rPr>
              <a:t>citidina</a:t>
            </a:r>
            <a:r>
              <a:rPr lang="pt-PT" sz="1000" dirty="0">
                <a:effectLst/>
                <a:latin typeface="Times New Roman" panose="02020603050405020304" pitchFamily="18" charset="0"/>
                <a:ea typeface="Times New Roman" panose="02020603050405020304" pitchFamily="18" charset="0"/>
              </a:rPr>
              <a:t>, tais como </a:t>
            </a:r>
            <a:r>
              <a:rPr lang="pt-PT" sz="1000" dirty="0" err="1">
                <a:effectLst/>
                <a:latin typeface="Times New Roman" panose="02020603050405020304" pitchFamily="18" charset="0"/>
                <a:ea typeface="Times New Roman" panose="02020603050405020304" pitchFamily="18" charset="0"/>
              </a:rPr>
              <a:t>lamivudina</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adefovir</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dipivoxil</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didanosina</a:t>
            </a:r>
            <a:r>
              <a:rPr lang="pt-PT" sz="1000" dirty="0">
                <a:effectLst/>
                <a:latin typeface="Times New Roman" panose="02020603050405020304" pitchFamily="18" charset="0"/>
                <a:ea typeface="Times New Roman" panose="02020603050405020304" pitchFamily="18" charset="0"/>
              </a:rPr>
              <a:t>. Deve ser evitado com a utilização concomitante ou recente de um medicamento nefrotóxico (aminoglicosídeos, anfotericina B, </a:t>
            </a:r>
            <a:r>
              <a:rPr lang="pt-PT" sz="1000" dirty="0" err="1">
                <a:effectLst/>
                <a:latin typeface="Times New Roman" panose="02020603050405020304" pitchFamily="18" charset="0"/>
                <a:ea typeface="Times New Roman" panose="02020603050405020304" pitchFamily="18" charset="0"/>
              </a:rPr>
              <a:t>foscarneto</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ganciclovir</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pentamidina</a:t>
            </a:r>
            <a:r>
              <a:rPr lang="pt-PT" sz="1000" dirty="0">
                <a:effectLst/>
                <a:latin typeface="Times New Roman" panose="02020603050405020304" pitchFamily="18" charset="0"/>
                <a:ea typeface="Times New Roman" panose="02020603050405020304" pitchFamily="18" charset="0"/>
              </a:rPr>
              <a:t>, vancomicina, </a:t>
            </a:r>
            <a:r>
              <a:rPr lang="pt-PT" sz="1000" dirty="0" err="1">
                <a:effectLst/>
                <a:latin typeface="Times New Roman" panose="02020603050405020304" pitchFamily="18" charset="0"/>
                <a:ea typeface="Times New Roman" panose="02020603050405020304" pitchFamily="18" charset="0"/>
              </a:rPr>
              <a:t>cidofovir</a:t>
            </a:r>
            <a:r>
              <a:rPr lang="pt-PT" sz="1000" dirty="0">
                <a:effectLst/>
                <a:latin typeface="Times New Roman" panose="02020603050405020304" pitchFamily="18" charset="0"/>
                <a:ea typeface="Times New Roman" panose="02020603050405020304" pitchFamily="18" charset="0"/>
              </a:rPr>
              <a:t> ou interleucina‑2). </a:t>
            </a:r>
            <a:r>
              <a:rPr lang="pt-PT" sz="1000" u="sng" dirty="0">
                <a:effectLst/>
                <a:latin typeface="Times New Roman" panose="02020603050405020304" pitchFamily="18" charset="0"/>
                <a:ea typeface="Times New Roman" panose="02020603050405020304" pitchFamily="18" charset="0"/>
              </a:rPr>
              <a:t>Utilização concomitante nos casos em que é recomendada precaução: </a:t>
            </a:r>
            <a:r>
              <a:rPr lang="pt-PT" sz="1000" dirty="0">
                <a:effectLst/>
                <a:latin typeface="Times New Roman" panose="02020603050405020304" pitchFamily="18" charset="0"/>
                <a:ea typeface="Times New Roman" panose="02020603050405020304" pitchFamily="18" charset="0"/>
              </a:rPr>
              <a:t>Inibidores das enzimas do citocromo P450, medicamentos que prolongam o intervalo QT, substratos da glicoproteína P (</a:t>
            </a:r>
            <a:r>
              <a:rPr lang="pt-PT" sz="1000" dirty="0" err="1">
                <a:effectLst/>
                <a:latin typeface="Times New Roman" panose="02020603050405020304" pitchFamily="18" charset="0"/>
                <a:ea typeface="Times New Roman" panose="02020603050405020304" pitchFamily="18" charset="0"/>
              </a:rPr>
              <a:t>dabigatrano</a:t>
            </a:r>
            <a:r>
              <a:rPr lang="pt-PT" sz="1000" dirty="0">
                <a:effectLst/>
                <a:latin typeface="Times New Roman" panose="02020603050405020304" pitchFamily="18" charset="0"/>
                <a:ea typeface="Times New Roman" panose="02020603050405020304" pitchFamily="18" charset="0"/>
              </a:rPr>
              <a:t>). </a:t>
            </a:r>
            <a:r>
              <a:rPr lang="pt-PT" sz="1000" u="sng" dirty="0">
                <a:effectLst/>
                <a:latin typeface="Times New Roman" panose="02020603050405020304" pitchFamily="18" charset="0"/>
                <a:ea typeface="Times New Roman" panose="02020603050405020304" pitchFamily="18" charset="0"/>
              </a:rPr>
              <a:t>Outras interações:</a:t>
            </a:r>
            <a:r>
              <a:rPr lang="pt-PT" sz="1000" dirty="0">
                <a:effectLst/>
                <a:latin typeface="Times New Roman" panose="02020603050405020304" pitchFamily="18" charset="0"/>
                <a:ea typeface="Times New Roman" panose="02020603050405020304" pitchFamily="18" charset="0"/>
              </a:rPr>
              <a:t> antagonistas dos recetores H2, antiácidos, </a:t>
            </a:r>
            <a:r>
              <a:rPr lang="pt-PT" sz="1000" dirty="0" err="1">
                <a:effectLst/>
                <a:latin typeface="Times New Roman" panose="02020603050405020304" pitchFamily="18" charset="0"/>
                <a:ea typeface="Times New Roman" panose="02020603050405020304" pitchFamily="18" charset="0"/>
              </a:rPr>
              <a:t>sofosbuvir</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ledipasvir</a:t>
            </a:r>
            <a:r>
              <a:rPr lang="pt-PT" sz="1000" dirty="0">
                <a:effectLst/>
                <a:latin typeface="Times New Roman" panose="02020603050405020304" pitchFamily="18" charset="0"/>
                <a:ea typeface="Times New Roman" panose="02020603050405020304" pitchFamily="18" charset="0"/>
              </a:rPr>
              <a:t>/</a:t>
            </a:r>
            <a:r>
              <a:rPr lang="pt-PT" sz="1000" dirty="0" err="1">
                <a:effectLst/>
                <a:latin typeface="Times New Roman" panose="02020603050405020304" pitchFamily="18" charset="0"/>
                <a:ea typeface="Times New Roman" panose="02020603050405020304" pitchFamily="18" charset="0"/>
              </a:rPr>
              <a:t>sofosbuvir</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sofosbuvir</a:t>
            </a:r>
            <a:r>
              <a:rPr lang="pt-PT" sz="1000" dirty="0">
                <a:effectLst/>
                <a:latin typeface="Times New Roman" panose="02020603050405020304" pitchFamily="18" charset="0"/>
                <a:ea typeface="Times New Roman" panose="02020603050405020304" pitchFamily="18" charset="0"/>
              </a:rPr>
              <a:t>/</a:t>
            </a:r>
            <a:r>
              <a:rPr lang="pt-PT" sz="1000" dirty="0" err="1">
                <a:effectLst/>
                <a:latin typeface="Times New Roman" panose="02020603050405020304" pitchFamily="18" charset="0"/>
                <a:ea typeface="Times New Roman" panose="02020603050405020304" pitchFamily="18" charset="0"/>
              </a:rPr>
              <a:t>velpatasvir</a:t>
            </a:r>
            <a:r>
              <a:rPr lang="pt-PT" sz="1000" dirty="0">
                <a:effectLst/>
                <a:latin typeface="Times New Roman" panose="02020603050405020304" pitchFamily="18" charset="0"/>
                <a:ea typeface="Times New Roman" panose="02020603050405020304" pitchFamily="18" charset="0"/>
              </a:rPr>
              <a:t> e </a:t>
            </a:r>
            <a:r>
              <a:rPr lang="pt-PT" sz="1000" dirty="0" err="1">
                <a:effectLst/>
                <a:latin typeface="Times New Roman" panose="02020603050405020304" pitchFamily="18" charset="0"/>
                <a:ea typeface="Times New Roman" panose="02020603050405020304" pitchFamily="18" charset="0"/>
              </a:rPr>
              <a:t>sofosbuvir</a:t>
            </a:r>
            <a:r>
              <a:rPr lang="pt-PT" sz="1000" dirty="0">
                <a:effectLst/>
                <a:latin typeface="Times New Roman" panose="02020603050405020304" pitchFamily="18" charset="0"/>
                <a:ea typeface="Times New Roman" panose="02020603050405020304" pitchFamily="18" charset="0"/>
              </a:rPr>
              <a:t>/</a:t>
            </a:r>
            <a:r>
              <a:rPr lang="pt-PT" sz="1000" dirty="0" err="1">
                <a:effectLst/>
                <a:latin typeface="Times New Roman" panose="02020603050405020304" pitchFamily="18" charset="0"/>
                <a:ea typeface="Times New Roman" panose="02020603050405020304" pitchFamily="18" charset="0"/>
              </a:rPr>
              <a:t>velpatasvir</a:t>
            </a:r>
            <a:r>
              <a:rPr lang="pt-PT" sz="1000" dirty="0">
                <a:effectLst/>
                <a:latin typeface="Times New Roman" panose="02020603050405020304" pitchFamily="18" charset="0"/>
                <a:ea typeface="Times New Roman" panose="02020603050405020304" pitchFamily="18" charset="0"/>
              </a:rPr>
              <a:t>/</a:t>
            </a:r>
            <a:r>
              <a:rPr lang="pt-PT" sz="1000" dirty="0" err="1">
                <a:effectLst/>
                <a:latin typeface="Times New Roman" panose="02020603050405020304" pitchFamily="18" charset="0"/>
                <a:ea typeface="Times New Roman" panose="02020603050405020304" pitchFamily="18" charset="0"/>
              </a:rPr>
              <a:t>voxilaprevir</a:t>
            </a:r>
            <a:r>
              <a:rPr lang="pt-PT" sz="1000" dirty="0">
                <a:effectLst/>
                <a:latin typeface="Times New Roman" panose="02020603050405020304" pitchFamily="18" charset="0"/>
                <a:ea typeface="Times New Roman" panose="02020603050405020304" pitchFamily="18" charset="0"/>
              </a:rPr>
              <a:t>. </a:t>
            </a:r>
            <a:r>
              <a:rPr lang="pt-PT" sz="1000" b="1" dirty="0">
                <a:effectLst/>
                <a:latin typeface="Times New Roman" panose="02020603050405020304" pitchFamily="18" charset="0"/>
                <a:ea typeface="Times New Roman" panose="02020603050405020304" pitchFamily="18" charset="0"/>
              </a:rPr>
              <a:t>EFEITOS INDESEJÁVEIS</a:t>
            </a:r>
            <a:r>
              <a:rPr lang="pt-PT" sz="1000" dirty="0">
                <a:effectLst/>
                <a:latin typeface="Times New Roman" panose="02020603050405020304" pitchFamily="18" charset="0"/>
                <a:ea typeface="Times New Roman" panose="02020603050405020304" pitchFamily="18" charset="0"/>
              </a:rPr>
              <a:t>: Em doentes com supressão virológica que mudaram para o </a:t>
            </a:r>
            <a:r>
              <a:rPr lang="pt-PT" sz="1000" dirty="0" err="1">
                <a:effectLst/>
                <a:latin typeface="Times New Roman" panose="02020603050405020304" pitchFamily="18" charset="0"/>
                <a:ea typeface="Times New Roman" panose="02020603050405020304" pitchFamily="18" charset="0"/>
              </a:rPr>
              <a:t>Eviplera</a:t>
            </a:r>
            <a:r>
              <a:rPr lang="pt-PT" sz="1000" dirty="0">
                <a:effectLst/>
                <a:latin typeface="Times New Roman" panose="02020603050405020304" pitchFamily="18" charset="0"/>
                <a:ea typeface="Times New Roman" panose="02020603050405020304" pitchFamily="18" charset="0"/>
              </a:rPr>
              <a:t>, as reações adversas notificadas mais frequentemente, consideradas como possível ou provavelmente relacionadas foram fadiga (3%), diarreia (3%), náuseas (2%) e insónia (2%). Ensaios clínicos: reações adversas notificadas mais frequentemente, consideradas como possível ou provavelmente relacionadas foram náuseas, tonturas, sonhos anormais, cefaleias, diarreia e insónia. </a:t>
            </a:r>
            <a:r>
              <a:rPr lang="pt-PT" sz="1000" u="sng" dirty="0">
                <a:effectLst/>
                <a:latin typeface="Times New Roman" panose="02020603050405020304" pitchFamily="18" charset="0"/>
                <a:ea typeface="Times New Roman" panose="02020603050405020304" pitchFamily="18" charset="0"/>
              </a:rPr>
              <a:t>Muito frequentes</a:t>
            </a:r>
            <a:r>
              <a:rPr lang="pt-PT" sz="1000" dirty="0">
                <a:effectLst/>
                <a:latin typeface="Times New Roman" panose="02020603050405020304" pitchFamily="18" charset="0"/>
                <a:ea typeface="Times New Roman" panose="02020603050405020304" pitchFamily="18" charset="0"/>
              </a:rPr>
              <a:t>: </a:t>
            </a:r>
            <a:r>
              <a:rPr lang="pt-PT" sz="1000" dirty="0">
                <a:effectLst/>
                <a:latin typeface="Times New Roman" panose="02020603050405020304" pitchFamily="18" charset="0"/>
                <a:ea typeface="SimSun" panose="02010600030101010101" pitchFamily="2" charset="-122"/>
              </a:rPr>
              <a:t>aumento do colesterol total (em jejum), aumento do colesterol LDL (em jejum),</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hipofosfatemia</a:t>
            </a:r>
            <a:r>
              <a:rPr lang="pt-PT" sz="1000" dirty="0">
                <a:effectLst/>
                <a:latin typeface="Times New Roman" panose="02020603050405020304" pitchFamily="18" charset="0"/>
                <a:ea typeface="SimSun" panose="02010600030101010101" pitchFamily="2" charset="-122"/>
              </a:rPr>
              <a:t>,</a:t>
            </a:r>
            <a:r>
              <a:rPr lang="pt-PT" sz="1000" dirty="0">
                <a:effectLst/>
                <a:latin typeface="Times New Roman" panose="02020603050405020304" pitchFamily="18" charset="0"/>
                <a:ea typeface="Times New Roman" panose="02020603050405020304" pitchFamily="18" charset="0"/>
              </a:rPr>
              <a:t> insónia, cefaleias, tonturas, </a:t>
            </a:r>
            <a:r>
              <a:rPr lang="pt-PT" sz="1000" dirty="0">
                <a:effectLst/>
                <a:latin typeface="Times New Roman" panose="02020603050405020304" pitchFamily="18" charset="0"/>
                <a:ea typeface="SimSun" panose="02010600030101010101" pitchFamily="2" charset="-122"/>
              </a:rPr>
              <a:t>elevação da </a:t>
            </a:r>
            <a:r>
              <a:rPr lang="pt-PT" sz="1000" dirty="0" err="1">
                <a:effectLst/>
                <a:latin typeface="Times New Roman" panose="02020603050405020304" pitchFamily="18" charset="0"/>
                <a:ea typeface="SimSun" panose="02010600030101010101" pitchFamily="2" charset="-122"/>
              </a:rPr>
              <a:t>amilase</a:t>
            </a:r>
            <a:r>
              <a:rPr lang="pt-PT" sz="1000" dirty="0">
                <a:effectLst/>
                <a:latin typeface="Times New Roman" panose="02020603050405020304" pitchFamily="18" charset="0"/>
                <a:ea typeface="SimSun" panose="02010600030101010101" pitchFamily="2" charset="-122"/>
              </a:rPr>
              <a:t> pancreática, </a:t>
            </a:r>
            <a:r>
              <a:rPr lang="pt-PT" sz="1000" dirty="0">
                <a:effectLst/>
                <a:latin typeface="Times New Roman" panose="02020603050405020304" pitchFamily="18" charset="0"/>
                <a:ea typeface="Times New Roman" panose="02020603050405020304" pitchFamily="18" charset="0"/>
              </a:rPr>
              <a:t>vómitos, diarreia, náuseas, elevação das </a:t>
            </a:r>
            <a:r>
              <a:rPr lang="pt-PT" sz="1000" dirty="0" err="1">
                <a:effectLst/>
                <a:latin typeface="Times New Roman" panose="02020603050405020304" pitchFamily="18" charset="0"/>
                <a:ea typeface="Times New Roman" panose="02020603050405020304" pitchFamily="18" charset="0"/>
              </a:rPr>
              <a:t>transaminases</a:t>
            </a:r>
            <a:r>
              <a:rPr lang="pt-PT" sz="1000" dirty="0">
                <a:effectLst/>
                <a:latin typeface="Times New Roman" panose="02020603050405020304" pitchFamily="18" charset="0"/>
                <a:ea typeface="Times New Roman" panose="02020603050405020304" pitchFamily="18" charset="0"/>
              </a:rPr>
              <a:t> (AST e/ou ALT), erupção cutânea, elevação da creatina </a:t>
            </a:r>
            <a:r>
              <a:rPr lang="pt-PT" sz="1000" dirty="0" err="1">
                <a:effectLst/>
                <a:latin typeface="Times New Roman" panose="02020603050405020304" pitchFamily="18" charset="0"/>
                <a:ea typeface="Times New Roman" panose="02020603050405020304" pitchFamily="18" charset="0"/>
              </a:rPr>
              <a:t>cinase</a:t>
            </a:r>
            <a:r>
              <a:rPr lang="pt-PT" sz="1000" dirty="0">
                <a:effectLst/>
                <a:latin typeface="Times New Roman" panose="02020603050405020304" pitchFamily="18" charset="0"/>
                <a:ea typeface="Times New Roman" panose="02020603050405020304" pitchFamily="18" charset="0"/>
              </a:rPr>
              <a:t>, astenia. </a:t>
            </a:r>
            <a:r>
              <a:rPr lang="pt-PT" sz="1000" u="sng" dirty="0">
                <a:effectLst/>
                <a:latin typeface="Times New Roman" panose="02020603050405020304" pitchFamily="18" charset="0"/>
                <a:ea typeface="Times New Roman" panose="02020603050405020304" pitchFamily="18" charset="0"/>
              </a:rPr>
              <a:t>Frequentes</a:t>
            </a:r>
            <a:r>
              <a:rPr lang="pt-PT" sz="1000" dirty="0">
                <a:effectLst/>
                <a:latin typeface="Times New Roman" panose="02020603050405020304" pitchFamily="18" charset="0"/>
                <a:ea typeface="Times New Roman" panose="02020603050405020304" pitchFamily="18" charset="0"/>
              </a:rPr>
              <a:t>: neutropenia, </a:t>
            </a:r>
            <a:r>
              <a:rPr lang="pt-PT" sz="1000" dirty="0">
                <a:effectLst/>
                <a:latin typeface="Times New Roman" panose="02020603050405020304" pitchFamily="18" charset="0"/>
                <a:ea typeface="SimSun" panose="02010600030101010101" pitchFamily="2" charset="-122"/>
              </a:rPr>
              <a:t>diminuição da contagem de leucócitos, diminuição da hemoglobina, diminuição da contagem de plaquetas, </a:t>
            </a:r>
            <a:r>
              <a:rPr lang="pt-PT" sz="1000" dirty="0">
                <a:effectLst/>
                <a:latin typeface="Times New Roman" panose="02020603050405020304" pitchFamily="18" charset="0"/>
                <a:ea typeface="Times New Roman" panose="02020603050405020304" pitchFamily="18" charset="0"/>
              </a:rPr>
              <a:t>reação alérgica, hiperglicemia, </a:t>
            </a:r>
            <a:r>
              <a:rPr lang="pt-PT" sz="1000" dirty="0" err="1">
                <a:effectLst/>
                <a:latin typeface="Times New Roman" panose="02020603050405020304" pitchFamily="18" charset="0"/>
                <a:ea typeface="Times New Roman" panose="02020603050405020304" pitchFamily="18" charset="0"/>
              </a:rPr>
              <a:t>hipertrigliceridemia</a:t>
            </a:r>
            <a:r>
              <a:rPr lang="pt-PT" sz="1000" dirty="0">
                <a:effectLst/>
                <a:latin typeface="Times New Roman" panose="02020603050405020304" pitchFamily="18" charset="0"/>
                <a:ea typeface="Times New Roman" panose="02020603050405020304" pitchFamily="18" charset="0"/>
              </a:rPr>
              <a:t>, </a:t>
            </a:r>
            <a:r>
              <a:rPr lang="pt-PT" sz="1000" dirty="0">
                <a:effectLst/>
                <a:latin typeface="Times New Roman" panose="02020603050405020304" pitchFamily="18" charset="0"/>
                <a:ea typeface="SimSun" panose="02010600030101010101" pitchFamily="2" charset="-122"/>
              </a:rPr>
              <a:t>diminuição do apetite, depressão, humor depressivo, perturbações do sono, sonhos anormais, sonolência, elevação da </a:t>
            </a:r>
            <a:r>
              <a:rPr lang="pt-PT" sz="1000" dirty="0" err="1">
                <a:effectLst/>
                <a:latin typeface="Times New Roman" panose="02020603050405020304" pitchFamily="18" charset="0"/>
                <a:ea typeface="SimSun" panose="02010600030101010101" pitchFamily="2" charset="-122"/>
              </a:rPr>
              <a:t>amilase</a:t>
            </a:r>
            <a:r>
              <a:rPr lang="pt-PT" sz="1000" dirty="0">
                <a:effectLst/>
                <a:latin typeface="Times New Roman" panose="02020603050405020304" pitchFamily="18" charset="0"/>
                <a:ea typeface="SimSun" panose="02010600030101010101" pitchFamily="2" charset="-122"/>
              </a:rPr>
              <a:t> pancreática incluindo elevação da amílase pancreática, </a:t>
            </a:r>
            <a:r>
              <a:rPr lang="pt-PT" sz="1000" dirty="0">
                <a:effectLst/>
                <a:latin typeface="Times New Roman" panose="02020603050405020304" pitchFamily="18" charset="0"/>
                <a:ea typeface="Times New Roman" panose="02020603050405020304" pitchFamily="18" charset="0"/>
              </a:rPr>
              <a:t>elevação da </a:t>
            </a:r>
            <a:r>
              <a:rPr lang="pt-PT" sz="1000" dirty="0" err="1">
                <a:effectLst/>
                <a:latin typeface="Times New Roman" panose="02020603050405020304" pitchFamily="18" charset="0"/>
                <a:ea typeface="Times New Roman" panose="02020603050405020304" pitchFamily="18" charset="0"/>
              </a:rPr>
              <a:t>lipase</a:t>
            </a:r>
            <a:r>
              <a:rPr lang="pt-PT" sz="1000" dirty="0">
                <a:effectLst/>
                <a:latin typeface="Times New Roman" panose="02020603050405020304" pitchFamily="18" charset="0"/>
                <a:ea typeface="Times New Roman" panose="02020603050405020304" pitchFamily="18" charset="0"/>
              </a:rPr>
              <a:t> sérica, dor abdominal, </a:t>
            </a:r>
            <a:r>
              <a:rPr lang="pt-PT" sz="1000" dirty="0">
                <a:effectLst/>
                <a:latin typeface="Times New Roman" panose="02020603050405020304" pitchFamily="18" charset="0"/>
                <a:ea typeface="SimSun" panose="02010600030101010101" pitchFamily="2" charset="-122"/>
              </a:rPr>
              <a:t>desconforto abdominal, distensão abdominal, </a:t>
            </a:r>
            <a:r>
              <a:rPr lang="pt-PT" sz="1000" dirty="0">
                <a:effectLst/>
                <a:latin typeface="Times New Roman" panose="02020603050405020304" pitchFamily="18" charset="0"/>
                <a:ea typeface="Times New Roman" panose="02020603050405020304" pitchFamily="18" charset="0"/>
              </a:rPr>
              <a:t>dispepsia, flatulência, </a:t>
            </a:r>
            <a:r>
              <a:rPr lang="pt-PT" sz="1000" dirty="0">
                <a:effectLst/>
                <a:latin typeface="Times New Roman" panose="02020603050405020304" pitchFamily="18" charset="0"/>
                <a:ea typeface="SimSun" panose="02010600030101010101" pitchFamily="2" charset="-122"/>
              </a:rPr>
              <a:t>boca seca, </a:t>
            </a:r>
            <a:r>
              <a:rPr lang="pt-PT" sz="1000" dirty="0">
                <a:effectLst/>
                <a:latin typeface="Times New Roman" panose="02020603050405020304" pitchFamily="18" charset="0"/>
                <a:ea typeface="Times New Roman" panose="02020603050405020304" pitchFamily="18" charset="0"/>
              </a:rPr>
              <a:t>elevação da bilirrubina, erupção cutânea vesicular e </a:t>
            </a:r>
            <a:r>
              <a:rPr lang="pt-PT" sz="1000" dirty="0" err="1">
                <a:effectLst/>
                <a:latin typeface="Times New Roman" panose="02020603050405020304" pitchFamily="18" charset="0"/>
                <a:ea typeface="Times New Roman" panose="02020603050405020304" pitchFamily="18" charset="0"/>
              </a:rPr>
              <a:t>pustular</a:t>
            </a:r>
            <a:r>
              <a:rPr lang="pt-PT" sz="1000" dirty="0">
                <a:effectLst/>
                <a:latin typeface="Times New Roman" panose="02020603050405020304" pitchFamily="18" charset="0"/>
                <a:ea typeface="Times New Roman" panose="02020603050405020304" pitchFamily="18" charset="0"/>
              </a:rPr>
              <a:t>, urticária</a:t>
            </a:r>
            <a:r>
              <a:rPr lang="pt-PT" sz="1000" dirty="0">
                <a:effectLst/>
                <a:latin typeface="Times New Roman" panose="02020603050405020304" pitchFamily="18" charset="0"/>
                <a:ea typeface="SimSun" panose="02010600030101010101" pitchFamily="2" charset="-122"/>
              </a:rPr>
              <a:t>, </a:t>
            </a:r>
            <a:r>
              <a:rPr lang="pt-PT" sz="1000" dirty="0">
                <a:effectLst/>
                <a:latin typeface="Times New Roman" panose="02020603050405020304" pitchFamily="18" charset="0"/>
                <a:ea typeface="Times New Roman" panose="02020603050405020304" pitchFamily="18" charset="0"/>
              </a:rPr>
              <a:t>alterações da pigmentação cutânea (</a:t>
            </a:r>
            <a:r>
              <a:rPr lang="pt-PT" sz="1000" dirty="0" err="1">
                <a:effectLst/>
                <a:latin typeface="Times New Roman" panose="02020603050405020304" pitchFamily="18" charset="0"/>
                <a:ea typeface="Times New Roman" panose="02020603050405020304" pitchFamily="18" charset="0"/>
              </a:rPr>
              <a:t>hiperpigmentação</a:t>
            </a:r>
            <a:r>
              <a:rPr lang="pt-PT" sz="1000" dirty="0">
                <a:effectLst/>
                <a:latin typeface="Times New Roman" panose="02020603050405020304" pitchFamily="18" charset="0"/>
                <a:ea typeface="Times New Roman" panose="02020603050405020304" pitchFamily="18" charset="0"/>
              </a:rPr>
              <a:t>), erupção cutânea maculopapular, prurido</a:t>
            </a:r>
            <a:r>
              <a:rPr lang="pt-PT" sz="1000" dirty="0">
                <a:effectLst/>
                <a:latin typeface="Times New Roman" panose="02020603050405020304" pitchFamily="18" charset="0"/>
                <a:ea typeface="SimSun" panose="02010600030101010101" pitchFamily="2" charset="-122"/>
              </a:rPr>
              <a:t>, </a:t>
            </a:r>
            <a:r>
              <a:rPr lang="pt-PT" sz="1000" dirty="0">
                <a:effectLst/>
                <a:latin typeface="Times New Roman" panose="02020603050405020304" pitchFamily="18" charset="0"/>
                <a:ea typeface="Times New Roman" panose="02020603050405020304" pitchFamily="18" charset="0"/>
              </a:rPr>
              <a:t>dor e </a:t>
            </a:r>
            <a:r>
              <a:rPr lang="pt-PT" sz="1000" dirty="0">
                <a:effectLst/>
                <a:latin typeface="Times New Roman" panose="02020603050405020304" pitchFamily="18" charset="0"/>
                <a:ea typeface="SimSun" panose="02010600030101010101" pitchFamily="2" charset="-122"/>
              </a:rPr>
              <a:t>fadiga.</a:t>
            </a:r>
            <a:r>
              <a:rPr lang="pt-PT" sz="1000" dirty="0">
                <a:effectLst/>
                <a:latin typeface="Times New Roman" panose="02020603050405020304" pitchFamily="18" charset="0"/>
                <a:ea typeface="Times New Roman" panose="02020603050405020304" pitchFamily="18" charset="0"/>
              </a:rPr>
              <a:t> </a:t>
            </a:r>
            <a:r>
              <a:rPr lang="pt-PT" sz="1000" u="sng" dirty="0">
                <a:effectLst/>
                <a:latin typeface="Times New Roman" panose="02020603050405020304" pitchFamily="18" charset="0"/>
                <a:ea typeface="Times New Roman" panose="02020603050405020304" pitchFamily="18" charset="0"/>
              </a:rPr>
              <a:t>Pouco Frequentes</a:t>
            </a:r>
            <a:r>
              <a:rPr lang="pt-PT" sz="1000" dirty="0">
                <a:effectLst/>
                <a:latin typeface="Times New Roman" panose="02020603050405020304" pitchFamily="18" charset="0"/>
                <a:ea typeface="Times New Roman" panose="02020603050405020304" pitchFamily="18" charset="0"/>
              </a:rPr>
              <a:t>: anemia, </a:t>
            </a:r>
            <a:r>
              <a:rPr lang="pt-PT" sz="1000" dirty="0">
                <a:effectLst/>
                <a:latin typeface="Times New Roman" panose="02020603050405020304" pitchFamily="18" charset="0"/>
                <a:ea typeface="SimSun" panose="02010600030101010101" pitchFamily="2" charset="-122"/>
              </a:rPr>
              <a:t>síndrome de reativação imunológica, </a:t>
            </a:r>
            <a:r>
              <a:rPr lang="pt-PT" sz="1000" dirty="0">
                <a:effectLst/>
                <a:latin typeface="Times New Roman" panose="02020603050405020304" pitchFamily="18" charset="0"/>
                <a:ea typeface="Times New Roman" panose="02020603050405020304" pitchFamily="18" charset="0"/>
              </a:rPr>
              <a:t>hipocaliemia, pancreatite, </a:t>
            </a:r>
            <a:r>
              <a:rPr lang="pt-PT" sz="1000" dirty="0">
                <a:effectLst/>
                <a:latin typeface="Times New Roman" panose="02020603050405020304" pitchFamily="18" charset="0"/>
                <a:ea typeface="SimSun" panose="02010600030101010101" pitchFamily="2" charset="-122"/>
              </a:rPr>
              <a:t>angioedema</a:t>
            </a:r>
            <a:r>
              <a:rPr lang="pt-PT" sz="1000" dirty="0">
                <a:effectLst/>
                <a:latin typeface="Times New Roman" panose="02020603050405020304" pitchFamily="18" charset="0"/>
                <a:ea typeface="Times New Roman" panose="02020603050405020304" pitchFamily="18" charset="0"/>
              </a:rPr>
              <a:t>, </a:t>
            </a:r>
            <a:r>
              <a:rPr lang="pt-PT" sz="1000" dirty="0">
                <a:effectLst/>
                <a:latin typeface="Times New Roman" panose="02020603050405020304" pitchFamily="18" charset="0"/>
                <a:ea typeface="SimSun" panose="02010600030101010101" pitchFamily="2" charset="-122"/>
              </a:rPr>
              <a:t>reações cutâneas graves com sintomas sistémicos, </a:t>
            </a:r>
            <a:r>
              <a:rPr lang="pt-PT" sz="1000" dirty="0" err="1">
                <a:effectLst/>
                <a:latin typeface="Times New Roman" panose="02020603050405020304" pitchFamily="18" charset="0"/>
                <a:ea typeface="Times New Roman" panose="02020603050405020304" pitchFamily="18" charset="0"/>
              </a:rPr>
              <a:t>rabdomiólise</a:t>
            </a:r>
            <a:r>
              <a:rPr lang="pt-PT" sz="1000" dirty="0">
                <a:effectLst/>
                <a:latin typeface="Times New Roman" panose="02020603050405020304" pitchFamily="18" charset="0"/>
                <a:ea typeface="SimSun" panose="02010600030101010101" pitchFamily="2" charset="-122"/>
              </a:rPr>
              <a:t>, </a:t>
            </a:r>
            <a:r>
              <a:rPr lang="pt-PT" sz="1000" dirty="0">
                <a:effectLst/>
                <a:latin typeface="Times New Roman" panose="02020603050405020304" pitchFamily="18" charset="0"/>
                <a:ea typeface="Times New Roman" panose="02020603050405020304" pitchFamily="18" charset="0"/>
              </a:rPr>
              <a:t>fraqueza muscular</a:t>
            </a:r>
            <a:r>
              <a:rPr lang="pt-PT" sz="1000" dirty="0">
                <a:effectLst/>
                <a:latin typeface="Times New Roman" panose="02020603050405020304" pitchFamily="18" charset="0"/>
                <a:ea typeface="SimSun" panose="02010600030101010101" pitchFamily="2" charset="-122"/>
              </a:rPr>
              <a:t>, </a:t>
            </a:r>
            <a:r>
              <a:rPr lang="pt-PT" sz="1000" dirty="0" err="1">
                <a:effectLst/>
                <a:latin typeface="Times New Roman" panose="02020603050405020304" pitchFamily="18" charset="0"/>
                <a:ea typeface="Times New Roman" panose="02020603050405020304" pitchFamily="18" charset="0"/>
              </a:rPr>
              <a:t>tubulopatia</a:t>
            </a:r>
            <a:r>
              <a:rPr lang="pt-PT" sz="1000" dirty="0">
                <a:effectLst/>
                <a:latin typeface="Times New Roman" panose="02020603050405020304" pitchFamily="18" charset="0"/>
                <a:ea typeface="Times New Roman" panose="02020603050405020304" pitchFamily="18" charset="0"/>
              </a:rPr>
              <a:t> renal proximal incluindo síndrome de </a:t>
            </a:r>
            <a:r>
              <a:rPr lang="pt-PT" sz="1000" dirty="0" err="1">
                <a:effectLst/>
                <a:latin typeface="Times New Roman" panose="02020603050405020304" pitchFamily="18" charset="0"/>
                <a:ea typeface="Times New Roman" panose="02020603050405020304" pitchFamily="18" charset="0"/>
              </a:rPr>
              <a:t>Fanconi</a:t>
            </a:r>
            <a:r>
              <a:rPr lang="pt-PT" sz="1000" dirty="0">
                <a:effectLst/>
                <a:latin typeface="Times New Roman" panose="02020603050405020304" pitchFamily="18" charset="0"/>
                <a:ea typeface="Times New Roman" panose="02020603050405020304" pitchFamily="18" charset="0"/>
              </a:rPr>
              <a:t>, elevação da creatinina, proteinúria. </a:t>
            </a:r>
            <a:r>
              <a:rPr lang="pt-PT" sz="1000" u="sng" dirty="0">
                <a:effectLst/>
                <a:latin typeface="Times New Roman" panose="02020603050405020304" pitchFamily="18" charset="0"/>
                <a:ea typeface="Times New Roman" panose="02020603050405020304" pitchFamily="18" charset="0"/>
              </a:rPr>
              <a:t>Raros</a:t>
            </a:r>
            <a:r>
              <a:rPr lang="pt-PT" sz="1000" dirty="0">
                <a:effectLst/>
                <a:latin typeface="Times New Roman" panose="02020603050405020304" pitchFamily="18" charset="0"/>
                <a:ea typeface="Times New Roman" panose="02020603050405020304" pitchFamily="18" charset="0"/>
              </a:rPr>
              <a:t>: acidose láctica, hepatite, esteatose hepática</a:t>
            </a:r>
            <a:r>
              <a:rPr lang="pt-PT" sz="1000" dirty="0">
                <a:effectLst/>
                <a:latin typeface="Times New Roman" panose="02020603050405020304" pitchFamily="18" charset="0"/>
                <a:ea typeface="SimSun" panose="02010600030101010101" pitchFamily="2" charset="-122"/>
              </a:rPr>
              <a:t>, </a:t>
            </a:r>
            <a:r>
              <a:rPr lang="pt-PT" sz="1000" dirty="0">
                <a:effectLst/>
                <a:latin typeface="Times New Roman" panose="02020603050405020304" pitchFamily="18" charset="0"/>
                <a:ea typeface="Times New Roman" panose="02020603050405020304" pitchFamily="18" charset="0"/>
              </a:rPr>
              <a:t>osteomalacia (manifestada como dores ósseas e contribuindo infrequentemente para fraturas)</a:t>
            </a:r>
            <a:r>
              <a:rPr lang="pt-PT" sz="1000" dirty="0">
                <a:effectLst/>
                <a:latin typeface="Times New Roman" panose="02020603050405020304" pitchFamily="18" charset="0"/>
                <a:ea typeface="SimSun" panose="02010600030101010101" pitchFamily="2" charset="-122"/>
              </a:rPr>
              <a:t>, </a:t>
            </a:r>
            <a:r>
              <a:rPr lang="pt-PT" sz="1000" dirty="0">
                <a:effectLst/>
                <a:latin typeface="Times New Roman" panose="02020603050405020304" pitchFamily="18" charset="0"/>
                <a:ea typeface="Times New Roman" panose="02020603050405020304" pitchFamily="18" charset="0"/>
              </a:rPr>
              <a:t>miopatia, insuficiência renal (aguda e crónica)</a:t>
            </a:r>
            <a:r>
              <a:rPr lang="pt-PT" sz="1000" dirty="0">
                <a:effectLst/>
                <a:latin typeface="Times New Roman" panose="02020603050405020304" pitchFamily="18" charset="0"/>
                <a:ea typeface="SimSun" panose="02010600030101010101" pitchFamily="2" charset="-122"/>
              </a:rPr>
              <a:t>, </a:t>
            </a:r>
            <a:r>
              <a:rPr lang="pt-PT" sz="1000" dirty="0">
                <a:effectLst/>
                <a:latin typeface="Times New Roman" panose="02020603050405020304" pitchFamily="18" charset="0"/>
                <a:ea typeface="Times New Roman" panose="02020603050405020304" pitchFamily="18" charset="0"/>
              </a:rPr>
              <a:t>necrose tubular aguda</a:t>
            </a:r>
            <a:r>
              <a:rPr lang="pt-PT" sz="1000" dirty="0">
                <a:effectLst/>
                <a:latin typeface="Times New Roman" panose="02020603050405020304" pitchFamily="18" charset="0"/>
                <a:ea typeface="SimSun" panose="02010600030101010101" pitchFamily="2" charset="-122"/>
              </a:rPr>
              <a:t>, </a:t>
            </a:r>
            <a:r>
              <a:rPr lang="pt-PT" sz="1000" dirty="0">
                <a:effectLst/>
                <a:latin typeface="Times New Roman" panose="02020603050405020304" pitchFamily="18" charset="0"/>
                <a:ea typeface="Times New Roman" panose="02020603050405020304" pitchFamily="18" charset="0"/>
              </a:rPr>
              <a:t>nefrite (incluindo nefrite intersticial aguda)</a:t>
            </a:r>
            <a:r>
              <a:rPr lang="pt-PT" sz="1000" dirty="0">
                <a:effectLst/>
                <a:latin typeface="Times New Roman" panose="02020603050405020304" pitchFamily="18" charset="0"/>
                <a:ea typeface="SimSun" panose="02010600030101010101" pitchFamily="2" charset="-122"/>
              </a:rPr>
              <a:t>, </a:t>
            </a:r>
            <a:r>
              <a:rPr lang="pt-PT" sz="1000" dirty="0">
                <a:effectLst/>
                <a:latin typeface="Times New Roman" panose="02020603050405020304" pitchFamily="18" charset="0"/>
                <a:ea typeface="Times New Roman" panose="02020603050405020304" pitchFamily="18" charset="0"/>
              </a:rPr>
              <a:t>diabetes insípida </a:t>
            </a:r>
            <a:r>
              <a:rPr lang="pt-PT" sz="1000" dirty="0" err="1">
                <a:effectLst/>
                <a:latin typeface="Times New Roman" panose="02020603050405020304" pitchFamily="18" charset="0"/>
                <a:ea typeface="Times New Roman" panose="02020603050405020304" pitchFamily="18" charset="0"/>
              </a:rPr>
              <a:t>nefrogénica</a:t>
            </a:r>
            <a:r>
              <a:rPr lang="pt-PT" sz="1000" dirty="0">
                <a:effectLst/>
                <a:latin typeface="Times New Roman" panose="02020603050405020304" pitchFamily="18" charset="0"/>
                <a:ea typeface="Times New Roman" panose="02020603050405020304" pitchFamily="18" charset="0"/>
              </a:rPr>
              <a:t>. A interrupção do tratamento com </a:t>
            </a:r>
            <a:r>
              <a:rPr lang="pt-PT" sz="1000" dirty="0" err="1">
                <a:effectLst/>
                <a:latin typeface="Times New Roman" panose="02020603050405020304" pitchFamily="18" charset="0"/>
                <a:ea typeface="Times New Roman" panose="02020603050405020304" pitchFamily="18" charset="0"/>
              </a:rPr>
              <a:t>Eviplera</a:t>
            </a:r>
            <a:r>
              <a:rPr lang="pt-PT" sz="1000" dirty="0">
                <a:effectLst/>
                <a:latin typeface="Times New Roman" panose="02020603050405020304" pitchFamily="18" charset="0"/>
                <a:ea typeface="Times New Roman" panose="02020603050405020304" pitchFamily="18" charset="0"/>
              </a:rPr>
              <a:t> em doentes </a:t>
            </a:r>
            <a:r>
              <a:rPr lang="pt-PT" sz="1000" dirty="0" err="1">
                <a:effectLst/>
                <a:latin typeface="Times New Roman" panose="02020603050405020304" pitchFamily="18" charset="0"/>
                <a:ea typeface="Times New Roman" panose="02020603050405020304" pitchFamily="18" charset="0"/>
              </a:rPr>
              <a:t>co‑infetados</a:t>
            </a:r>
            <a:r>
              <a:rPr lang="pt-PT" sz="1000" dirty="0">
                <a:effectLst/>
                <a:latin typeface="Times New Roman" panose="02020603050405020304" pitchFamily="18" charset="0"/>
                <a:ea typeface="Times New Roman" panose="02020603050405020304" pitchFamily="18" charset="0"/>
              </a:rPr>
              <a:t> por VIH e VHB pode estar associada a exacerbações agudas graves de hepatite. Consultar o RCM para mais informações relativamente a efeitos adversos.</a:t>
            </a:r>
            <a:r>
              <a:rPr lang="pt-PT" sz="1400" dirty="0">
                <a:effectLst/>
                <a:latin typeface="Times New Roman" panose="02020603050405020304" pitchFamily="18" charset="0"/>
                <a:ea typeface="Times New Roman" panose="02020603050405020304" pitchFamily="18" charset="0"/>
              </a:rPr>
              <a:t> </a:t>
            </a:r>
            <a:r>
              <a:rPr lang="pt-PT" sz="1000" dirty="0">
                <a:effectLst/>
                <a:latin typeface="Times New Roman" panose="02020603050405020304" pitchFamily="18" charset="0"/>
                <a:ea typeface="Times New Roman" panose="02020603050405020304" pitchFamily="18" charset="0"/>
              </a:rPr>
              <a:t>Para mais informação, consultar o RCM completo disponível em: </a:t>
            </a:r>
            <a:r>
              <a:rPr lang="pt-PT" sz="1000" u="sng" dirty="0">
                <a:solidFill>
                  <a:srgbClr val="0000FF"/>
                </a:solidFill>
                <a:effectLst/>
                <a:latin typeface="Times New Roman" panose="02020603050405020304" pitchFamily="18" charset="0"/>
                <a:ea typeface="Times New Roman" panose="02020603050405020304" pitchFamily="18" charset="0"/>
                <a:hlinkClick r:id="rId2"/>
              </a:rPr>
              <a:t>https://www.ema.europa.eu/en/medicines/human/EPAR/eviplera</a:t>
            </a:r>
            <a:r>
              <a:rPr lang="pt-PT" sz="1000" dirty="0">
                <a:effectLst/>
                <a:latin typeface="Times New Roman" panose="02020603050405020304" pitchFamily="18" charset="0"/>
                <a:ea typeface="Times New Roman" panose="02020603050405020304" pitchFamily="18" charset="0"/>
              </a:rPr>
              <a:t>. Data de aprovação do texto do RCM: dezembro 2022. </a:t>
            </a:r>
          </a:p>
          <a:p>
            <a:pPr algn="just">
              <a:lnSpc>
                <a:spcPct val="100000"/>
              </a:lnSpc>
              <a:spcBef>
                <a:spcPts val="0"/>
              </a:spcBef>
            </a:pPr>
            <a:r>
              <a:rPr lang="pt-PT" sz="800" b="1" cap="all" dirty="0">
                <a:effectLst/>
                <a:latin typeface="Times New Roman" panose="02020603050405020304" pitchFamily="18" charset="0"/>
                <a:ea typeface="Times New Roman" panose="02020603050405020304" pitchFamily="18" charset="0"/>
              </a:rPr>
              <a:t>Para mais informações deverá contactar o titular da autorização de introdução no mercado. </a:t>
            </a:r>
            <a:r>
              <a:rPr lang="pt-PT" sz="800" b="1" cap="all" dirty="0" err="1">
                <a:effectLst/>
                <a:latin typeface="Times New Roman" panose="02020603050405020304" pitchFamily="18" charset="0"/>
                <a:ea typeface="Times New Roman" panose="02020603050405020304" pitchFamily="18" charset="0"/>
              </a:rPr>
              <a:t>mEDICAMENTO</a:t>
            </a:r>
            <a:r>
              <a:rPr lang="pt-PT" sz="800" b="1" cap="all" dirty="0">
                <a:effectLst/>
                <a:latin typeface="Times New Roman" panose="02020603050405020304" pitchFamily="18" charset="0"/>
                <a:ea typeface="Times New Roman" panose="02020603050405020304" pitchFamily="18" charset="0"/>
              </a:rPr>
              <a:t> DE RECEITA MÉDICA RESTRITA, DE UTILIZAÇÃO RESERVADA A CERTOS MEIOS ESPECIALIZADOS.</a:t>
            </a:r>
            <a:endParaRPr lang="pt-PT" sz="800" b="1" dirty="0">
              <a:effectLst/>
              <a:latin typeface="Times New Roman" panose="02020603050405020304" pitchFamily="18" charset="0"/>
              <a:ea typeface="Times New Roman" panose="02020603050405020304" pitchFamily="18" charset="0"/>
            </a:endParaRPr>
          </a:p>
          <a:p>
            <a:pPr algn="just">
              <a:lnSpc>
                <a:spcPct val="100000"/>
              </a:lnSpc>
              <a:spcBef>
                <a:spcPts val="0"/>
              </a:spcBef>
            </a:pPr>
            <a:endParaRPr lang="pt-PT" sz="1000" dirty="0">
              <a:effectLst/>
              <a:latin typeface="Times New Roman" panose="02020603050405020304" pitchFamily="18" charset="0"/>
              <a:ea typeface="Times New Roman" panose="02020603050405020304" pitchFamily="18" charset="0"/>
            </a:endParaRPr>
          </a:p>
          <a:p>
            <a:pPr marR="8890"/>
            <a:r>
              <a:rPr lang="pt-PT" sz="1000" cap="all" dirty="0">
                <a:effectLst/>
                <a:latin typeface="Times New Roman" panose="02020603050405020304" pitchFamily="18" charset="0"/>
                <a:ea typeface="Times New Roman" panose="02020603050405020304" pitchFamily="18" charset="0"/>
              </a:rPr>
              <a:t> </a:t>
            </a:r>
            <a:endParaRPr lang="pt-PT" sz="1400" dirty="0">
              <a:effectLst/>
              <a:latin typeface="Times New Roman" panose="02020603050405020304" pitchFamily="18" charset="0"/>
              <a:ea typeface="Times New Roman" panose="02020603050405020304" pitchFamily="18" charset="0"/>
            </a:endParaRPr>
          </a:p>
          <a:p>
            <a:pPr marR="8890"/>
            <a:endParaRPr lang="pt-PT" sz="1400" dirty="0">
              <a:effectLst/>
              <a:latin typeface="Times New Roman" panose="02020603050405020304" pitchFamily="18" charset="0"/>
              <a:ea typeface="Times New Roman" panose="02020603050405020304" pitchFamily="18" charset="0"/>
            </a:endParaRPr>
          </a:p>
        </p:txBody>
      </p:sp>
      <p:sp>
        <p:nvSpPr>
          <p:cNvPr id="6" name="TextBox 5"/>
          <p:cNvSpPr txBox="1"/>
          <p:nvPr/>
        </p:nvSpPr>
        <p:spPr>
          <a:xfrm>
            <a:off x="226708" y="5413786"/>
            <a:ext cx="11738584" cy="150041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PT" sz="8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PONTOS IMPORTANTES A CONSIDERAR NA PRESCRIÇÃO DE EVIPLERA®: </a:t>
            </a:r>
            <a:r>
              <a:rPr kumimoji="0" lang="pt-PT" sz="85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 Recomenda-se que a depuração da creatinina seja calculada em todos os doentes antes do início da terapêutica com EVIPLERA®;  A função renal (depuração da creatinina e fosfato sérico) deve ser monitorizada após duas a quatro semanas de tratamento, após três meses de tratamento e em intervalos de três a seis meses em doentes sem fatores de risco renal. Em doentes em risco de insuficiência renal é necessária uma monitorização mais frequente da função renal; O tratamento com EVIPLERA deve ser interrompido se se confirmar uma depuração da creatinina &lt; 50 ml/min ou uma diminuição dos valores do fosfato sérico para menos de 1,0 mg/dl (&lt; 0,32 </a:t>
            </a:r>
            <a:r>
              <a:rPr kumimoji="0" lang="pt-PT" sz="850" b="0" i="0" u="none" strike="noStrike" kern="1200" cap="none" spc="0" normalizeH="0" baseline="0" noProof="0" dirty="0" err="1">
                <a:ln>
                  <a:noFill/>
                </a:ln>
                <a:solidFill>
                  <a:prstClr val="black"/>
                </a:solidFill>
                <a:effectLst/>
                <a:uLnTx/>
                <a:uFillTx/>
                <a:latin typeface="Arial Narrow" panose="020B0606020202030204" pitchFamily="34" charset="0"/>
                <a:ea typeface="+mn-ea"/>
                <a:cs typeface="+mn-cs"/>
              </a:rPr>
              <a:t>mmol</a:t>
            </a:r>
            <a:r>
              <a:rPr kumimoji="0" lang="pt-PT" sz="85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/l). A interrupção do tratamento com </a:t>
            </a:r>
            <a:r>
              <a:rPr kumimoji="0" lang="pt-PT" sz="850" b="0" i="0" u="none" strike="noStrike" kern="1200" cap="none" spc="0" normalizeH="0" baseline="0" noProof="0" dirty="0" err="1">
                <a:ln>
                  <a:noFill/>
                </a:ln>
                <a:solidFill>
                  <a:prstClr val="black"/>
                </a:solidFill>
                <a:effectLst/>
                <a:uLnTx/>
                <a:uFillTx/>
                <a:latin typeface="Arial Narrow" panose="020B0606020202030204" pitchFamily="34" charset="0"/>
                <a:ea typeface="+mn-ea"/>
                <a:cs typeface="+mn-cs"/>
              </a:rPr>
              <a:t>Eviplera</a:t>
            </a:r>
            <a:r>
              <a:rPr kumimoji="0" lang="pt-PT" sz="85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 também deve ser considerada em caso de declínio progressivo da função renal nos casos em que não foi identificada qualquer outra causa. • EVIPLERA® só deve ser utilizado em doentes com afeção renal ligeira (depuração da creatinina 50-80 ml/min) se os benefícios potenciais do tratamento superarem os riscos potenciais. EVIPLERA® não é recomendado em doentes com afeção renal moderada ou grave (depuração da creatinina &lt; 50 ml/min) uma vez que o ajuste do intervalo entre doses de </a:t>
            </a:r>
            <a:r>
              <a:rPr kumimoji="0" lang="pt-PT" sz="850" b="0" i="0" u="none" strike="noStrike" kern="1200" cap="none" spc="0" normalizeH="0" baseline="0" noProof="0" dirty="0" err="1">
                <a:ln>
                  <a:noFill/>
                </a:ln>
                <a:solidFill>
                  <a:prstClr val="black"/>
                </a:solidFill>
                <a:effectLst/>
                <a:uLnTx/>
                <a:uFillTx/>
                <a:latin typeface="Arial Narrow" panose="020B0606020202030204" pitchFamily="34" charset="0"/>
                <a:ea typeface="+mn-ea"/>
                <a:cs typeface="+mn-cs"/>
              </a:rPr>
              <a:t>emtricitabina</a:t>
            </a:r>
            <a:r>
              <a:rPr kumimoji="0" lang="pt-PT" sz="85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 e </a:t>
            </a:r>
            <a:r>
              <a:rPr kumimoji="0" lang="pt-PT" sz="850" b="0" i="0" u="none" strike="noStrike" kern="1200" cap="none" spc="0" normalizeH="0" baseline="0" noProof="0" dirty="0" err="1">
                <a:ln>
                  <a:noFill/>
                </a:ln>
                <a:solidFill>
                  <a:prstClr val="black"/>
                </a:solidFill>
                <a:effectLst/>
                <a:uLnTx/>
                <a:uFillTx/>
                <a:latin typeface="Arial Narrow" panose="020B0606020202030204" pitchFamily="34" charset="0"/>
                <a:ea typeface="+mn-ea"/>
                <a:cs typeface="+mn-cs"/>
              </a:rPr>
              <a:t>tenofovir</a:t>
            </a:r>
            <a:r>
              <a:rPr kumimoji="0" lang="pt-PT" sz="85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 </a:t>
            </a:r>
            <a:r>
              <a:rPr kumimoji="0" lang="pt-PT" sz="850" b="0" i="0" u="none" strike="noStrike" kern="1200" cap="none" spc="0" normalizeH="0" baseline="0" noProof="0" dirty="0" err="1">
                <a:ln>
                  <a:noFill/>
                </a:ln>
                <a:solidFill>
                  <a:prstClr val="black"/>
                </a:solidFill>
                <a:effectLst/>
                <a:uLnTx/>
                <a:uFillTx/>
                <a:latin typeface="Arial Narrow" panose="020B0606020202030204" pitchFamily="34" charset="0"/>
                <a:ea typeface="+mn-ea"/>
                <a:cs typeface="+mn-cs"/>
              </a:rPr>
              <a:t>disoproxil</a:t>
            </a:r>
            <a:r>
              <a:rPr kumimoji="0" lang="pt-PT" sz="85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 fumarato não pode ser obtido com a associação num comprimido. Quando são necessárias modificações da dose de </a:t>
            </a:r>
            <a:r>
              <a:rPr kumimoji="0" lang="pt-PT" sz="850" b="0" i="0" u="none" strike="noStrike" kern="1200" cap="none" spc="0" normalizeH="0" baseline="0" noProof="0" dirty="0" err="1">
                <a:ln>
                  <a:noFill/>
                </a:ln>
                <a:solidFill>
                  <a:prstClr val="black"/>
                </a:solidFill>
                <a:effectLst/>
                <a:uLnTx/>
                <a:uFillTx/>
                <a:latin typeface="Arial Narrow" panose="020B0606020202030204" pitchFamily="34" charset="0"/>
                <a:ea typeface="+mn-ea"/>
                <a:cs typeface="+mn-cs"/>
              </a:rPr>
              <a:t>emtricitabina</a:t>
            </a:r>
            <a:r>
              <a:rPr kumimoji="0" lang="pt-PT" sz="85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 e </a:t>
            </a:r>
            <a:r>
              <a:rPr kumimoji="0" lang="pt-PT" sz="850" b="0" i="0" u="none" strike="noStrike" kern="1200" cap="none" spc="0" normalizeH="0" baseline="0" noProof="0" dirty="0" err="1">
                <a:ln>
                  <a:noFill/>
                </a:ln>
                <a:solidFill>
                  <a:prstClr val="black"/>
                </a:solidFill>
                <a:effectLst/>
                <a:uLnTx/>
                <a:uFillTx/>
                <a:latin typeface="Arial Narrow" panose="020B0606020202030204" pitchFamily="34" charset="0"/>
                <a:ea typeface="+mn-ea"/>
                <a:cs typeface="+mn-cs"/>
              </a:rPr>
              <a:t>tenofovir</a:t>
            </a:r>
            <a:r>
              <a:rPr kumimoji="0" lang="pt-PT" sz="85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 dois dos componentes de EVIPLERA®, estão disponíveis as formulações separadas de </a:t>
            </a:r>
            <a:r>
              <a:rPr kumimoji="0" lang="pt-PT" sz="850" b="0" i="0" u="none" strike="noStrike" kern="1200" cap="none" spc="0" normalizeH="0" baseline="0" noProof="0" dirty="0" err="1">
                <a:ln>
                  <a:noFill/>
                </a:ln>
                <a:solidFill>
                  <a:prstClr val="black"/>
                </a:solidFill>
                <a:effectLst/>
                <a:uLnTx/>
                <a:uFillTx/>
                <a:latin typeface="Arial Narrow" panose="020B0606020202030204" pitchFamily="34" charset="0"/>
                <a:ea typeface="+mn-ea"/>
                <a:cs typeface="+mn-cs"/>
              </a:rPr>
              <a:t>emtricitabina</a:t>
            </a:r>
            <a:r>
              <a:rPr kumimoji="0" lang="pt-PT" sz="85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 e </a:t>
            </a:r>
            <a:r>
              <a:rPr kumimoji="0" lang="pt-PT" sz="850" b="0" i="0" u="none" strike="noStrike" kern="1200" cap="none" spc="0" normalizeH="0" baseline="0" noProof="0" dirty="0" err="1">
                <a:ln>
                  <a:noFill/>
                </a:ln>
                <a:solidFill>
                  <a:prstClr val="black"/>
                </a:solidFill>
                <a:effectLst/>
                <a:uLnTx/>
                <a:uFillTx/>
                <a:latin typeface="Arial Narrow" panose="020B0606020202030204" pitchFamily="34" charset="0"/>
                <a:ea typeface="+mn-ea"/>
                <a:cs typeface="+mn-cs"/>
              </a:rPr>
              <a:t>tenofovir</a:t>
            </a:r>
            <a:r>
              <a:rPr kumimoji="0" lang="pt-PT" sz="85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 </a:t>
            </a:r>
            <a:r>
              <a:rPr kumimoji="0" lang="pt-PT" sz="850" b="0" i="0" u="none" strike="noStrike" kern="1200" cap="none" spc="0" normalizeH="0" baseline="0" noProof="0" dirty="0" err="1">
                <a:ln>
                  <a:noFill/>
                </a:ln>
                <a:solidFill>
                  <a:prstClr val="black"/>
                </a:solidFill>
                <a:effectLst/>
                <a:uLnTx/>
                <a:uFillTx/>
                <a:latin typeface="Arial Narrow" panose="020B0606020202030204" pitchFamily="34" charset="0"/>
                <a:ea typeface="+mn-ea"/>
                <a:cs typeface="+mn-cs"/>
              </a:rPr>
              <a:t>disoproxil</a:t>
            </a:r>
            <a:r>
              <a:rPr kumimoji="0" lang="pt-PT" sz="85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 fumarato, para administração com </a:t>
            </a:r>
            <a:r>
              <a:rPr kumimoji="0" lang="pt-PT" sz="850" b="0" i="0" u="none" strike="noStrike" kern="1200" cap="none" spc="0" normalizeH="0" baseline="0" noProof="0" dirty="0" err="1">
                <a:ln>
                  <a:noFill/>
                </a:ln>
                <a:solidFill>
                  <a:prstClr val="black"/>
                </a:solidFill>
                <a:effectLst/>
                <a:uLnTx/>
                <a:uFillTx/>
                <a:latin typeface="Arial Narrow" panose="020B0606020202030204" pitchFamily="34" charset="0"/>
                <a:ea typeface="+mn-ea"/>
                <a:cs typeface="+mn-cs"/>
              </a:rPr>
              <a:t>rilpivirina</a:t>
            </a:r>
            <a:r>
              <a:rPr kumimoji="0" lang="pt-PT" sz="85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  A utilização de EVIPLERA® deve ser evitada concomitantemente ou pouco tempo após a utilização de medicamentos nefrotóxicos, devido ao aumento do risco de reações adversas renais (com um dos componentes de EVIPLERA®, </a:t>
            </a:r>
            <a:r>
              <a:rPr kumimoji="0" lang="pt-PT" sz="850" b="0" i="0" u="none" strike="noStrike" kern="1200" cap="none" spc="0" normalizeH="0" baseline="0" noProof="0" dirty="0" err="1">
                <a:ln>
                  <a:noFill/>
                </a:ln>
                <a:solidFill>
                  <a:prstClr val="black"/>
                </a:solidFill>
                <a:effectLst/>
                <a:uLnTx/>
                <a:uFillTx/>
                <a:latin typeface="Arial Narrow" panose="020B0606020202030204" pitchFamily="34" charset="0"/>
                <a:ea typeface="+mn-ea"/>
                <a:cs typeface="+mn-cs"/>
              </a:rPr>
              <a:t>tenofovir</a:t>
            </a:r>
            <a:r>
              <a:rPr kumimoji="0" lang="pt-PT" sz="85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 </a:t>
            </a:r>
            <a:r>
              <a:rPr kumimoji="0" lang="pt-PT" sz="850" b="0" i="0" u="none" strike="noStrike" kern="1200" cap="none" spc="0" normalizeH="0" baseline="0" noProof="0" dirty="0" err="1">
                <a:ln>
                  <a:noFill/>
                </a:ln>
                <a:solidFill>
                  <a:prstClr val="black"/>
                </a:solidFill>
                <a:effectLst/>
                <a:uLnTx/>
                <a:uFillTx/>
                <a:latin typeface="Arial Narrow" panose="020B0606020202030204" pitchFamily="34" charset="0"/>
                <a:ea typeface="+mn-ea"/>
                <a:cs typeface="+mn-cs"/>
              </a:rPr>
              <a:t>disoproxil</a:t>
            </a:r>
            <a:r>
              <a:rPr kumimoji="0" lang="pt-PT" sz="85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 fumarato).</a:t>
            </a:r>
            <a:endParaRPr kumimoji="0" lang="en-GB" sz="85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800" b="0" i="0" u="none" strike="noStrike" kern="1200" cap="none" spc="0" normalizeH="0" baseline="0" noProof="0" dirty="0" err="1">
                <a:ln>
                  <a:noFill/>
                </a:ln>
                <a:solidFill>
                  <a:prstClr val="black"/>
                </a:solidFill>
                <a:effectLst/>
                <a:uLnTx/>
                <a:uFillTx/>
                <a:latin typeface="Calibri" panose="020F0502020204030204"/>
                <a:ea typeface="+mn-ea"/>
                <a:cs typeface="+mn-cs"/>
              </a:rPr>
              <a:t>Gilead</a:t>
            </a:r>
            <a:r>
              <a:rPr kumimoji="0" lang="pt-PT" sz="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pt-PT" sz="800" b="0" i="0" u="none" strike="noStrike" kern="1200" cap="none" spc="0" normalizeH="0" baseline="0" noProof="0" dirty="0" err="1">
                <a:ln>
                  <a:noFill/>
                </a:ln>
                <a:solidFill>
                  <a:prstClr val="black"/>
                </a:solidFill>
                <a:effectLst/>
                <a:uLnTx/>
                <a:uFillTx/>
                <a:latin typeface="Calibri" panose="020F0502020204030204"/>
                <a:ea typeface="+mn-ea"/>
                <a:cs typeface="+mn-cs"/>
              </a:rPr>
              <a:t>Sciences</a:t>
            </a:r>
            <a:r>
              <a:rPr kumimoji="0" lang="pt-PT" sz="800" b="0" i="0" u="none" strike="noStrike" kern="1200" cap="none" spc="0" normalizeH="0" baseline="0" noProof="0" dirty="0">
                <a:ln>
                  <a:noFill/>
                </a:ln>
                <a:solidFill>
                  <a:prstClr val="black"/>
                </a:solidFill>
                <a:effectLst/>
                <a:uLnTx/>
                <a:uFillTx/>
                <a:latin typeface="Calibri" panose="020F0502020204030204"/>
                <a:ea typeface="+mn-ea"/>
                <a:cs typeface="+mn-cs"/>
              </a:rPr>
              <a:t>, Lda. </a:t>
            </a:r>
            <a:r>
              <a:rPr kumimoji="0" lang="pt-PT" sz="800" b="0" i="0" u="none" strike="noStrike" kern="1200" cap="none" spc="0" normalizeH="0" baseline="0" noProof="0" dirty="0" err="1">
                <a:ln>
                  <a:noFill/>
                </a:ln>
                <a:solidFill>
                  <a:prstClr val="black"/>
                </a:solidFill>
                <a:effectLst/>
                <a:uLnTx/>
                <a:uFillTx/>
                <a:latin typeface="Calibri" panose="020F0502020204030204"/>
                <a:ea typeface="+mn-ea"/>
                <a:cs typeface="+mn-cs"/>
              </a:rPr>
              <a:t>Atrium</a:t>
            </a:r>
            <a:r>
              <a:rPr kumimoji="0" lang="pt-PT" sz="800" b="0" i="0" u="none" strike="noStrike" kern="1200" cap="none" spc="0" normalizeH="0" baseline="0" noProof="0" dirty="0">
                <a:ln>
                  <a:noFill/>
                </a:ln>
                <a:solidFill>
                  <a:prstClr val="black"/>
                </a:solidFill>
                <a:effectLst/>
                <a:uLnTx/>
                <a:uFillTx/>
                <a:latin typeface="Calibri" panose="020F0502020204030204"/>
                <a:ea typeface="+mn-ea"/>
                <a:cs typeface="+mn-cs"/>
              </a:rPr>
              <a:t> Saldanha, Praça Duque de Saldanha nº 1 – 8º A e B, 1050-094 Lisboa – Portugal Tel.: 21 792 87 90 – Nº de contribuinte: 503 604 704  Informação Médica através do nº verde 800 207 489 ou </a:t>
            </a:r>
            <a:r>
              <a:rPr kumimoji="0" lang="pt-PT" sz="800" b="0" i="0" u="sng" strike="noStrike" kern="1200" cap="none" spc="0" normalizeH="0" baseline="0" noProof="0" dirty="0">
                <a:ln>
                  <a:noFill/>
                </a:ln>
                <a:solidFill>
                  <a:prstClr val="black"/>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departamento.medico@gilead.com</a:t>
            </a:r>
            <a:endParaRPr kumimoji="0" lang="pt-PT" sz="800" b="0"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800" b="0" i="0" u="none" strike="noStrike" kern="1200" cap="none" spc="0" normalizeH="0" baseline="0" noProof="0" dirty="0">
                <a:ln>
                  <a:noFill/>
                </a:ln>
                <a:solidFill>
                  <a:prstClr val="black"/>
                </a:solidFill>
                <a:effectLst/>
                <a:uLnTx/>
                <a:uFillTx/>
                <a:latin typeface="Calibri" panose="020F0502020204030204"/>
                <a:ea typeface="+mn-ea"/>
                <a:cs typeface="+mn-cs"/>
              </a:rPr>
              <a:t>Poderá comunicar informação de segurança, incluindo acontecimentos adversos a medicamentos ou situações especiais (ex. gravidez, má utilização, erros de medicação, utilização fora das indicações aprovadas, falta de efeito/eficácia) à Gilead </a:t>
            </a:r>
            <a:r>
              <a:rPr kumimoji="0" lang="pt-PT" sz="800" b="0" i="0" u="none" strike="noStrike" kern="1200" cap="none" spc="0" normalizeH="0" baseline="0" noProof="0" dirty="0" err="1">
                <a:ln>
                  <a:noFill/>
                </a:ln>
                <a:solidFill>
                  <a:prstClr val="black"/>
                </a:solidFill>
                <a:effectLst/>
                <a:uLnTx/>
                <a:uFillTx/>
                <a:latin typeface="Calibri" panose="020F0502020204030204"/>
                <a:ea typeface="+mn-ea"/>
                <a:cs typeface="+mn-cs"/>
              </a:rPr>
              <a:t>Sciences</a:t>
            </a:r>
            <a:r>
              <a:rPr kumimoji="0" lang="pt-PT" sz="800" b="0" i="0" u="none" strike="noStrike" kern="1200" cap="none" spc="0" normalizeH="0" baseline="0" noProof="0" dirty="0">
                <a:ln>
                  <a:noFill/>
                </a:ln>
                <a:solidFill>
                  <a:prstClr val="black"/>
                </a:solidFill>
                <a:effectLst/>
                <a:uLnTx/>
                <a:uFillTx/>
                <a:latin typeface="Calibri" panose="020F0502020204030204"/>
                <a:ea typeface="+mn-ea"/>
                <a:cs typeface="+mn-cs"/>
              </a:rPr>
              <a:t> por telefone ou correio eletrónico para </a:t>
            </a:r>
            <a:r>
              <a:rPr kumimoji="0" lang="pt-PT" sz="800" b="0"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Safety_FC@gilead.com</a:t>
            </a:r>
            <a:r>
              <a:rPr kumimoji="0" lang="pt-PT" sz="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pt-PT" sz="800" b="0" i="0" u="none" strike="noStrike" kern="1200" cap="none" spc="0" normalizeH="0" baseline="0" noProof="0" dirty="0">
                <a:ln>
                  <a:noFill/>
                </a:ln>
                <a:solidFill>
                  <a:prstClr val="black"/>
                </a:solidFill>
                <a:effectLst/>
                <a:uLnTx/>
                <a:uFillTx/>
                <a:latin typeface="Calibri" panose="020F0502020204030204"/>
                <a:ea typeface="+mn-ea"/>
                <a:cs typeface="+mn-cs"/>
              </a:rPr>
              <a:t>e/ou ao INFARMED através de http://www.infarmed.pt/web/infarmed/submissaoram.</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92669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220" y="242508"/>
            <a:ext cx="10779712" cy="335500"/>
          </a:xfrm>
        </p:spPr>
        <p:txBody>
          <a:bodyPr>
            <a:normAutofit/>
          </a:bodyPr>
          <a:lstStyle/>
          <a:p>
            <a:pPr algn="l"/>
            <a:r>
              <a:rPr lang="pt-PT" sz="1400" b="1" dirty="0">
                <a:latin typeface="Arial Narrow" panose="020B0606020202030204" pitchFamily="34" charset="0"/>
              </a:rPr>
              <a:t>INFORMAÇÕES ESSENCIAIS COMPATÍVEIS COM O RESUMO DAS CARACTERÍSTICAS DO MEDICAMENTO ODEFSEY</a:t>
            </a:r>
            <a:r>
              <a:rPr lang="pt-PT" sz="1400" b="1" baseline="30000" dirty="0">
                <a:latin typeface="Arial Narrow" panose="020B0606020202030204" pitchFamily="34" charset="0"/>
              </a:rPr>
              <a:t>®</a:t>
            </a:r>
            <a:endParaRPr lang="en-GB" baseline="30000" dirty="0">
              <a:latin typeface="Arial Narrow" panose="020B0606020202030204" pitchFamily="34" charset="0"/>
            </a:endParaRPr>
          </a:p>
        </p:txBody>
      </p:sp>
      <p:sp>
        <p:nvSpPr>
          <p:cNvPr id="7" name="TextBox 6"/>
          <p:cNvSpPr txBox="1"/>
          <p:nvPr/>
        </p:nvSpPr>
        <p:spPr>
          <a:xfrm>
            <a:off x="236219" y="652091"/>
            <a:ext cx="11597639" cy="464742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PT" sz="900" b="1"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NOME DO MEDICAMENTO E FORMA FARMACÊUTICA</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Odefsey</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200mg/25mg/25mg comprimidos revestidos por película.</a:t>
            </a:r>
            <a:r>
              <a:rPr kumimoji="0" lang="pt-PT" sz="900" b="1"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COMPOSIÇÃO QUALITATIVA E QUANTITATIVA</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Cada comprimido contém 200 mg de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emtricitabina</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cloridrato de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rilpivirina</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equivalente a 25 mg de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rilpivirina</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e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tenofovir</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alafenamida</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fumarato</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equivalente a 25 mg de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tenofovir</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alafenamida</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Consultar o RCM para informação sobre excipientes.</a:t>
            </a:r>
            <a:r>
              <a:rPr kumimoji="0" lang="pt-PT" sz="900" b="1" i="0" u="none" strike="noStrike" kern="1200" cap="all" spc="-10" normalizeH="0" baseline="0" noProof="0" dirty="0">
                <a:ln>
                  <a:noFill/>
                </a:ln>
                <a:solidFill>
                  <a:prstClr val="black"/>
                </a:solidFill>
                <a:effectLst/>
                <a:uLnTx/>
                <a:uFillTx/>
                <a:latin typeface="Arial Narrow" panose="020B0606020202030204" pitchFamily="34" charset="0"/>
                <a:ea typeface="Times New Roman"/>
                <a:cs typeface="+mn-cs"/>
              </a:rPr>
              <a:t> Indicações terapêuticas:</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Tratamento de adultos e adolescentes (idade ≥ 12 anos e peso corporal ≥ 35 kg), com infeção pelo VIH-1 sem mutações conhecidas associadas a resistência à classe dos inibidores não-</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nucleosídeos</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da transcriptase reversa (INNTR),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tenofovir</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ou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emtricitabina</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e com uma carga viral de ARN VIH-1 ≤ 100.000 cópias/ml. </a:t>
            </a:r>
            <a:r>
              <a:rPr kumimoji="0" lang="pt-PT" sz="900" b="1" i="0" u="none" strike="noStrike" kern="1200" cap="all" spc="-10" normalizeH="0" baseline="0" noProof="0" dirty="0">
                <a:ln>
                  <a:noFill/>
                </a:ln>
                <a:solidFill>
                  <a:prstClr val="black"/>
                </a:solidFill>
                <a:effectLst/>
                <a:uLnTx/>
                <a:uFillTx/>
                <a:latin typeface="Arial Narrow" panose="020B0606020202030204" pitchFamily="34" charset="0"/>
                <a:ea typeface="Times New Roman"/>
                <a:cs typeface="+mn-cs"/>
              </a:rPr>
              <a:t>Posologia e modo de administração:</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Um comprimido tomado uma vez por dia, com alimentos.</a:t>
            </a:r>
            <a:r>
              <a:rPr kumimoji="0" lang="pt-PT" sz="900" b="0" i="1"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Idosos:</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Não é necessário um ajuste posológico de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Odefsey</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900" b="0" i="1"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Compromisso renal:</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Não é necessário um ajuste posológico em adultos ou adolescentes (idade ≥ 12 anos e peso corporal ≥ 35 kg) com uma depuração da creatinina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CrCl</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estimada ≥ 30 ml/min.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Odefsey</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deve ser descontinuado em doentes com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CrCl</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estimada que diminui para valores inferiores a 30 ml/min durante o tratamento. Não é necessário um ajuste posológico em adultos com doença renal terminal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CrCl</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estimada &lt; 15 ml/min) sujeitos a hemodiálise crónica. No entanto,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Odefsey</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deve ser geralmente evitado, mas pode ser utilizado com precaução nestes doentes, caso se considere que os potenciais benefícios superem os potenciais riscos. Nos dias de hemodiálise,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Odefsey</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deve ser administrado após a conclusão do tratamento de hemodiálise.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Odefsey</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deve ser evitado em doentes com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CrCl</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estimada ≥ 15 ml/min e &lt; 30 ml/min, ou &lt; 15 ml/min que não estejam sujeitos a hemodiálise crónica, uma vez que a segurança de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Odefsey</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não foi estabelecida nestas populações. Não existem dados disponíveis para fazer recomendações de dose em crianças com menos de 18 anos com doença renal terminal. </a:t>
            </a:r>
            <a:r>
              <a:rPr kumimoji="0" lang="pt-PT" sz="900" b="0" i="1"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Compromisso hepático ligeiro ou moderado:</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Não é necessário um ajuste posológico de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Odefsey</a:t>
            </a:r>
            <a:r>
              <a:rPr kumimoji="0" lang="pt-PT" sz="900" b="0" i="1"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Odefsey</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deve ser usado com precaução em doentes com compromisso hepático moderado.</a:t>
            </a:r>
            <a:r>
              <a:rPr kumimoji="0" lang="pt-PT" sz="900" b="0" i="1"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Compromisso hepático grave:</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 utilização de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Odefsey</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não é recomendada. </a:t>
            </a:r>
            <a:r>
              <a:rPr kumimoji="0" lang="pt-PT" sz="900" b="0" i="1"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População pediátrica:</a:t>
            </a:r>
            <a:r>
              <a:rPr kumimoji="0" lang="pt-PT" sz="900" b="0" i="0" u="none" strike="noStrike" kern="1200" cap="none" spc="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Não existem dados disponíveis. </a:t>
            </a:r>
            <a:r>
              <a:rPr kumimoji="0" lang="pt-PT" sz="900" b="0" i="1"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Gravidez:</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 carga viral deve ser cuidadosamente monitorizada ou, em alternativa, pode ser considerada a mudança para outro regime antirretroviral. </a:t>
            </a:r>
            <a:r>
              <a:rPr kumimoji="0" lang="pt-PT" sz="900" b="0" i="1"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Modo de administração:</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Administrar o comprimido de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Odefsey</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por via oral, uma vez por dia, com alimentos. Devido ao sabor amargo é recomendado que o comprimido não seja mastigado, esmagado ou dividido.</a:t>
            </a:r>
            <a:r>
              <a:rPr kumimoji="0" lang="pt-PT" sz="900" b="1" i="0" u="none" strike="noStrike" kern="1200" cap="all" spc="-10" normalizeH="0" baseline="0" noProof="0" dirty="0">
                <a:ln>
                  <a:noFill/>
                </a:ln>
                <a:solidFill>
                  <a:prstClr val="black"/>
                </a:solidFill>
                <a:effectLst/>
                <a:uLnTx/>
                <a:uFillTx/>
                <a:latin typeface="Arial Narrow" panose="020B0606020202030204" pitchFamily="34" charset="0"/>
                <a:ea typeface="Times New Roman"/>
                <a:cs typeface="+mn-cs"/>
              </a:rPr>
              <a:t> Contraindicações: </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Hipersensibilidade às substâncias ativas ou a qualquer dos excipientes.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Odefsey</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não deve ser coadministrado com medicamentos que possam causar diminuições significativas nas concentrações plasmáticas de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rilpivirina</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incluindo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carbamazepina</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oxcarbazepina</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fenobarbital</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fenitoína</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rifabutina</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rifampicina</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rifapentina</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omeprazol</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esomeprazol</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dexlansoprazol</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lansoprazol</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pantoprazol</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rabeprazol</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dexametasona</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(por via oral e parentérica), exceto nos tratamentos de dose única e hipericão. </a:t>
            </a:r>
            <a:r>
              <a:rPr kumimoji="0" lang="pt-PT" sz="900" b="1" i="0" u="none" strike="noStrike" kern="1200" cap="all" spc="-10" normalizeH="0" baseline="0" noProof="0" dirty="0">
                <a:ln>
                  <a:noFill/>
                </a:ln>
                <a:solidFill>
                  <a:prstClr val="black"/>
                </a:solidFill>
                <a:effectLst/>
                <a:uLnTx/>
                <a:uFillTx/>
                <a:latin typeface="Arial Narrow" panose="020B0606020202030204" pitchFamily="34" charset="0"/>
                <a:ea typeface="Times New Roman"/>
                <a:cs typeface="+mn-cs"/>
              </a:rPr>
              <a:t>Advertências e precauções especiais de utilização: </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Não existem dados suficientes para justificar a utilização em doentes com falência anterior de INNTR. Os testes de resistência e/ou os dados históricos de resistência devem orientar a utilização de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Odefsey</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Apenas os adolescentes considerados como tendo boa adesão ao tratamento antirretroviral devem ser tratados com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rilpivirina</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Usar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Odefsey</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com precaução quando coadministrado com medicamentos que têm um risco conhecido de </a:t>
            </a:r>
            <a:r>
              <a:rPr kumimoji="0" lang="pt-PT" sz="900" b="0" i="1"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Torsade</a:t>
            </a:r>
            <a:r>
              <a:rPr kumimoji="0" lang="pt-PT" sz="900" b="0" i="1"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de </a:t>
            </a:r>
            <a:r>
              <a:rPr kumimoji="0" lang="pt-PT" sz="900" b="0" i="1"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Pointes</a:t>
            </a:r>
            <a:r>
              <a:rPr kumimoji="0" lang="pt-PT" sz="900" b="0" i="1"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A segurança e eficácia de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Odefsey</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em doentes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coinfetados</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pelo VIH-1 e pelo VHC não foram estabelecidas. O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tenofovir</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alafenamida</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é ativo contra o vírus da hepatite B (VHB). A descontinuação do tratamento com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Odefsey</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em doentes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coinfetados</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pelo VIH e pelo VHB pode estar associada a exacerbações agudas graves de hepatite. Os doentes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coinfetados</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pelo VIH e VHB que descontinuaram o tratamento com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Odefsey</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devem ser cuidadosamente monitorizados com acompanhamento clínico e laboratorial durante, pelo menos, vários meses após a paragem do tratamento. A segurança e a eficácia de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Odefsey</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em doentes com doenças hepáticas significativas subjacentes não foram estabelecidas. Considerar a paragem ou interrupção do tratamento em doentes com disfunção hepática pré-existente, incluindo hepatite crónica ativa se for evidenciado agravamento da doença hepática. Durante a terapêutica antirretroviral pode ocorrer um aumento do peso e dos níveis de lípidos e glucose no sangue. Os análogos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nucleosídeos</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e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nucleotídeos</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demonstraram causar, </a:t>
            </a:r>
            <a:r>
              <a:rPr kumimoji="0" lang="pt-PT" sz="900" b="0" i="1"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in</a:t>
            </a:r>
            <a:r>
              <a:rPr kumimoji="0" lang="pt-PT" sz="900" b="0" i="1"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vitro</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e </a:t>
            </a:r>
            <a:r>
              <a:rPr kumimoji="0" lang="pt-PT" sz="900" b="0" i="1"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in</a:t>
            </a:r>
            <a:r>
              <a:rPr kumimoji="0" lang="pt-PT" sz="900" b="0" i="1"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vivo</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lesões mitocondriais de grau variável. Pode ocorrer síndrome de reativação imunológica. Os doentes em tratamento com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Odefsey</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podem continuar a desenvolver infeções oportunistas e outras complicações da infeção pelo VIH. Foram notificados casos de osteonecrose, particularmente em doentes com doença por VIH avançada e/ou exposição prolongada a terapêutica antirretroviral combinada. Foram notificados casos de compromisso renal pós-comercialização, incluindo insuficiência renal aguda e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tubulopatia</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renal proximal com medicamentos que contêm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tenofovir</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alafenamida</a:t>
            </a:r>
            <a:r>
              <a:rPr kumimoji="0" lang="pt-PT" sz="900" b="0" i="0" u="none" strike="noStrike" kern="1200" cap="none" spc="-10" normalizeH="0" baseline="0" noProof="0">
                <a:ln>
                  <a:noFill/>
                </a:ln>
                <a:solidFill>
                  <a:prstClr val="black"/>
                </a:solidFill>
                <a:effectLst/>
                <a:uLnTx/>
                <a:uFillTx/>
                <a:latin typeface="Arial Narrow" panose="020B0606020202030204" pitchFamily="34" charset="0"/>
                <a:ea typeface="Times New Roman"/>
                <a:cs typeface="+mn-cs"/>
              </a:rPr>
              <a:t>. Não </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se pode excluir um risco potencial de nefrotoxicidade com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Odefsey</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Recomenda-se avaliação da função renal em todos os doentes antes ou aquando do início do tratamento, bem como monitorização durante o tratamento. Em caso de diminuição clinicamente significativa da função renal ou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tubulopatia</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renal proximal considerar descontinuação de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Odefsey</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Odefsey</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não deve ser administrado com outros medicamentos antirretrovirais.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Odefsey</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não deve ser coadministrado com outros medicamentos contendo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tenofovir</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alafenamida</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lamivudina</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tenofovir</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disoproxil</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ou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adefovir</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dipivoxil</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Odefsey</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contém lactose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mono-hidratada</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Consequentemente, os doentes com problemas hereditários raros de intolerância à galactose, deficiência de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lactase</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de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Lapp</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ou má absorção de glucose-galactose não devem tomar este medicamento. Este medicamento contém menos do que 1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mmol</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(23 mg) de sódio por comprimido ou seja, é praticamente “isento de sódio”. </a:t>
            </a:r>
            <a:r>
              <a:rPr kumimoji="0" lang="pt-PT" sz="900" b="1" i="0" u="none" strike="noStrike" kern="1200" cap="all" spc="-10" normalizeH="0" baseline="0" noProof="0" dirty="0">
                <a:ln>
                  <a:noFill/>
                </a:ln>
                <a:solidFill>
                  <a:prstClr val="black"/>
                </a:solidFill>
                <a:effectLst/>
                <a:uLnTx/>
                <a:uFillTx/>
                <a:latin typeface="Arial Narrow" panose="020B0606020202030204" pitchFamily="34" charset="0"/>
                <a:ea typeface="Times New Roman"/>
                <a:cs typeface="+mn-cs"/>
              </a:rPr>
              <a:t>Interações medicamentosas e outras formas de interação</a:t>
            </a:r>
            <a:r>
              <a:rPr kumimoji="0" lang="pt-PT" sz="900" b="0" i="0" u="none" strike="noStrike" kern="1200" cap="all"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Utilização concomitante contraindicada: ver secção contraindicações. A coadministração com os seguintes medicamentos não é recomendada: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cetoconazol</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fluconazol</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itraconazol</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posaconasol</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voriconazol</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claritromicina</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eritromicina</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boceprevir</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e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ciclosporina</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Utilização concomitante com recomendação de precaução: inibidores da enzima CYP e medicamentos que causam prolongamento QT. Consultar o RCM para informação sobre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interacções</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entre os componentes individuais de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Odefsey</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e outros medicamentos. </a:t>
            </a:r>
            <a:r>
              <a:rPr kumimoji="0" lang="pt-PT" sz="900" b="1" i="0" u="none" strike="noStrike" kern="1200" cap="all" spc="-10" normalizeH="0" baseline="0" noProof="0" dirty="0">
                <a:ln>
                  <a:noFill/>
                </a:ln>
                <a:solidFill>
                  <a:prstClr val="black"/>
                </a:solidFill>
                <a:effectLst/>
                <a:uLnTx/>
                <a:uFillTx/>
                <a:latin typeface="Arial Narrow" panose="020B0606020202030204" pitchFamily="34" charset="0"/>
                <a:ea typeface="Times New Roman"/>
                <a:cs typeface="+mn-cs"/>
              </a:rPr>
              <a:t>Efeitos indesejáveis: </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A avaliação das reações adversas (RA) baseia-se nos dados de segurança de todos os estudos de Fase 2 e 3 nos quais os doentes foram tratados com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emtricitabina+tenofovir</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alafenamida+elvitegravir+cobicistate</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sob a forma de um comprimido de associação de dose fixa, nos dados agrupados dos estudos em doentes tratados com 25 mg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rilpivirina</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uma vez por dia em associação com outros antirretrovirais, nos dados de doentes que receberam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Odefsey</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nos estudos GS-US-366-1216 e GS-US-366-1160 e na experiência pós-comercialização com FTC/RPV/TDF. </a:t>
            </a:r>
            <a:r>
              <a:rPr kumimoji="0" lang="pt-PT" sz="900" b="0" i="1"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RA muito frequentes:</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aumento do colesterol total e do colesterol LDL (em jejum), insónia, cefaleias, tonturas, náuseas, aumento da amílase pancreática e aumento das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transaminases</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900" b="0" i="0" u="none" strike="noStrike" kern="1200" cap="none" spc="0" normalizeH="0" baseline="0" noProof="0" dirty="0">
                <a:ln>
                  <a:noFill/>
                </a:ln>
                <a:solidFill>
                  <a:prstClr val="black"/>
                </a:solidFill>
                <a:effectLst/>
                <a:uLnTx/>
                <a:uFillTx/>
                <a:latin typeface="Arial Narrow" panose="020B0606020202030204" pitchFamily="34" charset="0"/>
                <a:ea typeface="SimSun"/>
                <a:cs typeface="+mn-cs"/>
              </a:rPr>
              <a:t>AST e/ou ALT).</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900" b="0" i="1"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RA frequentes:</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diminuição na contagem de leucócitos, diminuição da hemoglobina, diminuição na contagem de plaquetas, redução do apetite, aumento dos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triglicéridos</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(em jejum), depressão, </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Arial Unicode MS"/>
                <a:cs typeface="+mn-cs"/>
              </a:rPr>
              <a:t>sonhos anormais, perturbações do sono, humor depressivo, sonolência, dor abdominal, vómitos, aumento da lípase, desconforto abdominal, boca seca, flatulência, diarreia, aumento da bilirrubina, erupção cutânea e fadiga. </a:t>
            </a:r>
            <a:r>
              <a:rPr kumimoji="0" lang="pt-PT" sz="900" b="0" i="1"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RA pouco frequentes:</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Arial Unicode MS"/>
                <a:cs typeface="+mn-cs"/>
              </a:rPr>
              <a:t>anemia, síndrome de reativação</a:t>
            </a:r>
            <a:r>
              <a:rPr kumimoji="0" lang="pt-PT" sz="900" b="0" i="0" u="none" strike="noStrike" kern="1200" cap="none" spc="-10" normalizeH="0" baseline="30000" noProof="0" dirty="0">
                <a:ln>
                  <a:noFill/>
                </a:ln>
                <a:solidFill>
                  <a:prstClr val="black"/>
                </a:solidFill>
                <a:effectLst/>
                <a:uLnTx/>
                <a:uFillTx/>
                <a:latin typeface="Arial Narrow" panose="020B0606020202030204" pitchFamily="34" charset="0"/>
                <a:ea typeface="Arial Unicode MS"/>
                <a:cs typeface="+mn-cs"/>
              </a:rPr>
              <a:t> </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Arial Unicode MS"/>
                <a:cs typeface="+mn-cs"/>
              </a:rPr>
              <a:t>imunológica, dispepsia, reações cutâneas graves com sintomas sistémicos, angioedema, urticária, prurido e artralgia. Para mais informação, consultar o RCM completo disponível em: </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Arial Unicode MS"/>
                <a:cs typeface="+mn-cs"/>
                <a:hlinkClick r:id="rId2"/>
              </a:rPr>
              <a:t>https://www.ema.europa.eu/en/medicines/human/EPAR/odefsey</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Arial Unicode MS"/>
                <a:cs typeface="+mn-cs"/>
              </a:rPr>
              <a:t>. </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Data de aprovação do texto do RCM: fevereiro 2023</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p:cNvSpPr txBox="1"/>
          <p:nvPr/>
        </p:nvSpPr>
        <p:spPr>
          <a:xfrm>
            <a:off x="236218" y="5119684"/>
            <a:ext cx="11597639" cy="507831"/>
          </a:xfrm>
          <a:prstGeom prst="rect">
            <a:avLst/>
          </a:prstGeom>
          <a:noFill/>
        </p:spPr>
        <p:txBody>
          <a:bodyPr wrap="square" rtlCol="0">
            <a:spAutoFit/>
          </a:bodyPr>
          <a:lstStyle/>
          <a:p>
            <a:pPr marL="0" marR="8890" lvl="0" indent="0" algn="just" defTabSz="914400" rtl="0" eaLnBrk="1" fontAlgn="auto" latinLnBrk="0" hangingPunct="1">
              <a:lnSpc>
                <a:spcPct val="100000"/>
              </a:lnSpc>
              <a:spcBef>
                <a:spcPts val="0"/>
              </a:spcBef>
              <a:spcAft>
                <a:spcPts val="0"/>
              </a:spcAft>
              <a:buClrTx/>
              <a:buSzTx/>
              <a:buFontTx/>
              <a:buNone/>
              <a:tabLst/>
              <a:defRPr/>
            </a:pPr>
            <a:r>
              <a:rPr kumimoji="0" lang="pt-PT" sz="900" b="0" i="0" u="none" strike="noStrike" kern="1200" cap="all" spc="0" normalizeH="0" baseline="0" noProof="0" dirty="0">
                <a:ln>
                  <a:noFill/>
                </a:ln>
                <a:solidFill>
                  <a:prstClr val="black"/>
                </a:solidFill>
                <a:effectLst/>
                <a:uLnTx/>
                <a:uFillTx/>
                <a:latin typeface="Arial Narrow" panose="020B0606020202030204" pitchFamily="34" charset="0"/>
                <a:ea typeface="Times New Roman"/>
                <a:cs typeface="+mn-cs"/>
              </a:rPr>
              <a:t>Para mais informações deverá contactar o titular da autorização de introdução no mercado. </a:t>
            </a:r>
            <a:r>
              <a:rPr kumimoji="0" lang="pt-PT" sz="900" b="0" i="0" u="none" strike="noStrike" kern="1200" cap="all" spc="0" normalizeH="0" baseline="0" noProof="0" dirty="0" err="1">
                <a:ln>
                  <a:noFill/>
                </a:ln>
                <a:solidFill>
                  <a:prstClr val="black"/>
                </a:solidFill>
                <a:effectLst/>
                <a:uLnTx/>
                <a:uFillTx/>
                <a:latin typeface="Arial Narrow" panose="020B0606020202030204" pitchFamily="34" charset="0"/>
                <a:ea typeface="Times New Roman"/>
                <a:cs typeface="+mn-cs"/>
              </a:rPr>
              <a:t>mEDICAMENTO</a:t>
            </a:r>
            <a:r>
              <a:rPr kumimoji="0" lang="pt-PT" sz="900" b="0" i="0" u="none" strike="noStrike" kern="1200" cap="all" spc="0" normalizeH="0" baseline="0" noProof="0" dirty="0">
                <a:ln>
                  <a:noFill/>
                </a:ln>
                <a:solidFill>
                  <a:prstClr val="black"/>
                </a:solidFill>
                <a:effectLst/>
                <a:uLnTx/>
                <a:uFillTx/>
                <a:latin typeface="Arial Narrow" panose="020B0606020202030204" pitchFamily="34" charset="0"/>
                <a:ea typeface="Times New Roman"/>
                <a:cs typeface="+mn-cs"/>
              </a:rPr>
              <a:t> DE RECEITA MÉDICA RESTRITA, DE UTILIZAÇÃO RESERVADA A CERTOS MEIOS ESPECIALIZADOS. Medicamento com avaliação prévia concluída ao abrigo do Art.º 25º do Decreto-Lei n.º 97/2015 de 1 de junho</a:t>
            </a:r>
            <a:endParaRPr kumimoji="0" lang="en-US" sz="1200" b="0" i="0" u="none" strike="noStrike" kern="1200" cap="none" spc="0" normalizeH="0" baseline="0" noProof="0" dirty="0">
              <a:ln>
                <a:noFill/>
              </a:ln>
              <a:solidFill>
                <a:prstClr val="black"/>
              </a:solidFill>
              <a:effectLst/>
              <a:uLnTx/>
              <a:uFillTx/>
              <a:latin typeface="Arial Narrow" panose="020B0606020202030204" pitchFamily="34" charset="0"/>
              <a:ea typeface="Times New Roman"/>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74B02AB7-D0F0-43D1-BFAD-3E94FDB34D6B}"/>
              </a:ext>
            </a:extLst>
          </p:cNvPr>
          <p:cNvSpPr txBox="1"/>
          <p:nvPr/>
        </p:nvSpPr>
        <p:spPr>
          <a:xfrm>
            <a:off x="236218" y="5465933"/>
            <a:ext cx="1171956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800" b="0" i="0" u="none" strike="noStrike" kern="1200" cap="none" spc="0" normalizeH="0" baseline="0" noProof="0" dirty="0">
                <a:ln>
                  <a:noFill/>
                </a:ln>
                <a:solidFill>
                  <a:prstClr val="black"/>
                </a:solidFill>
                <a:effectLst/>
                <a:uLnTx/>
                <a:uFillTx/>
                <a:latin typeface="Calibri" panose="020F0502020204030204"/>
                <a:ea typeface="+mn-ea"/>
                <a:cs typeface="+mn-cs"/>
              </a:rPr>
              <a:t>Gilead </a:t>
            </a:r>
            <a:r>
              <a:rPr kumimoji="0" lang="pt-PT" sz="800" b="0" i="0" u="none" strike="noStrike" kern="1200" cap="none" spc="0" normalizeH="0" baseline="0" noProof="0" dirty="0" err="1">
                <a:ln>
                  <a:noFill/>
                </a:ln>
                <a:solidFill>
                  <a:prstClr val="black"/>
                </a:solidFill>
                <a:effectLst/>
                <a:uLnTx/>
                <a:uFillTx/>
                <a:latin typeface="Calibri" panose="020F0502020204030204"/>
                <a:ea typeface="+mn-ea"/>
                <a:cs typeface="+mn-cs"/>
              </a:rPr>
              <a:t>Sciences</a:t>
            </a:r>
            <a:r>
              <a:rPr kumimoji="0" lang="pt-PT" sz="800" b="0" i="0" u="none" strike="noStrike" kern="1200" cap="none" spc="0" normalizeH="0" baseline="0" noProof="0" dirty="0">
                <a:ln>
                  <a:noFill/>
                </a:ln>
                <a:solidFill>
                  <a:prstClr val="black"/>
                </a:solidFill>
                <a:effectLst/>
                <a:uLnTx/>
                <a:uFillTx/>
                <a:latin typeface="Calibri" panose="020F0502020204030204"/>
                <a:ea typeface="+mn-ea"/>
                <a:cs typeface="+mn-cs"/>
              </a:rPr>
              <a:t>, Lda.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800" b="0" i="0" u="none" strike="noStrike" kern="1200" cap="none" spc="0" normalizeH="0" baseline="0" noProof="0" dirty="0" err="1">
                <a:ln>
                  <a:noFill/>
                </a:ln>
                <a:solidFill>
                  <a:prstClr val="black"/>
                </a:solidFill>
                <a:effectLst/>
                <a:uLnTx/>
                <a:uFillTx/>
                <a:latin typeface="Calibri" panose="020F0502020204030204"/>
                <a:ea typeface="+mn-ea"/>
                <a:cs typeface="+mn-cs"/>
              </a:rPr>
              <a:t>Atrium</a:t>
            </a:r>
            <a:r>
              <a:rPr kumimoji="0" lang="pt-PT" sz="800" b="0" i="0" u="none" strike="noStrike" kern="1200" cap="none" spc="0" normalizeH="0" baseline="0" noProof="0" dirty="0">
                <a:ln>
                  <a:noFill/>
                </a:ln>
                <a:solidFill>
                  <a:prstClr val="black"/>
                </a:solidFill>
                <a:effectLst/>
                <a:uLnTx/>
                <a:uFillTx/>
                <a:latin typeface="Calibri" panose="020F0502020204030204"/>
                <a:ea typeface="+mn-ea"/>
                <a:cs typeface="+mn-cs"/>
              </a:rPr>
              <a:t> Saldanha, Praça Duque de Saldanha nº 1 – 8º A e B</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800" b="0" i="0" u="none" strike="noStrike" kern="1200" cap="none" spc="0" normalizeH="0" baseline="0" noProof="0" dirty="0">
                <a:ln>
                  <a:noFill/>
                </a:ln>
                <a:solidFill>
                  <a:prstClr val="black"/>
                </a:solidFill>
                <a:effectLst/>
                <a:uLnTx/>
                <a:uFillTx/>
                <a:latin typeface="Calibri" panose="020F0502020204030204"/>
                <a:ea typeface="+mn-ea"/>
                <a:cs typeface="+mn-cs"/>
              </a:rPr>
              <a:t>1050-094 Lisboa – Portugal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800" b="0" i="0" u="none" strike="noStrike" kern="1200" cap="none" spc="0" normalizeH="0" baseline="0" noProof="0" dirty="0">
                <a:ln>
                  <a:noFill/>
                </a:ln>
                <a:solidFill>
                  <a:prstClr val="black"/>
                </a:solidFill>
                <a:effectLst/>
                <a:uLnTx/>
                <a:uFillTx/>
                <a:latin typeface="Calibri" panose="020F0502020204030204"/>
                <a:ea typeface="+mn-ea"/>
                <a:cs typeface="+mn-cs"/>
              </a:rPr>
              <a:t>Tel.: 21 792 87 90 – Nº de contribuinte: 503 604 704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800" b="0" i="0" u="none" strike="noStrike" kern="1200" cap="none" spc="0" normalizeH="0" baseline="0" noProof="0" dirty="0">
                <a:ln>
                  <a:noFill/>
                </a:ln>
                <a:solidFill>
                  <a:prstClr val="black"/>
                </a:solidFill>
                <a:effectLst/>
                <a:uLnTx/>
                <a:uFillTx/>
                <a:latin typeface="Calibri" panose="020F0502020204030204"/>
                <a:ea typeface="+mn-ea"/>
                <a:cs typeface="+mn-cs"/>
              </a:rPr>
              <a:t>Informação Médica através do nº verde 800 207 489 ou departamento.medico@gilead.com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800" b="0" i="0" u="none" strike="noStrike" kern="1200" cap="none" spc="0" normalizeH="0" baseline="0" noProof="0" dirty="0">
                <a:ln>
                  <a:noFill/>
                </a:ln>
                <a:solidFill>
                  <a:prstClr val="black"/>
                </a:solidFill>
                <a:effectLst/>
                <a:uLnTx/>
                <a:uFillTx/>
                <a:latin typeface="Calibri" panose="020F0502020204030204"/>
                <a:ea typeface="+mn-ea"/>
                <a:cs typeface="+mn-cs"/>
              </a:rPr>
              <a:t>Pede-se que notifique qualquer informação de segurança, incluindo quaisquer suspeitas de reações adversas à Gilead </a:t>
            </a:r>
            <a:r>
              <a:rPr kumimoji="0" lang="pt-PT" sz="800" b="0" i="0" u="none" strike="noStrike" kern="1200" cap="none" spc="0" normalizeH="0" baseline="0" noProof="0" dirty="0" err="1">
                <a:ln>
                  <a:noFill/>
                </a:ln>
                <a:solidFill>
                  <a:prstClr val="black"/>
                </a:solidFill>
                <a:effectLst/>
                <a:uLnTx/>
                <a:uFillTx/>
                <a:latin typeface="Calibri" panose="020F0502020204030204"/>
                <a:ea typeface="+mn-ea"/>
                <a:cs typeface="+mn-cs"/>
              </a:rPr>
              <a:t>Sciences</a:t>
            </a:r>
            <a:r>
              <a:rPr kumimoji="0" lang="pt-PT" sz="800" b="0" i="0" u="none" strike="noStrike" kern="1200" cap="none" spc="0" normalizeH="0" baseline="0" noProof="0" dirty="0">
                <a:ln>
                  <a:noFill/>
                </a:ln>
                <a:solidFill>
                  <a:prstClr val="black"/>
                </a:solidFill>
                <a:effectLst/>
                <a:uLnTx/>
                <a:uFillTx/>
                <a:latin typeface="Calibri" panose="020F0502020204030204"/>
                <a:ea typeface="+mn-ea"/>
                <a:cs typeface="+mn-cs"/>
              </a:rPr>
              <a:t> por telefone ou correio eletrónico para Safety_FC@gilead.com e/ou ao INFARMED através de http://www.infarmed.pt/web/infarmed/submissaoram.</a:t>
            </a:r>
          </a:p>
        </p:txBody>
      </p:sp>
    </p:spTree>
    <p:extLst>
      <p:ext uri="{BB962C8B-B14F-4D97-AF65-F5344CB8AC3E}">
        <p14:creationId xmlns:p14="http://schemas.microsoft.com/office/powerpoint/2010/main" val="1717942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D620EB2-70FD-F346-A102-36F1A2BD8A30}"/>
              </a:ext>
            </a:extLst>
          </p:cNvPr>
          <p:cNvSpPr txBox="1"/>
          <p:nvPr/>
        </p:nvSpPr>
        <p:spPr>
          <a:xfrm>
            <a:off x="150732" y="6513127"/>
            <a:ext cx="7061598" cy="215444"/>
          </a:xfrm>
          <a:prstGeom prst="rect">
            <a:avLst/>
          </a:prstGeom>
          <a:noFill/>
        </p:spPr>
        <p:txBody>
          <a:bodyPr wrap="square" rtlCol="0">
            <a:spAutoFit/>
          </a:bodyPr>
          <a:lstStyle/>
          <a:p>
            <a:r>
              <a:rPr lang="en-GB" sz="800" dirty="0">
                <a:solidFill>
                  <a:schemeClr val="tx1">
                    <a:lumMod val="65000"/>
                    <a:lumOff val="35000"/>
                  </a:schemeClr>
                </a:solidFill>
                <a:latin typeface="Calibri"/>
                <a:ea typeface="Verdana" panose="020B0604030504040204" pitchFamily="34" charset="0"/>
                <a:cs typeface="Calibri"/>
              </a:rPr>
              <a:t>CEMBE 2017. Estimates of the impact of aging on people living with HIV (the Human Immunodeficiency Virus) in Portugal</a:t>
            </a:r>
            <a:endParaRPr lang="x-none" sz="800" dirty="0">
              <a:solidFill>
                <a:schemeClr val="tx1">
                  <a:lumMod val="65000"/>
                  <a:lumOff val="35000"/>
                </a:schemeClr>
              </a:solidFill>
              <a:latin typeface="Calibri"/>
              <a:ea typeface="Verdana" panose="020B0604030504040204" pitchFamily="34" charset="0"/>
              <a:cs typeface="Calibri"/>
            </a:endParaRPr>
          </a:p>
        </p:txBody>
      </p:sp>
      <p:pic>
        <p:nvPicPr>
          <p:cNvPr id="7" name="Picture 6"/>
          <p:cNvPicPr>
            <a:picLocks noChangeAspect="1"/>
          </p:cNvPicPr>
          <p:nvPr/>
        </p:nvPicPr>
        <p:blipFill>
          <a:blip r:embed="rId3" cstate="print"/>
          <a:stretch>
            <a:fillRect/>
          </a:stretch>
        </p:blipFill>
        <p:spPr>
          <a:xfrm>
            <a:off x="2545514" y="1426021"/>
            <a:ext cx="6421997" cy="4923101"/>
          </a:xfrm>
          <a:prstGeom prst="rect">
            <a:avLst/>
          </a:prstGeom>
        </p:spPr>
      </p:pic>
      <p:sp>
        <p:nvSpPr>
          <p:cNvPr id="8" name="TextBox 7">
            <a:extLst>
              <a:ext uri="{FF2B5EF4-FFF2-40B4-BE49-F238E27FC236}">
                <a16:creationId xmlns:a16="http://schemas.microsoft.com/office/drawing/2014/main" id="{ED620EB2-70FD-F346-A102-36F1A2BD8A30}"/>
              </a:ext>
            </a:extLst>
          </p:cNvPr>
          <p:cNvSpPr txBox="1"/>
          <p:nvPr/>
        </p:nvSpPr>
        <p:spPr>
          <a:xfrm>
            <a:off x="3762397" y="1025911"/>
            <a:ext cx="3988232" cy="400110"/>
          </a:xfrm>
          <a:prstGeom prst="rect">
            <a:avLst/>
          </a:prstGeom>
          <a:noFill/>
        </p:spPr>
        <p:txBody>
          <a:bodyPr wrap="square" rtlCol="0">
            <a:spAutoFit/>
          </a:bodyPr>
          <a:lstStyle/>
          <a:p>
            <a:pPr algn="ctr"/>
            <a:r>
              <a:rPr lang="en-GB" sz="2000" b="1" dirty="0">
                <a:solidFill>
                  <a:srgbClr val="5B595D"/>
                </a:solidFill>
                <a:latin typeface="Calibri" panose="020F0502020204030204" pitchFamily="34" charset="0"/>
                <a:ea typeface="Verdana" panose="020B0604030504040204" pitchFamily="34" charset="0"/>
                <a:cs typeface="Calibri" panose="020F0502020204030204" pitchFamily="34" charset="0"/>
              </a:rPr>
              <a:t>“THE SILVER TSUNAMI”</a:t>
            </a:r>
          </a:p>
        </p:txBody>
      </p:sp>
      <p:sp>
        <p:nvSpPr>
          <p:cNvPr id="6" name="Rectangle 4">
            <a:extLst>
              <a:ext uri="{FF2B5EF4-FFF2-40B4-BE49-F238E27FC236}">
                <a16:creationId xmlns:a16="http://schemas.microsoft.com/office/drawing/2014/main" id="{CF26166E-3033-7C4F-A467-65CA161E67B5}"/>
              </a:ext>
            </a:extLst>
          </p:cNvPr>
          <p:cNvSpPr/>
          <p:nvPr/>
        </p:nvSpPr>
        <p:spPr>
          <a:xfrm>
            <a:off x="161513" y="237151"/>
            <a:ext cx="8164020" cy="461665"/>
          </a:xfrm>
          <a:prstGeom prst="rect">
            <a:avLst/>
          </a:prstGeom>
        </p:spPr>
        <p:txBody>
          <a:bodyPr wrap="square">
            <a:spAutoFit/>
          </a:bodyPr>
          <a:lstStyle/>
          <a:p>
            <a:r>
              <a:rPr lang="pt-PT" sz="2400" b="1" cap="small" dirty="0">
                <a:solidFill>
                  <a:srgbClr val="C00000"/>
                </a:solidFill>
              </a:rPr>
              <a:t>ENVELHECIMENTO DAS PVVIH</a:t>
            </a:r>
            <a:endParaRPr lang="pt-PT" sz="2400" b="1" dirty="0">
              <a:solidFill>
                <a:srgbClr val="C00000"/>
              </a:solidFill>
            </a:endParaRPr>
          </a:p>
        </p:txBody>
      </p:sp>
    </p:spTree>
    <p:extLst>
      <p:ext uri="{BB962C8B-B14F-4D97-AF65-F5344CB8AC3E}">
        <p14:creationId xmlns:p14="http://schemas.microsoft.com/office/powerpoint/2010/main" val="3122256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EB3E6E8-E9F2-B341-A497-43ECD2E68322}"/>
              </a:ext>
            </a:extLst>
          </p:cNvPr>
          <p:cNvSpPr/>
          <p:nvPr/>
        </p:nvSpPr>
        <p:spPr>
          <a:xfrm flipH="1">
            <a:off x="632012" y="1716479"/>
            <a:ext cx="10927976" cy="829098"/>
          </a:xfrm>
          <a:prstGeom prst="rect">
            <a:avLst/>
          </a:prstGeom>
          <a:solidFill>
            <a:srgbClr val="B4B614"/>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x-none"/>
          </a:p>
        </p:txBody>
      </p:sp>
      <p:sp>
        <p:nvSpPr>
          <p:cNvPr id="14" name="Rectangle 13">
            <a:extLst>
              <a:ext uri="{FF2B5EF4-FFF2-40B4-BE49-F238E27FC236}">
                <a16:creationId xmlns:a16="http://schemas.microsoft.com/office/drawing/2014/main" id="{505B2E11-43DA-4147-AA6C-0352629366D4}"/>
              </a:ext>
            </a:extLst>
          </p:cNvPr>
          <p:cNvSpPr/>
          <p:nvPr/>
        </p:nvSpPr>
        <p:spPr>
          <a:xfrm flipH="1">
            <a:off x="632012" y="2699304"/>
            <a:ext cx="10927976" cy="829098"/>
          </a:xfrm>
          <a:prstGeom prst="rect">
            <a:avLst/>
          </a:prstGeom>
          <a:solidFill>
            <a:srgbClr val="B4B614"/>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x-none"/>
          </a:p>
        </p:txBody>
      </p:sp>
      <p:sp>
        <p:nvSpPr>
          <p:cNvPr id="15" name="Rectangle 14">
            <a:extLst>
              <a:ext uri="{FF2B5EF4-FFF2-40B4-BE49-F238E27FC236}">
                <a16:creationId xmlns:a16="http://schemas.microsoft.com/office/drawing/2014/main" id="{54217B8F-4F78-B640-9B3E-704AC786D6C9}"/>
              </a:ext>
            </a:extLst>
          </p:cNvPr>
          <p:cNvSpPr/>
          <p:nvPr/>
        </p:nvSpPr>
        <p:spPr>
          <a:xfrm flipH="1">
            <a:off x="632012" y="3682129"/>
            <a:ext cx="10927976" cy="829098"/>
          </a:xfrm>
          <a:prstGeom prst="rect">
            <a:avLst/>
          </a:prstGeom>
          <a:solidFill>
            <a:srgbClr val="B4B614"/>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x-none"/>
          </a:p>
        </p:txBody>
      </p:sp>
      <p:sp>
        <p:nvSpPr>
          <p:cNvPr id="16" name="Rectangle 15">
            <a:extLst>
              <a:ext uri="{FF2B5EF4-FFF2-40B4-BE49-F238E27FC236}">
                <a16:creationId xmlns:a16="http://schemas.microsoft.com/office/drawing/2014/main" id="{48A3800B-1D86-F94C-B7AC-67A10A1CDBE7}"/>
              </a:ext>
            </a:extLst>
          </p:cNvPr>
          <p:cNvSpPr/>
          <p:nvPr/>
        </p:nvSpPr>
        <p:spPr>
          <a:xfrm flipH="1">
            <a:off x="632012" y="4664954"/>
            <a:ext cx="10927976" cy="829098"/>
          </a:xfrm>
          <a:prstGeom prst="rect">
            <a:avLst/>
          </a:prstGeom>
          <a:solidFill>
            <a:srgbClr val="C5163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x-none"/>
          </a:p>
        </p:txBody>
      </p:sp>
      <p:sp>
        <p:nvSpPr>
          <p:cNvPr id="4" name="TextBox 3">
            <a:extLst>
              <a:ext uri="{FF2B5EF4-FFF2-40B4-BE49-F238E27FC236}">
                <a16:creationId xmlns:a16="http://schemas.microsoft.com/office/drawing/2014/main" id="{ED620EB2-70FD-F346-A102-36F1A2BD8A30}"/>
              </a:ext>
            </a:extLst>
          </p:cNvPr>
          <p:cNvSpPr txBox="1"/>
          <p:nvPr/>
        </p:nvSpPr>
        <p:spPr>
          <a:xfrm>
            <a:off x="215302" y="6339088"/>
            <a:ext cx="10643198" cy="338554"/>
          </a:xfrm>
          <a:prstGeom prst="rect">
            <a:avLst/>
          </a:prstGeom>
          <a:noFill/>
        </p:spPr>
        <p:txBody>
          <a:bodyPr wrap="square" rtlCol="0">
            <a:spAutoFit/>
          </a:bodyPr>
          <a:lstStyle/>
          <a:p>
            <a:r>
              <a:rPr lang="en-GB" sz="800" dirty="0">
                <a:solidFill>
                  <a:schemeClr val="tx1">
                    <a:lumMod val="65000"/>
                    <a:lumOff val="35000"/>
                  </a:schemeClr>
                </a:solidFill>
                <a:latin typeface="Calibri"/>
                <a:ea typeface="Verdana" panose="020B0604030504040204" pitchFamily="34" charset="0"/>
                <a:cs typeface="Calibri"/>
              </a:rPr>
              <a:t>DDIs, </a:t>
            </a:r>
            <a:r>
              <a:rPr lang="en-GB" sz="800" dirty="0" err="1">
                <a:solidFill>
                  <a:schemeClr val="tx1">
                    <a:lumMod val="65000"/>
                    <a:lumOff val="35000"/>
                  </a:schemeClr>
                </a:solidFill>
                <a:latin typeface="Calibri"/>
                <a:ea typeface="Verdana" panose="020B0604030504040204" pitchFamily="34" charset="0"/>
                <a:cs typeface="Calibri"/>
              </a:rPr>
              <a:t>interações</a:t>
            </a:r>
            <a:r>
              <a:rPr lang="en-GB" sz="800" dirty="0">
                <a:solidFill>
                  <a:schemeClr val="tx1">
                    <a:lumMod val="65000"/>
                    <a:lumOff val="35000"/>
                  </a:schemeClr>
                </a:solidFill>
                <a:latin typeface="Calibri"/>
                <a:ea typeface="Verdana" panose="020B0604030504040204" pitchFamily="34" charset="0"/>
                <a:cs typeface="Calibri"/>
              </a:rPr>
              <a:t> </a:t>
            </a:r>
            <a:r>
              <a:rPr lang="en-GB" sz="800" dirty="0" err="1">
                <a:solidFill>
                  <a:schemeClr val="tx1">
                    <a:lumMod val="65000"/>
                    <a:lumOff val="35000"/>
                  </a:schemeClr>
                </a:solidFill>
                <a:latin typeface="Calibri"/>
                <a:ea typeface="Verdana" panose="020B0604030504040204" pitchFamily="34" charset="0"/>
                <a:cs typeface="Calibri"/>
              </a:rPr>
              <a:t>medicamentosas</a:t>
            </a:r>
            <a:r>
              <a:rPr lang="en-GB" sz="800" dirty="0">
                <a:solidFill>
                  <a:schemeClr val="tx1">
                    <a:lumMod val="65000"/>
                    <a:lumOff val="35000"/>
                  </a:schemeClr>
                </a:solidFill>
                <a:latin typeface="Calibri"/>
                <a:ea typeface="Verdana" panose="020B0604030504040204" pitchFamily="34" charset="0"/>
                <a:cs typeface="Calibri"/>
              </a:rPr>
              <a:t> (</a:t>
            </a:r>
            <a:r>
              <a:rPr lang="en-GB" sz="800" i="1" dirty="0">
                <a:solidFill>
                  <a:schemeClr val="tx1">
                    <a:lumMod val="65000"/>
                    <a:lumOff val="35000"/>
                  </a:schemeClr>
                </a:solidFill>
                <a:latin typeface="Calibri"/>
                <a:ea typeface="Verdana" panose="020B0604030504040204" pitchFamily="34" charset="0"/>
                <a:cs typeface="Calibri"/>
              </a:rPr>
              <a:t>drug-drug interactions</a:t>
            </a:r>
            <a:r>
              <a:rPr lang="en-GB" sz="800" dirty="0">
                <a:solidFill>
                  <a:schemeClr val="tx1">
                    <a:lumMod val="65000"/>
                    <a:lumOff val="35000"/>
                  </a:schemeClr>
                </a:solidFill>
                <a:latin typeface="Calibri"/>
                <a:ea typeface="Verdana" panose="020B0604030504040204" pitchFamily="34" charset="0"/>
                <a:cs typeface="Calibri"/>
              </a:rPr>
              <a:t>); PK/PD, </a:t>
            </a:r>
            <a:r>
              <a:rPr lang="en-GB" sz="800" dirty="0" err="1">
                <a:solidFill>
                  <a:schemeClr val="tx1">
                    <a:lumMod val="65000"/>
                    <a:lumOff val="35000"/>
                  </a:schemeClr>
                </a:solidFill>
                <a:latin typeface="Calibri"/>
                <a:ea typeface="Verdana" panose="020B0604030504040204" pitchFamily="34" charset="0"/>
                <a:cs typeface="Calibri"/>
              </a:rPr>
              <a:t>farmacocinética</a:t>
            </a:r>
            <a:r>
              <a:rPr lang="en-GB" sz="800" dirty="0">
                <a:solidFill>
                  <a:schemeClr val="tx1">
                    <a:lumMod val="65000"/>
                    <a:lumOff val="35000"/>
                  </a:schemeClr>
                </a:solidFill>
                <a:latin typeface="Calibri"/>
                <a:ea typeface="Verdana" panose="020B0604030504040204" pitchFamily="34" charset="0"/>
                <a:cs typeface="Calibri"/>
              </a:rPr>
              <a:t>/</a:t>
            </a:r>
            <a:r>
              <a:rPr lang="en-GB" sz="800" dirty="0" err="1">
                <a:solidFill>
                  <a:schemeClr val="tx1">
                    <a:lumMod val="65000"/>
                    <a:lumOff val="35000"/>
                  </a:schemeClr>
                </a:solidFill>
                <a:latin typeface="Calibri"/>
                <a:ea typeface="Verdana" panose="020B0604030504040204" pitchFamily="34" charset="0"/>
                <a:cs typeface="Calibri"/>
              </a:rPr>
              <a:t>farmacodinâmica</a:t>
            </a:r>
            <a:r>
              <a:rPr lang="en-GB" sz="800" dirty="0">
                <a:solidFill>
                  <a:schemeClr val="tx1">
                    <a:lumMod val="65000"/>
                    <a:lumOff val="35000"/>
                  </a:schemeClr>
                </a:solidFill>
                <a:latin typeface="Calibri"/>
                <a:ea typeface="Verdana" panose="020B0604030504040204" pitchFamily="34" charset="0"/>
                <a:cs typeface="Calibri"/>
              </a:rPr>
              <a:t>; </a:t>
            </a:r>
            <a:r>
              <a:rPr lang="en-GB" sz="800" dirty="0" err="1">
                <a:solidFill>
                  <a:schemeClr val="tx1">
                    <a:lumMod val="65000"/>
                    <a:lumOff val="35000"/>
                  </a:schemeClr>
                </a:solidFill>
                <a:latin typeface="Calibri"/>
                <a:ea typeface="Verdana" panose="020B0604030504040204" pitchFamily="34" charset="0"/>
                <a:cs typeface="Calibri"/>
              </a:rPr>
              <a:t>QdV</a:t>
            </a:r>
            <a:r>
              <a:rPr lang="en-GB" sz="800" dirty="0">
                <a:solidFill>
                  <a:schemeClr val="tx1">
                    <a:lumMod val="65000"/>
                    <a:lumOff val="35000"/>
                  </a:schemeClr>
                </a:solidFill>
                <a:latin typeface="Calibri"/>
                <a:ea typeface="Verdana" panose="020B0604030504040204" pitchFamily="34" charset="0"/>
                <a:cs typeface="Calibri"/>
              </a:rPr>
              <a:t>, </a:t>
            </a:r>
            <a:r>
              <a:rPr lang="en-GB" sz="800" dirty="0" err="1">
                <a:solidFill>
                  <a:schemeClr val="tx1">
                    <a:lumMod val="65000"/>
                    <a:lumOff val="35000"/>
                  </a:schemeClr>
                </a:solidFill>
                <a:latin typeface="Calibri"/>
                <a:ea typeface="Verdana" panose="020B0604030504040204" pitchFamily="34" charset="0"/>
                <a:cs typeface="Calibri"/>
              </a:rPr>
              <a:t>qualidade</a:t>
            </a:r>
            <a:r>
              <a:rPr lang="en-GB" sz="800" dirty="0">
                <a:solidFill>
                  <a:schemeClr val="tx1">
                    <a:lumMod val="65000"/>
                    <a:lumOff val="35000"/>
                  </a:schemeClr>
                </a:solidFill>
                <a:latin typeface="Calibri"/>
                <a:ea typeface="Verdana" panose="020B0604030504040204" pitchFamily="34" charset="0"/>
                <a:cs typeface="Calibri"/>
              </a:rPr>
              <a:t> de </a:t>
            </a:r>
            <a:r>
              <a:rPr lang="en-GB" sz="800" dirty="0" err="1">
                <a:solidFill>
                  <a:schemeClr val="tx1">
                    <a:lumMod val="65000"/>
                    <a:lumOff val="35000"/>
                  </a:schemeClr>
                </a:solidFill>
                <a:latin typeface="Calibri"/>
                <a:ea typeface="Verdana" panose="020B0604030504040204" pitchFamily="34" charset="0"/>
                <a:cs typeface="Calibri"/>
              </a:rPr>
              <a:t>vida</a:t>
            </a:r>
            <a:r>
              <a:rPr lang="en-GB" sz="800" dirty="0">
                <a:solidFill>
                  <a:schemeClr val="tx1">
                    <a:lumMod val="65000"/>
                    <a:lumOff val="35000"/>
                  </a:schemeClr>
                </a:solidFill>
                <a:latin typeface="Calibri"/>
                <a:ea typeface="Verdana" panose="020B0604030504040204" pitchFamily="34" charset="0"/>
                <a:cs typeface="Calibri"/>
              </a:rPr>
              <a:t>; </a:t>
            </a:r>
            <a:r>
              <a:rPr lang="en-GB" sz="800" dirty="0" err="1">
                <a:solidFill>
                  <a:schemeClr val="tx1">
                    <a:lumMod val="65000"/>
                    <a:lumOff val="35000"/>
                  </a:schemeClr>
                </a:solidFill>
                <a:latin typeface="Calibri"/>
                <a:ea typeface="Verdana" panose="020B0604030504040204" pitchFamily="34" charset="0"/>
                <a:cs typeface="Calibri"/>
              </a:rPr>
              <a:t>TARc</a:t>
            </a:r>
            <a:r>
              <a:rPr lang="en-GB" sz="800" dirty="0">
                <a:solidFill>
                  <a:schemeClr val="tx1">
                    <a:lumMod val="65000"/>
                    <a:lumOff val="35000"/>
                  </a:schemeClr>
                </a:solidFill>
                <a:latin typeface="Calibri"/>
                <a:ea typeface="Verdana" panose="020B0604030504040204" pitchFamily="34" charset="0"/>
                <a:cs typeface="Calibri"/>
              </a:rPr>
              <a:t>, </a:t>
            </a:r>
            <a:r>
              <a:rPr lang="en-GB" sz="800" dirty="0" err="1">
                <a:solidFill>
                  <a:schemeClr val="tx1">
                    <a:lumMod val="65000"/>
                    <a:lumOff val="35000"/>
                  </a:schemeClr>
                </a:solidFill>
                <a:latin typeface="Calibri"/>
                <a:ea typeface="Verdana" panose="020B0604030504040204" pitchFamily="34" charset="0"/>
                <a:cs typeface="Calibri"/>
              </a:rPr>
              <a:t>terapêutica</a:t>
            </a:r>
            <a:r>
              <a:rPr lang="en-GB" sz="800" dirty="0">
                <a:solidFill>
                  <a:schemeClr val="tx1">
                    <a:lumMod val="65000"/>
                    <a:lumOff val="35000"/>
                  </a:schemeClr>
                </a:solidFill>
                <a:latin typeface="Calibri"/>
                <a:ea typeface="Verdana" panose="020B0604030504040204" pitchFamily="34" charset="0"/>
                <a:cs typeface="Calibri"/>
              </a:rPr>
              <a:t> </a:t>
            </a:r>
            <a:r>
              <a:rPr lang="en-GB" sz="800" dirty="0" err="1">
                <a:solidFill>
                  <a:schemeClr val="tx1">
                    <a:lumMod val="65000"/>
                    <a:lumOff val="35000"/>
                  </a:schemeClr>
                </a:solidFill>
                <a:latin typeface="Calibri"/>
                <a:ea typeface="Verdana" panose="020B0604030504040204" pitchFamily="34" charset="0"/>
                <a:cs typeface="Calibri"/>
              </a:rPr>
              <a:t>antirretrovírica</a:t>
            </a:r>
            <a:r>
              <a:rPr lang="en-GB" sz="800" dirty="0">
                <a:solidFill>
                  <a:schemeClr val="tx1">
                    <a:lumMod val="65000"/>
                    <a:lumOff val="35000"/>
                  </a:schemeClr>
                </a:solidFill>
                <a:latin typeface="Calibri"/>
                <a:ea typeface="Verdana" panose="020B0604030504040204" pitchFamily="34" charset="0"/>
                <a:cs typeface="Calibri"/>
              </a:rPr>
              <a:t> </a:t>
            </a:r>
            <a:r>
              <a:rPr lang="en-GB" sz="800" dirty="0" err="1">
                <a:solidFill>
                  <a:schemeClr val="tx1">
                    <a:lumMod val="65000"/>
                    <a:lumOff val="35000"/>
                  </a:schemeClr>
                </a:solidFill>
                <a:latin typeface="Calibri"/>
                <a:ea typeface="Verdana" panose="020B0604030504040204" pitchFamily="34" charset="0"/>
                <a:cs typeface="Calibri"/>
              </a:rPr>
              <a:t>combinada</a:t>
            </a:r>
            <a:endParaRPr lang="en-GB" sz="800" dirty="0">
              <a:solidFill>
                <a:schemeClr val="tx1">
                  <a:lumMod val="65000"/>
                  <a:lumOff val="35000"/>
                </a:schemeClr>
              </a:solidFill>
              <a:latin typeface="Calibri"/>
              <a:ea typeface="Verdana" panose="020B0604030504040204" pitchFamily="34" charset="0"/>
              <a:cs typeface="Calibri"/>
            </a:endParaRPr>
          </a:p>
          <a:p>
            <a:r>
              <a:rPr lang="en-GB" sz="800" dirty="0" err="1">
                <a:solidFill>
                  <a:schemeClr val="tx1">
                    <a:lumMod val="65000"/>
                    <a:lumOff val="35000"/>
                  </a:schemeClr>
                </a:solidFill>
                <a:latin typeface="Calibri"/>
                <a:ea typeface="Verdana" panose="020B0604030504040204" pitchFamily="34" charset="0"/>
                <a:cs typeface="Calibri"/>
              </a:rPr>
              <a:t>Opinião</a:t>
            </a:r>
            <a:r>
              <a:rPr lang="en-GB" sz="800" dirty="0">
                <a:solidFill>
                  <a:schemeClr val="tx1">
                    <a:lumMod val="65000"/>
                    <a:lumOff val="35000"/>
                  </a:schemeClr>
                </a:solidFill>
                <a:latin typeface="Calibri"/>
                <a:ea typeface="Verdana" panose="020B0604030504040204" pitchFamily="34" charset="0"/>
                <a:cs typeface="Calibri"/>
              </a:rPr>
              <a:t> de </a:t>
            </a:r>
            <a:r>
              <a:rPr lang="en-GB" sz="800" dirty="0" err="1">
                <a:solidFill>
                  <a:schemeClr val="tx1">
                    <a:lumMod val="65000"/>
                    <a:lumOff val="35000"/>
                  </a:schemeClr>
                </a:solidFill>
                <a:latin typeface="Calibri"/>
                <a:ea typeface="Verdana" panose="020B0604030504040204" pitchFamily="34" charset="0"/>
                <a:cs typeface="Calibri"/>
              </a:rPr>
              <a:t>perito</a:t>
            </a:r>
            <a:endParaRPr lang="x-none" sz="800" dirty="0">
              <a:solidFill>
                <a:schemeClr val="tx1">
                  <a:lumMod val="65000"/>
                  <a:lumOff val="35000"/>
                </a:schemeClr>
              </a:solidFill>
              <a:latin typeface="Calibri"/>
              <a:ea typeface="Verdana" panose="020B0604030504040204" pitchFamily="34" charset="0"/>
              <a:cs typeface="Calibri"/>
            </a:endParaRPr>
          </a:p>
        </p:txBody>
      </p:sp>
      <p:sp>
        <p:nvSpPr>
          <p:cNvPr id="8" name="Rectangle 4">
            <a:extLst>
              <a:ext uri="{FF2B5EF4-FFF2-40B4-BE49-F238E27FC236}">
                <a16:creationId xmlns:a16="http://schemas.microsoft.com/office/drawing/2014/main" id="{C3C057EC-A1EB-FC4C-AE8A-B0E8B7BF5648}"/>
              </a:ext>
            </a:extLst>
          </p:cNvPr>
          <p:cNvSpPr/>
          <p:nvPr/>
        </p:nvSpPr>
        <p:spPr>
          <a:xfrm>
            <a:off x="161513" y="237151"/>
            <a:ext cx="8164020" cy="461665"/>
          </a:xfrm>
          <a:prstGeom prst="rect">
            <a:avLst/>
          </a:prstGeom>
        </p:spPr>
        <p:txBody>
          <a:bodyPr wrap="square">
            <a:spAutoFit/>
          </a:bodyPr>
          <a:lstStyle/>
          <a:p>
            <a:r>
              <a:rPr lang="pt-PT" sz="2400" b="1" cap="small" dirty="0">
                <a:solidFill>
                  <a:srgbClr val="C00000"/>
                </a:solidFill>
              </a:rPr>
              <a:t>ENVELHECIMENTO DAS PVVIH</a:t>
            </a:r>
            <a:endParaRPr lang="pt-PT" sz="2400" b="1" dirty="0">
              <a:solidFill>
                <a:srgbClr val="C00000"/>
              </a:solidFill>
            </a:endParaRPr>
          </a:p>
        </p:txBody>
      </p:sp>
      <p:pic>
        <p:nvPicPr>
          <p:cNvPr id="13" name="Graphic 12">
            <a:extLst>
              <a:ext uri="{FF2B5EF4-FFF2-40B4-BE49-F238E27FC236}">
                <a16:creationId xmlns:a16="http://schemas.microsoft.com/office/drawing/2014/main" id="{47B6F4E0-E195-EC4A-A269-084A8598F88C}"/>
              </a:ext>
            </a:extLst>
          </p:cNvPr>
          <p:cNvPicPr>
            <a:picLocks noChangeAspect="1"/>
          </p:cNvPicPr>
          <p:nvPr/>
        </p:nvPicPr>
        <p:blipFill rotWithShape="1">
          <a:blip r:embed="rId3" cstate="print">
            <a:alphaModFix amt="1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l="12229" t="17489" r="26029" b="30397"/>
          <a:stretch/>
        </p:blipFill>
        <p:spPr>
          <a:xfrm>
            <a:off x="7302759" y="1612725"/>
            <a:ext cx="4257229" cy="3901407"/>
          </a:xfrm>
          <a:prstGeom prst="rect">
            <a:avLst/>
          </a:prstGeom>
        </p:spPr>
      </p:pic>
      <p:sp>
        <p:nvSpPr>
          <p:cNvPr id="7" name="Rounded Rectangle 6"/>
          <p:cNvSpPr/>
          <p:nvPr/>
        </p:nvSpPr>
        <p:spPr>
          <a:xfrm>
            <a:off x="735019" y="1843832"/>
            <a:ext cx="10548000" cy="576000"/>
          </a:xfrm>
          <a:prstGeom prst="roundRect">
            <a:avLst/>
          </a:prstGeom>
          <a:no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indent="447675"/>
            <a:r>
              <a:rPr lang="pt-PT" sz="2600" dirty="0">
                <a:solidFill>
                  <a:schemeClr val="tx1"/>
                </a:solidFill>
              </a:rPr>
              <a:t>Prevenção e gestão das </a:t>
            </a:r>
            <a:r>
              <a:rPr lang="pt-PT" sz="2600" b="1" dirty="0">
                <a:solidFill>
                  <a:schemeClr val="tx1"/>
                </a:solidFill>
              </a:rPr>
              <a:t>comorbilidades</a:t>
            </a:r>
          </a:p>
        </p:txBody>
      </p:sp>
      <p:sp>
        <p:nvSpPr>
          <p:cNvPr id="9" name="Rounded Rectangle 8"/>
          <p:cNvSpPr/>
          <p:nvPr/>
        </p:nvSpPr>
        <p:spPr>
          <a:xfrm>
            <a:off x="632012" y="2820472"/>
            <a:ext cx="10548000" cy="576000"/>
          </a:xfrm>
          <a:prstGeom prst="roundRect">
            <a:avLst/>
          </a:prstGeom>
          <a:no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indent="447675"/>
            <a:r>
              <a:rPr lang="pt-PT" sz="2600" dirty="0">
                <a:solidFill>
                  <a:schemeClr val="tx1"/>
                </a:solidFill>
              </a:rPr>
              <a:t>Polifarmácia, </a:t>
            </a:r>
            <a:r>
              <a:rPr lang="pt-PT" sz="2600" b="1" dirty="0">
                <a:solidFill>
                  <a:schemeClr val="tx1"/>
                </a:solidFill>
              </a:rPr>
              <a:t>DDIs</a:t>
            </a:r>
            <a:r>
              <a:rPr lang="pt-PT" sz="2600" dirty="0">
                <a:solidFill>
                  <a:schemeClr val="tx1"/>
                </a:solidFill>
              </a:rPr>
              <a:t> e PK/PD </a:t>
            </a:r>
          </a:p>
        </p:txBody>
      </p:sp>
      <p:sp>
        <p:nvSpPr>
          <p:cNvPr id="10" name="Rounded Rectangle 9"/>
          <p:cNvSpPr/>
          <p:nvPr/>
        </p:nvSpPr>
        <p:spPr>
          <a:xfrm>
            <a:off x="632012" y="3818990"/>
            <a:ext cx="10548000" cy="576000"/>
          </a:xfrm>
          <a:prstGeom prst="roundRect">
            <a:avLst/>
          </a:prstGeom>
          <a:no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indent="447675"/>
            <a:r>
              <a:rPr lang="pt-PT" sz="2600" dirty="0">
                <a:solidFill>
                  <a:schemeClr val="tx1"/>
                </a:solidFill>
              </a:rPr>
              <a:t>Estigma e </a:t>
            </a:r>
            <a:r>
              <a:rPr lang="pt-PT" sz="2600" b="1" dirty="0" err="1">
                <a:solidFill>
                  <a:schemeClr val="tx1"/>
                </a:solidFill>
              </a:rPr>
              <a:t>QdV</a:t>
            </a:r>
            <a:endParaRPr lang="pt-PT" sz="2600" b="1" dirty="0">
              <a:solidFill>
                <a:schemeClr val="tx1"/>
              </a:solidFill>
            </a:endParaRPr>
          </a:p>
        </p:txBody>
      </p:sp>
      <p:sp>
        <p:nvSpPr>
          <p:cNvPr id="11" name="Rounded Rectangle 10"/>
          <p:cNvSpPr/>
          <p:nvPr/>
        </p:nvSpPr>
        <p:spPr>
          <a:xfrm>
            <a:off x="632012" y="4792329"/>
            <a:ext cx="10548000" cy="576000"/>
          </a:xfrm>
          <a:prstGeom prst="roundRect">
            <a:avLst/>
          </a:prstGeom>
          <a:noFill/>
          <a:ln w="285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indent="447675"/>
            <a:r>
              <a:rPr lang="pt-PT" sz="2600" b="1" dirty="0">
                <a:solidFill>
                  <a:schemeClr val="bg1"/>
                </a:solidFill>
              </a:rPr>
              <a:t>Optimização e individualização da TARc</a:t>
            </a:r>
          </a:p>
        </p:txBody>
      </p:sp>
    </p:spTree>
    <p:extLst>
      <p:ext uri="{BB962C8B-B14F-4D97-AF65-F5344CB8AC3E}">
        <p14:creationId xmlns:p14="http://schemas.microsoft.com/office/powerpoint/2010/main" val="373434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5238CE1-5AFD-1B49-B7B4-5C9A65D5B7A0}"/>
              </a:ext>
            </a:extLst>
          </p:cNvPr>
          <p:cNvGrpSpPr/>
          <p:nvPr/>
        </p:nvGrpSpPr>
        <p:grpSpPr>
          <a:xfrm>
            <a:off x="2736849" y="1175636"/>
            <a:ext cx="6590856" cy="4823183"/>
            <a:chOff x="2736849" y="1175636"/>
            <a:chExt cx="6590856" cy="4823183"/>
          </a:xfrm>
        </p:grpSpPr>
        <p:sp>
          <p:nvSpPr>
            <p:cNvPr id="5" name="Freeform 9">
              <a:extLst>
                <a:ext uri="{FF2B5EF4-FFF2-40B4-BE49-F238E27FC236}">
                  <a16:creationId xmlns:a16="http://schemas.microsoft.com/office/drawing/2014/main" id="{667013F2-9925-4B3E-A4FE-43AD767B0969}"/>
                </a:ext>
              </a:extLst>
            </p:cNvPr>
            <p:cNvSpPr/>
            <p:nvPr/>
          </p:nvSpPr>
          <p:spPr>
            <a:xfrm>
              <a:off x="2736849" y="2696787"/>
              <a:ext cx="1529025" cy="1757501"/>
            </a:xfrm>
            <a:custGeom>
              <a:avLst/>
              <a:gdLst>
                <a:gd name="connsiteX0" fmla="*/ 0 w 1757501"/>
                <a:gd name="connsiteY0" fmla="*/ 764513 h 1529025"/>
                <a:gd name="connsiteX1" fmla="*/ 382256 w 1757501"/>
                <a:gd name="connsiteY1" fmla="*/ 0 h 1529025"/>
                <a:gd name="connsiteX2" fmla="*/ 1375245 w 1757501"/>
                <a:gd name="connsiteY2" fmla="*/ 0 h 1529025"/>
                <a:gd name="connsiteX3" fmla="*/ 1757501 w 1757501"/>
                <a:gd name="connsiteY3" fmla="*/ 764513 h 1529025"/>
                <a:gd name="connsiteX4" fmla="*/ 1375245 w 1757501"/>
                <a:gd name="connsiteY4" fmla="*/ 1529025 h 1529025"/>
                <a:gd name="connsiteX5" fmla="*/ 382256 w 1757501"/>
                <a:gd name="connsiteY5" fmla="*/ 1529025 h 1529025"/>
                <a:gd name="connsiteX6" fmla="*/ 0 w 1757501"/>
                <a:gd name="connsiteY6" fmla="*/ 764513 h 1529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57501" h="1529025">
                  <a:moveTo>
                    <a:pt x="878750" y="0"/>
                  </a:moveTo>
                  <a:lnTo>
                    <a:pt x="1757501" y="332563"/>
                  </a:lnTo>
                  <a:lnTo>
                    <a:pt x="1757501" y="1196462"/>
                  </a:lnTo>
                  <a:lnTo>
                    <a:pt x="878750" y="1529025"/>
                  </a:lnTo>
                  <a:lnTo>
                    <a:pt x="0" y="1196462"/>
                  </a:lnTo>
                  <a:lnTo>
                    <a:pt x="0" y="332563"/>
                  </a:lnTo>
                  <a:lnTo>
                    <a:pt x="878750" y="0"/>
                  </a:lnTo>
                  <a:close/>
                </a:path>
              </a:pathLst>
            </a:custGeom>
            <a:solidFill>
              <a:schemeClr val="bg1"/>
            </a:solidFill>
            <a:ln w="57150" cap="flat" cmpd="sng" algn="ctr">
              <a:solidFill>
                <a:srgbClr val="5B595D"/>
              </a:solidFill>
              <a:prstDash val="solid"/>
            </a:ln>
            <a:effectLst/>
          </p:spPr>
          <p:txBody>
            <a:bodyPr spcFirstLastPara="0" vert="horz" wrap="square" lIns="180000" tIns="273877" rIns="180000" bIns="273877" numCol="1" spcCol="1270" anchor="ctr" anchorCtr="0">
              <a:noAutofit/>
            </a:bodyPr>
            <a:lstStyle/>
            <a:p>
              <a:pPr algn="ctr">
                <a:spcBef>
                  <a:spcPct val="0"/>
                </a:spcBef>
              </a:pPr>
              <a:r>
                <a:rPr lang="en-GB" b="1" kern="0" dirty="0">
                  <a:solidFill>
                    <a:srgbClr val="5A5A5A"/>
                  </a:solidFill>
                  <a:ea typeface="Verdana" panose="020B0604030504040204" pitchFamily="34" charset="0"/>
                </a:rPr>
                <a:t>Pós-Menopausa</a:t>
              </a:r>
              <a:endParaRPr lang="en-GB" b="1" kern="0" baseline="30000" dirty="0">
                <a:solidFill>
                  <a:srgbClr val="5A5A5A"/>
                </a:solidFill>
                <a:ea typeface="Verdana" panose="020B0604030504040204" pitchFamily="34" charset="0"/>
              </a:endParaRPr>
            </a:p>
          </p:txBody>
        </p:sp>
        <p:sp>
          <p:nvSpPr>
            <p:cNvPr id="6" name="Freeform 9">
              <a:extLst>
                <a:ext uri="{FF2B5EF4-FFF2-40B4-BE49-F238E27FC236}">
                  <a16:creationId xmlns:a16="http://schemas.microsoft.com/office/drawing/2014/main" id="{667013F2-9925-4B3E-A4FE-43AD767B0969}"/>
                </a:ext>
              </a:extLst>
            </p:cNvPr>
            <p:cNvSpPr/>
            <p:nvPr/>
          </p:nvSpPr>
          <p:spPr>
            <a:xfrm>
              <a:off x="3578198" y="1175636"/>
              <a:ext cx="1529025" cy="1757501"/>
            </a:xfrm>
            <a:custGeom>
              <a:avLst/>
              <a:gdLst>
                <a:gd name="connsiteX0" fmla="*/ 0 w 1757501"/>
                <a:gd name="connsiteY0" fmla="*/ 764513 h 1529025"/>
                <a:gd name="connsiteX1" fmla="*/ 382256 w 1757501"/>
                <a:gd name="connsiteY1" fmla="*/ 0 h 1529025"/>
                <a:gd name="connsiteX2" fmla="*/ 1375245 w 1757501"/>
                <a:gd name="connsiteY2" fmla="*/ 0 h 1529025"/>
                <a:gd name="connsiteX3" fmla="*/ 1757501 w 1757501"/>
                <a:gd name="connsiteY3" fmla="*/ 764513 h 1529025"/>
                <a:gd name="connsiteX4" fmla="*/ 1375245 w 1757501"/>
                <a:gd name="connsiteY4" fmla="*/ 1529025 h 1529025"/>
                <a:gd name="connsiteX5" fmla="*/ 382256 w 1757501"/>
                <a:gd name="connsiteY5" fmla="*/ 1529025 h 1529025"/>
                <a:gd name="connsiteX6" fmla="*/ 0 w 1757501"/>
                <a:gd name="connsiteY6" fmla="*/ 764513 h 1529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57501" h="1529025">
                  <a:moveTo>
                    <a:pt x="878750" y="0"/>
                  </a:moveTo>
                  <a:lnTo>
                    <a:pt x="1757501" y="332563"/>
                  </a:lnTo>
                  <a:lnTo>
                    <a:pt x="1757501" y="1196462"/>
                  </a:lnTo>
                  <a:lnTo>
                    <a:pt x="878750" y="1529025"/>
                  </a:lnTo>
                  <a:lnTo>
                    <a:pt x="0" y="1196462"/>
                  </a:lnTo>
                  <a:lnTo>
                    <a:pt x="0" y="332563"/>
                  </a:lnTo>
                  <a:lnTo>
                    <a:pt x="878750" y="0"/>
                  </a:lnTo>
                  <a:close/>
                </a:path>
              </a:pathLst>
            </a:custGeom>
            <a:solidFill>
              <a:schemeClr val="bg1"/>
            </a:solidFill>
            <a:ln w="57150" cap="flat" cmpd="sng" algn="ctr">
              <a:solidFill>
                <a:srgbClr val="5B595D"/>
              </a:solidFill>
              <a:prstDash val="solid"/>
            </a:ln>
            <a:effectLst/>
          </p:spPr>
          <p:txBody>
            <a:bodyPr spcFirstLastPara="0" vert="horz" wrap="square" lIns="238273" tIns="273877" rIns="238273" bIns="273877" numCol="1" spcCol="1270" anchor="ctr" anchorCtr="0">
              <a:noAutofit/>
            </a:bodyPr>
            <a:lstStyle/>
            <a:p>
              <a:pPr algn="ctr">
                <a:spcBef>
                  <a:spcPct val="0"/>
                </a:spcBef>
              </a:pPr>
              <a:r>
                <a:rPr lang="en-GB" b="1" kern="0" dirty="0">
                  <a:solidFill>
                    <a:srgbClr val="595958"/>
                  </a:solidFill>
                  <a:ea typeface="Verdana" panose="020B0604030504040204" pitchFamily="34" charset="0"/>
                </a:rPr>
                <a:t>DM2</a:t>
              </a:r>
              <a:endParaRPr lang="en-GB" b="1" kern="0" baseline="30000" dirty="0">
                <a:solidFill>
                  <a:srgbClr val="595958"/>
                </a:solidFill>
                <a:ea typeface="Verdana" panose="020B0604030504040204" pitchFamily="34" charset="0"/>
              </a:endParaRPr>
            </a:p>
          </p:txBody>
        </p:sp>
        <p:sp>
          <p:nvSpPr>
            <p:cNvPr id="7" name="Freeform 9">
              <a:extLst>
                <a:ext uri="{FF2B5EF4-FFF2-40B4-BE49-F238E27FC236}">
                  <a16:creationId xmlns:a16="http://schemas.microsoft.com/office/drawing/2014/main" id="{667013F2-9925-4B3E-A4FE-43AD767B0969}"/>
                </a:ext>
              </a:extLst>
            </p:cNvPr>
            <p:cNvSpPr/>
            <p:nvPr/>
          </p:nvSpPr>
          <p:spPr>
            <a:xfrm>
              <a:off x="5259623" y="1175636"/>
              <a:ext cx="1529025" cy="1757501"/>
            </a:xfrm>
            <a:custGeom>
              <a:avLst/>
              <a:gdLst>
                <a:gd name="connsiteX0" fmla="*/ 0 w 1757501"/>
                <a:gd name="connsiteY0" fmla="*/ 764513 h 1529025"/>
                <a:gd name="connsiteX1" fmla="*/ 382256 w 1757501"/>
                <a:gd name="connsiteY1" fmla="*/ 0 h 1529025"/>
                <a:gd name="connsiteX2" fmla="*/ 1375245 w 1757501"/>
                <a:gd name="connsiteY2" fmla="*/ 0 h 1529025"/>
                <a:gd name="connsiteX3" fmla="*/ 1757501 w 1757501"/>
                <a:gd name="connsiteY3" fmla="*/ 764513 h 1529025"/>
                <a:gd name="connsiteX4" fmla="*/ 1375245 w 1757501"/>
                <a:gd name="connsiteY4" fmla="*/ 1529025 h 1529025"/>
                <a:gd name="connsiteX5" fmla="*/ 382256 w 1757501"/>
                <a:gd name="connsiteY5" fmla="*/ 1529025 h 1529025"/>
                <a:gd name="connsiteX6" fmla="*/ 0 w 1757501"/>
                <a:gd name="connsiteY6" fmla="*/ 764513 h 1529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57501" h="1529025">
                  <a:moveTo>
                    <a:pt x="878750" y="0"/>
                  </a:moveTo>
                  <a:lnTo>
                    <a:pt x="1757501" y="332563"/>
                  </a:lnTo>
                  <a:lnTo>
                    <a:pt x="1757501" y="1196462"/>
                  </a:lnTo>
                  <a:lnTo>
                    <a:pt x="878750" y="1529025"/>
                  </a:lnTo>
                  <a:lnTo>
                    <a:pt x="0" y="1196462"/>
                  </a:lnTo>
                  <a:lnTo>
                    <a:pt x="0" y="332563"/>
                  </a:lnTo>
                  <a:lnTo>
                    <a:pt x="878750" y="0"/>
                  </a:lnTo>
                  <a:close/>
                </a:path>
              </a:pathLst>
            </a:custGeom>
            <a:solidFill>
              <a:srgbClr val="C51635"/>
            </a:solidFill>
            <a:ln w="57150" cap="flat" cmpd="sng" algn="ctr">
              <a:solidFill>
                <a:srgbClr val="C51635"/>
              </a:solidFill>
              <a:prstDash val="solid"/>
            </a:ln>
            <a:effectLst/>
          </p:spPr>
          <p:txBody>
            <a:bodyPr spcFirstLastPara="0" vert="horz" wrap="square" lIns="238273" tIns="273877" rIns="238273" bIns="273877" numCol="1" spcCol="1270" anchor="ctr" anchorCtr="0">
              <a:noAutofit/>
            </a:bodyPr>
            <a:lstStyle/>
            <a:p>
              <a:pPr algn="ctr">
                <a:spcBef>
                  <a:spcPct val="0"/>
                </a:spcBef>
              </a:pPr>
              <a:r>
                <a:rPr lang="en-GB" b="1" kern="0" dirty="0">
                  <a:solidFill>
                    <a:schemeClr val="bg1"/>
                  </a:solidFill>
                  <a:ea typeface="Verdana" panose="020B0604030504040204" pitchFamily="34" charset="0"/>
                </a:rPr>
                <a:t>Doença CV</a:t>
              </a:r>
              <a:endParaRPr lang="en-GB" b="1" kern="0" baseline="30000" dirty="0">
                <a:solidFill>
                  <a:schemeClr val="bg1"/>
                </a:solidFill>
                <a:ea typeface="Verdana" panose="020B0604030504040204" pitchFamily="34" charset="0"/>
              </a:endParaRPr>
            </a:p>
          </p:txBody>
        </p:sp>
        <p:sp>
          <p:nvSpPr>
            <p:cNvPr id="8" name="Freeform 9">
              <a:extLst>
                <a:ext uri="{FF2B5EF4-FFF2-40B4-BE49-F238E27FC236}">
                  <a16:creationId xmlns:a16="http://schemas.microsoft.com/office/drawing/2014/main" id="{667013F2-9925-4B3E-A4FE-43AD767B0969}"/>
                </a:ext>
              </a:extLst>
            </p:cNvPr>
            <p:cNvSpPr/>
            <p:nvPr/>
          </p:nvSpPr>
          <p:spPr>
            <a:xfrm>
              <a:off x="6955042" y="1175636"/>
              <a:ext cx="1529025" cy="1757501"/>
            </a:xfrm>
            <a:custGeom>
              <a:avLst/>
              <a:gdLst>
                <a:gd name="connsiteX0" fmla="*/ 0 w 1757501"/>
                <a:gd name="connsiteY0" fmla="*/ 764513 h 1529025"/>
                <a:gd name="connsiteX1" fmla="*/ 382256 w 1757501"/>
                <a:gd name="connsiteY1" fmla="*/ 0 h 1529025"/>
                <a:gd name="connsiteX2" fmla="*/ 1375245 w 1757501"/>
                <a:gd name="connsiteY2" fmla="*/ 0 h 1529025"/>
                <a:gd name="connsiteX3" fmla="*/ 1757501 w 1757501"/>
                <a:gd name="connsiteY3" fmla="*/ 764513 h 1529025"/>
                <a:gd name="connsiteX4" fmla="*/ 1375245 w 1757501"/>
                <a:gd name="connsiteY4" fmla="*/ 1529025 h 1529025"/>
                <a:gd name="connsiteX5" fmla="*/ 382256 w 1757501"/>
                <a:gd name="connsiteY5" fmla="*/ 1529025 h 1529025"/>
                <a:gd name="connsiteX6" fmla="*/ 0 w 1757501"/>
                <a:gd name="connsiteY6" fmla="*/ 764513 h 1529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57501" h="1529025">
                  <a:moveTo>
                    <a:pt x="878750" y="0"/>
                  </a:moveTo>
                  <a:lnTo>
                    <a:pt x="1757501" y="332563"/>
                  </a:lnTo>
                  <a:lnTo>
                    <a:pt x="1757501" y="1196462"/>
                  </a:lnTo>
                  <a:lnTo>
                    <a:pt x="878750" y="1529025"/>
                  </a:lnTo>
                  <a:lnTo>
                    <a:pt x="0" y="1196462"/>
                  </a:lnTo>
                  <a:lnTo>
                    <a:pt x="0" y="332563"/>
                  </a:lnTo>
                  <a:lnTo>
                    <a:pt x="878750" y="0"/>
                  </a:lnTo>
                  <a:close/>
                </a:path>
              </a:pathLst>
            </a:custGeom>
            <a:solidFill>
              <a:schemeClr val="bg1"/>
            </a:solidFill>
            <a:ln w="57150" cap="flat" cmpd="sng" algn="ctr">
              <a:solidFill>
                <a:srgbClr val="5B595D"/>
              </a:solidFill>
              <a:prstDash val="solid"/>
            </a:ln>
            <a:effectLst/>
          </p:spPr>
          <p:txBody>
            <a:bodyPr spcFirstLastPara="0" vert="horz" wrap="square" lIns="108000" tIns="273877" rIns="108000" bIns="273877" numCol="1" spcCol="1270" anchor="ctr" anchorCtr="0">
              <a:noAutofit/>
            </a:bodyPr>
            <a:lstStyle/>
            <a:p>
              <a:pPr algn="ctr">
                <a:spcBef>
                  <a:spcPct val="0"/>
                </a:spcBef>
              </a:pPr>
              <a:r>
                <a:rPr lang="en-GB" b="1" kern="0" dirty="0">
                  <a:solidFill>
                    <a:srgbClr val="595958"/>
                  </a:solidFill>
                  <a:ea typeface="Verdana" panose="020B0604030504040204" pitchFamily="34" charset="0"/>
                </a:rPr>
                <a:t>Dislipidémia</a:t>
              </a:r>
              <a:endParaRPr lang="en-GB" b="1" kern="0" baseline="30000" dirty="0">
                <a:solidFill>
                  <a:srgbClr val="595958"/>
                </a:solidFill>
                <a:ea typeface="Verdana" panose="020B0604030504040204" pitchFamily="34" charset="0"/>
              </a:endParaRPr>
            </a:p>
          </p:txBody>
        </p:sp>
        <p:sp>
          <p:nvSpPr>
            <p:cNvPr id="9" name="Freeform 9">
              <a:extLst>
                <a:ext uri="{FF2B5EF4-FFF2-40B4-BE49-F238E27FC236}">
                  <a16:creationId xmlns:a16="http://schemas.microsoft.com/office/drawing/2014/main" id="{667013F2-9925-4B3E-A4FE-43AD767B0969}"/>
                </a:ext>
              </a:extLst>
            </p:cNvPr>
            <p:cNvSpPr/>
            <p:nvPr/>
          </p:nvSpPr>
          <p:spPr>
            <a:xfrm>
              <a:off x="6111403" y="2705350"/>
              <a:ext cx="1529025" cy="1757501"/>
            </a:xfrm>
            <a:custGeom>
              <a:avLst/>
              <a:gdLst>
                <a:gd name="connsiteX0" fmla="*/ 0 w 1757501"/>
                <a:gd name="connsiteY0" fmla="*/ 764513 h 1529025"/>
                <a:gd name="connsiteX1" fmla="*/ 382256 w 1757501"/>
                <a:gd name="connsiteY1" fmla="*/ 0 h 1529025"/>
                <a:gd name="connsiteX2" fmla="*/ 1375245 w 1757501"/>
                <a:gd name="connsiteY2" fmla="*/ 0 h 1529025"/>
                <a:gd name="connsiteX3" fmla="*/ 1757501 w 1757501"/>
                <a:gd name="connsiteY3" fmla="*/ 764513 h 1529025"/>
                <a:gd name="connsiteX4" fmla="*/ 1375245 w 1757501"/>
                <a:gd name="connsiteY4" fmla="*/ 1529025 h 1529025"/>
                <a:gd name="connsiteX5" fmla="*/ 382256 w 1757501"/>
                <a:gd name="connsiteY5" fmla="*/ 1529025 h 1529025"/>
                <a:gd name="connsiteX6" fmla="*/ 0 w 1757501"/>
                <a:gd name="connsiteY6" fmla="*/ 764513 h 1529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57501" h="1529025">
                  <a:moveTo>
                    <a:pt x="878750" y="0"/>
                  </a:moveTo>
                  <a:lnTo>
                    <a:pt x="1757501" y="332563"/>
                  </a:lnTo>
                  <a:lnTo>
                    <a:pt x="1757501" y="1196462"/>
                  </a:lnTo>
                  <a:lnTo>
                    <a:pt x="878750" y="1529025"/>
                  </a:lnTo>
                  <a:lnTo>
                    <a:pt x="0" y="1196462"/>
                  </a:lnTo>
                  <a:lnTo>
                    <a:pt x="0" y="332563"/>
                  </a:lnTo>
                  <a:lnTo>
                    <a:pt x="878750" y="0"/>
                  </a:lnTo>
                  <a:close/>
                </a:path>
              </a:pathLst>
            </a:custGeom>
            <a:solidFill>
              <a:srgbClr val="C51635"/>
            </a:solidFill>
            <a:ln w="57150" cap="flat" cmpd="sng" algn="ctr">
              <a:solidFill>
                <a:srgbClr val="C51635"/>
              </a:solidFill>
              <a:prstDash val="solid"/>
            </a:ln>
            <a:effectLst/>
          </p:spPr>
          <p:txBody>
            <a:bodyPr spcFirstLastPara="0" vert="horz" wrap="square" lIns="238273" tIns="273877" rIns="238273" bIns="273877" numCol="1" spcCol="1270" anchor="ctr" anchorCtr="0">
              <a:noAutofit/>
            </a:bodyPr>
            <a:lstStyle/>
            <a:p>
              <a:pPr algn="ctr">
                <a:spcBef>
                  <a:spcPct val="0"/>
                </a:spcBef>
              </a:pPr>
              <a:r>
                <a:rPr lang="en-GB" b="1" kern="0" dirty="0">
                  <a:solidFill>
                    <a:schemeClr val="bg1"/>
                  </a:solidFill>
                  <a:ea typeface="Verdana" panose="020B0604030504040204" pitchFamily="34" charset="0"/>
                </a:rPr>
                <a:t>Doença renal</a:t>
              </a:r>
              <a:endParaRPr lang="en-GB" b="1" kern="0" baseline="30000" dirty="0">
                <a:solidFill>
                  <a:schemeClr val="bg1"/>
                </a:solidFill>
                <a:ea typeface="Verdana" panose="020B0604030504040204" pitchFamily="34" charset="0"/>
              </a:endParaRPr>
            </a:p>
          </p:txBody>
        </p:sp>
        <p:sp>
          <p:nvSpPr>
            <p:cNvPr id="10" name="Freeform 9">
              <a:extLst>
                <a:ext uri="{FF2B5EF4-FFF2-40B4-BE49-F238E27FC236}">
                  <a16:creationId xmlns:a16="http://schemas.microsoft.com/office/drawing/2014/main" id="{667013F2-9925-4B3E-A4FE-43AD767B0969}"/>
                </a:ext>
              </a:extLst>
            </p:cNvPr>
            <p:cNvSpPr/>
            <p:nvPr/>
          </p:nvSpPr>
          <p:spPr>
            <a:xfrm>
              <a:off x="7798680" y="2705350"/>
              <a:ext cx="1529025" cy="1757501"/>
            </a:xfrm>
            <a:custGeom>
              <a:avLst/>
              <a:gdLst>
                <a:gd name="connsiteX0" fmla="*/ 0 w 1757501"/>
                <a:gd name="connsiteY0" fmla="*/ 764513 h 1529025"/>
                <a:gd name="connsiteX1" fmla="*/ 382256 w 1757501"/>
                <a:gd name="connsiteY1" fmla="*/ 0 h 1529025"/>
                <a:gd name="connsiteX2" fmla="*/ 1375245 w 1757501"/>
                <a:gd name="connsiteY2" fmla="*/ 0 h 1529025"/>
                <a:gd name="connsiteX3" fmla="*/ 1757501 w 1757501"/>
                <a:gd name="connsiteY3" fmla="*/ 764513 h 1529025"/>
                <a:gd name="connsiteX4" fmla="*/ 1375245 w 1757501"/>
                <a:gd name="connsiteY4" fmla="*/ 1529025 h 1529025"/>
                <a:gd name="connsiteX5" fmla="*/ 382256 w 1757501"/>
                <a:gd name="connsiteY5" fmla="*/ 1529025 h 1529025"/>
                <a:gd name="connsiteX6" fmla="*/ 0 w 1757501"/>
                <a:gd name="connsiteY6" fmla="*/ 764513 h 1529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57501" h="1529025">
                  <a:moveTo>
                    <a:pt x="878750" y="0"/>
                  </a:moveTo>
                  <a:lnTo>
                    <a:pt x="1757501" y="332563"/>
                  </a:lnTo>
                  <a:lnTo>
                    <a:pt x="1757501" y="1196462"/>
                  </a:lnTo>
                  <a:lnTo>
                    <a:pt x="878750" y="1529025"/>
                  </a:lnTo>
                  <a:lnTo>
                    <a:pt x="0" y="1196462"/>
                  </a:lnTo>
                  <a:lnTo>
                    <a:pt x="0" y="332563"/>
                  </a:lnTo>
                  <a:lnTo>
                    <a:pt x="878750" y="0"/>
                  </a:lnTo>
                  <a:close/>
                </a:path>
              </a:pathLst>
            </a:custGeom>
            <a:solidFill>
              <a:schemeClr val="bg1"/>
            </a:solidFill>
            <a:ln w="57150" cap="flat" cmpd="sng" algn="ctr">
              <a:solidFill>
                <a:srgbClr val="5B595D"/>
              </a:solidFill>
              <a:prstDash val="solid"/>
            </a:ln>
            <a:effectLst/>
          </p:spPr>
          <p:txBody>
            <a:bodyPr spcFirstLastPara="0" vert="horz" wrap="square" lIns="238273" tIns="273877" rIns="238273" bIns="273877" numCol="1" spcCol="1270" anchor="ctr" anchorCtr="0">
              <a:noAutofit/>
            </a:bodyPr>
            <a:lstStyle/>
            <a:p>
              <a:pPr algn="ctr">
                <a:spcBef>
                  <a:spcPct val="0"/>
                </a:spcBef>
              </a:pPr>
              <a:r>
                <a:rPr lang="en-GB" b="1" i="1" kern="0" dirty="0">
                  <a:solidFill>
                    <a:srgbClr val="5A5A5A"/>
                  </a:solidFill>
                  <a:ea typeface="Verdana" panose="020B0604030504040204" pitchFamily="34" charset="0"/>
                </a:rPr>
                <a:t>Frailty</a:t>
              </a:r>
              <a:endParaRPr lang="en-GB" b="1" i="1" kern="0" baseline="30000" dirty="0">
                <a:solidFill>
                  <a:srgbClr val="5A5A5A"/>
                </a:solidFill>
                <a:ea typeface="Verdana" panose="020B0604030504040204" pitchFamily="34" charset="0"/>
              </a:endParaRPr>
            </a:p>
          </p:txBody>
        </p:sp>
        <p:sp>
          <p:nvSpPr>
            <p:cNvPr id="11" name="Freeform 9">
              <a:extLst>
                <a:ext uri="{FF2B5EF4-FFF2-40B4-BE49-F238E27FC236}">
                  <a16:creationId xmlns:a16="http://schemas.microsoft.com/office/drawing/2014/main" id="{667013F2-9925-4B3E-A4FE-43AD767B0969}"/>
                </a:ext>
              </a:extLst>
            </p:cNvPr>
            <p:cNvSpPr/>
            <p:nvPr/>
          </p:nvSpPr>
          <p:spPr>
            <a:xfrm>
              <a:off x="5259623" y="4241318"/>
              <a:ext cx="1529025" cy="1757501"/>
            </a:xfrm>
            <a:custGeom>
              <a:avLst/>
              <a:gdLst>
                <a:gd name="connsiteX0" fmla="*/ 0 w 1757501"/>
                <a:gd name="connsiteY0" fmla="*/ 764513 h 1529025"/>
                <a:gd name="connsiteX1" fmla="*/ 382256 w 1757501"/>
                <a:gd name="connsiteY1" fmla="*/ 0 h 1529025"/>
                <a:gd name="connsiteX2" fmla="*/ 1375245 w 1757501"/>
                <a:gd name="connsiteY2" fmla="*/ 0 h 1529025"/>
                <a:gd name="connsiteX3" fmla="*/ 1757501 w 1757501"/>
                <a:gd name="connsiteY3" fmla="*/ 764513 h 1529025"/>
                <a:gd name="connsiteX4" fmla="*/ 1375245 w 1757501"/>
                <a:gd name="connsiteY4" fmla="*/ 1529025 h 1529025"/>
                <a:gd name="connsiteX5" fmla="*/ 382256 w 1757501"/>
                <a:gd name="connsiteY5" fmla="*/ 1529025 h 1529025"/>
                <a:gd name="connsiteX6" fmla="*/ 0 w 1757501"/>
                <a:gd name="connsiteY6" fmla="*/ 764513 h 1529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57501" h="1529025">
                  <a:moveTo>
                    <a:pt x="878750" y="0"/>
                  </a:moveTo>
                  <a:lnTo>
                    <a:pt x="1757501" y="332563"/>
                  </a:lnTo>
                  <a:lnTo>
                    <a:pt x="1757501" y="1196462"/>
                  </a:lnTo>
                  <a:lnTo>
                    <a:pt x="878750" y="1529025"/>
                  </a:lnTo>
                  <a:lnTo>
                    <a:pt x="0" y="1196462"/>
                  </a:lnTo>
                  <a:lnTo>
                    <a:pt x="0" y="332563"/>
                  </a:lnTo>
                  <a:lnTo>
                    <a:pt x="878750" y="0"/>
                  </a:lnTo>
                  <a:close/>
                </a:path>
              </a:pathLst>
            </a:custGeom>
            <a:solidFill>
              <a:srgbClr val="C51635"/>
            </a:solidFill>
            <a:ln w="57150" cap="flat" cmpd="sng" algn="ctr">
              <a:solidFill>
                <a:srgbClr val="C51635"/>
              </a:solidFill>
              <a:prstDash val="solid"/>
            </a:ln>
            <a:effectLst/>
          </p:spPr>
          <p:txBody>
            <a:bodyPr spcFirstLastPara="0" vert="horz" wrap="square" lIns="238273" tIns="273877" rIns="238273" bIns="273877" numCol="1" spcCol="1270" anchor="ctr" anchorCtr="0">
              <a:noAutofit/>
            </a:bodyPr>
            <a:lstStyle/>
            <a:p>
              <a:pPr algn="ctr">
                <a:spcBef>
                  <a:spcPct val="0"/>
                </a:spcBef>
              </a:pPr>
              <a:r>
                <a:rPr lang="en-GB" b="1" kern="0" dirty="0">
                  <a:solidFill>
                    <a:schemeClr val="bg1"/>
                  </a:solidFill>
                  <a:ea typeface="Verdana" panose="020B0604030504040204" pitchFamily="34" charset="0"/>
                </a:rPr>
                <a:t>Doença mental</a:t>
              </a:r>
              <a:endParaRPr lang="en-GB" b="1" kern="0" baseline="30000" dirty="0">
                <a:solidFill>
                  <a:schemeClr val="bg1"/>
                </a:solidFill>
                <a:ea typeface="Verdana" panose="020B0604030504040204" pitchFamily="34" charset="0"/>
              </a:endParaRPr>
            </a:p>
          </p:txBody>
        </p:sp>
        <p:sp>
          <p:nvSpPr>
            <p:cNvPr id="12" name="Freeform 9">
              <a:extLst>
                <a:ext uri="{FF2B5EF4-FFF2-40B4-BE49-F238E27FC236}">
                  <a16:creationId xmlns:a16="http://schemas.microsoft.com/office/drawing/2014/main" id="{667013F2-9925-4B3E-A4FE-43AD767B0969}"/>
                </a:ext>
              </a:extLst>
            </p:cNvPr>
            <p:cNvSpPr/>
            <p:nvPr/>
          </p:nvSpPr>
          <p:spPr>
            <a:xfrm>
              <a:off x="6963183" y="4241318"/>
              <a:ext cx="1529025" cy="1757501"/>
            </a:xfrm>
            <a:custGeom>
              <a:avLst/>
              <a:gdLst>
                <a:gd name="connsiteX0" fmla="*/ 0 w 1757501"/>
                <a:gd name="connsiteY0" fmla="*/ 764513 h 1529025"/>
                <a:gd name="connsiteX1" fmla="*/ 382256 w 1757501"/>
                <a:gd name="connsiteY1" fmla="*/ 0 h 1529025"/>
                <a:gd name="connsiteX2" fmla="*/ 1375245 w 1757501"/>
                <a:gd name="connsiteY2" fmla="*/ 0 h 1529025"/>
                <a:gd name="connsiteX3" fmla="*/ 1757501 w 1757501"/>
                <a:gd name="connsiteY3" fmla="*/ 764513 h 1529025"/>
                <a:gd name="connsiteX4" fmla="*/ 1375245 w 1757501"/>
                <a:gd name="connsiteY4" fmla="*/ 1529025 h 1529025"/>
                <a:gd name="connsiteX5" fmla="*/ 382256 w 1757501"/>
                <a:gd name="connsiteY5" fmla="*/ 1529025 h 1529025"/>
                <a:gd name="connsiteX6" fmla="*/ 0 w 1757501"/>
                <a:gd name="connsiteY6" fmla="*/ 764513 h 1529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57501" h="1529025">
                  <a:moveTo>
                    <a:pt x="878750" y="0"/>
                  </a:moveTo>
                  <a:lnTo>
                    <a:pt x="1757501" y="332563"/>
                  </a:lnTo>
                  <a:lnTo>
                    <a:pt x="1757501" y="1196462"/>
                  </a:lnTo>
                  <a:lnTo>
                    <a:pt x="878750" y="1529025"/>
                  </a:lnTo>
                  <a:lnTo>
                    <a:pt x="0" y="1196462"/>
                  </a:lnTo>
                  <a:lnTo>
                    <a:pt x="0" y="332563"/>
                  </a:lnTo>
                  <a:lnTo>
                    <a:pt x="878750" y="0"/>
                  </a:lnTo>
                  <a:close/>
                </a:path>
              </a:pathLst>
            </a:custGeom>
            <a:solidFill>
              <a:schemeClr val="bg1"/>
            </a:solidFill>
            <a:ln w="57150" cap="flat" cmpd="sng" algn="ctr">
              <a:solidFill>
                <a:srgbClr val="5B595D"/>
              </a:solidFill>
              <a:prstDash val="solid"/>
            </a:ln>
            <a:effectLst/>
          </p:spPr>
          <p:txBody>
            <a:bodyPr spcFirstLastPara="0" vert="horz" wrap="square" lIns="238273" tIns="273877" rIns="238273" bIns="273877" numCol="1" spcCol="1270" anchor="ctr" anchorCtr="0">
              <a:noAutofit/>
            </a:bodyPr>
            <a:lstStyle/>
            <a:p>
              <a:pPr algn="ctr">
                <a:spcBef>
                  <a:spcPct val="0"/>
                </a:spcBef>
              </a:pPr>
              <a:r>
                <a:rPr lang="en-GB" b="1" kern="0" dirty="0">
                  <a:solidFill>
                    <a:srgbClr val="595958"/>
                  </a:solidFill>
                  <a:ea typeface="Verdana" panose="020B0604030504040204" pitchFamily="34" charset="0"/>
                </a:rPr>
                <a:t>Doença oncológica não SIDA</a:t>
              </a:r>
              <a:endParaRPr lang="en-GB" b="1" kern="0" baseline="30000" dirty="0">
                <a:solidFill>
                  <a:srgbClr val="595958"/>
                </a:solidFill>
                <a:ea typeface="Verdana" panose="020B0604030504040204" pitchFamily="34" charset="0"/>
              </a:endParaRPr>
            </a:p>
          </p:txBody>
        </p:sp>
        <p:sp>
          <p:nvSpPr>
            <p:cNvPr id="13" name="Freeform 9">
              <a:extLst>
                <a:ext uri="{FF2B5EF4-FFF2-40B4-BE49-F238E27FC236}">
                  <a16:creationId xmlns:a16="http://schemas.microsoft.com/office/drawing/2014/main" id="{667013F2-9925-4B3E-A4FE-43AD767B0969}"/>
                </a:ext>
              </a:extLst>
            </p:cNvPr>
            <p:cNvSpPr/>
            <p:nvPr/>
          </p:nvSpPr>
          <p:spPr>
            <a:xfrm>
              <a:off x="4424126" y="2696787"/>
              <a:ext cx="1529025" cy="1757501"/>
            </a:xfrm>
            <a:custGeom>
              <a:avLst/>
              <a:gdLst>
                <a:gd name="connsiteX0" fmla="*/ 0 w 1757501"/>
                <a:gd name="connsiteY0" fmla="*/ 764513 h 1529025"/>
                <a:gd name="connsiteX1" fmla="*/ 382256 w 1757501"/>
                <a:gd name="connsiteY1" fmla="*/ 0 h 1529025"/>
                <a:gd name="connsiteX2" fmla="*/ 1375245 w 1757501"/>
                <a:gd name="connsiteY2" fmla="*/ 0 h 1529025"/>
                <a:gd name="connsiteX3" fmla="*/ 1757501 w 1757501"/>
                <a:gd name="connsiteY3" fmla="*/ 764513 h 1529025"/>
                <a:gd name="connsiteX4" fmla="*/ 1375245 w 1757501"/>
                <a:gd name="connsiteY4" fmla="*/ 1529025 h 1529025"/>
                <a:gd name="connsiteX5" fmla="*/ 382256 w 1757501"/>
                <a:gd name="connsiteY5" fmla="*/ 1529025 h 1529025"/>
                <a:gd name="connsiteX6" fmla="*/ 0 w 1757501"/>
                <a:gd name="connsiteY6" fmla="*/ 764513 h 1529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57501" h="1529025">
                  <a:moveTo>
                    <a:pt x="878750" y="0"/>
                  </a:moveTo>
                  <a:lnTo>
                    <a:pt x="1757501" y="332563"/>
                  </a:lnTo>
                  <a:lnTo>
                    <a:pt x="1757501" y="1196462"/>
                  </a:lnTo>
                  <a:lnTo>
                    <a:pt x="878750" y="1529025"/>
                  </a:lnTo>
                  <a:lnTo>
                    <a:pt x="0" y="1196462"/>
                  </a:lnTo>
                  <a:lnTo>
                    <a:pt x="0" y="332563"/>
                  </a:lnTo>
                  <a:lnTo>
                    <a:pt x="878750" y="0"/>
                  </a:lnTo>
                  <a:close/>
                </a:path>
              </a:pathLst>
            </a:custGeom>
            <a:solidFill>
              <a:srgbClr val="C51635"/>
            </a:solidFill>
            <a:ln w="57150" cap="flat" cmpd="sng" algn="ctr">
              <a:solidFill>
                <a:srgbClr val="C51635"/>
              </a:solidFill>
              <a:prstDash val="solid"/>
            </a:ln>
            <a:effectLst/>
          </p:spPr>
          <p:txBody>
            <a:bodyPr spcFirstLastPara="0" vert="horz" wrap="square" lIns="108000" tIns="273877" rIns="108000" bIns="273877" numCol="1" spcCol="1270" anchor="ctr" anchorCtr="0">
              <a:noAutofit/>
            </a:bodyPr>
            <a:lstStyle/>
            <a:p>
              <a:pPr algn="ctr">
                <a:spcBef>
                  <a:spcPct val="0"/>
                </a:spcBef>
              </a:pPr>
              <a:r>
                <a:rPr lang="en-GB" b="1" kern="0" dirty="0">
                  <a:solidFill>
                    <a:schemeClr val="bg1"/>
                  </a:solidFill>
                  <a:ea typeface="Verdana" panose="020B0604030504040204" pitchFamily="34" charset="0"/>
                </a:rPr>
                <a:t>Osteoporose</a:t>
              </a:r>
              <a:endParaRPr lang="en-GB" b="1" kern="0" baseline="30000" dirty="0">
                <a:solidFill>
                  <a:schemeClr val="bg1"/>
                </a:solidFill>
                <a:ea typeface="Verdana" panose="020B0604030504040204" pitchFamily="34" charset="0"/>
              </a:endParaRPr>
            </a:p>
          </p:txBody>
        </p:sp>
        <p:sp>
          <p:nvSpPr>
            <p:cNvPr id="14" name="Freeform 9">
              <a:extLst>
                <a:ext uri="{FF2B5EF4-FFF2-40B4-BE49-F238E27FC236}">
                  <a16:creationId xmlns:a16="http://schemas.microsoft.com/office/drawing/2014/main" id="{667013F2-9925-4B3E-A4FE-43AD767B0969}"/>
                </a:ext>
              </a:extLst>
            </p:cNvPr>
            <p:cNvSpPr/>
            <p:nvPr/>
          </p:nvSpPr>
          <p:spPr>
            <a:xfrm>
              <a:off x="3556063" y="4225309"/>
              <a:ext cx="1529025" cy="1757501"/>
            </a:xfrm>
            <a:custGeom>
              <a:avLst/>
              <a:gdLst>
                <a:gd name="connsiteX0" fmla="*/ 0 w 1757501"/>
                <a:gd name="connsiteY0" fmla="*/ 764513 h 1529025"/>
                <a:gd name="connsiteX1" fmla="*/ 382256 w 1757501"/>
                <a:gd name="connsiteY1" fmla="*/ 0 h 1529025"/>
                <a:gd name="connsiteX2" fmla="*/ 1375245 w 1757501"/>
                <a:gd name="connsiteY2" fmla="*/ 0 h 1529025"/>
                <a:gd name="connsiteX3" fmla="*/ 1757501 w 1757501"/>
                <a:gd name="connsiteY3" fmla="*/ 764513 h 1529025"/>
                <a:gd name="connsiteX4" fmla="*/ 1375245 w 1757501"/>
                <a:gd name="connsiteY4" fmla="*/ 1529025 h 1529025"/>
                <a:gd name="connsiteX5" fmla="*/ 382256 w 1757501"/>
                <a:gd name="connsiteY5" fmla="*/ 1529025 h 1529025"/>
                <a:gd name="connsiteX6" fmla="*/ 0 w 1757501"/>
                <a:gd name="connsiteY6" fmla="*/ 764513 h 1529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57501" h="1529025">
                  <a:moveTo>
                    <a:pt x="878750" y="0"/>
                  </a:moveTo>
                  <a:lnTo>
                    <a:pt x="1757501" y="332563"/>
                  </a:lnTo>
                  <a:lnTo>
                    <a:pt x="1757501" y="1196462"/>
                  </a:lnTo>
                  <a:lnTo>
                    <a:pt x="878750" y="1529025"/>
                  </a:lnTo>
                  <a:lnTo>
                    <a:pt x="0" y="1196462"/>
                  </a:lnTo>
                  <a:lnTo>
                    <a:pt x="0" y="332563"/>
                  </a:lnTo>
                  <a:lnTo>
                    <a:pt x="878750" y="0"/>
                  </a:lnTo>
                  <a:close/>
                </a:path>
              </a:pathLst>
            </a:custGeom>
            <a:solidFill>
              <a:schemeClr val="bg1"/>
            </a:solidFill>
            <a:ln w="57150" cap="flat" cmpd="sng" algn="ctr">
              <a:solidFill>
                <a:srgbClr val="5B595D"/>
              </a:solidFill>
              <a:prstDash val="solid"/>
            </a:ln>
            <a:effectLst/>
          </p:spPr>
          <p:txBody>
            <a:bodyPr spcFirstLastPara="0" vert="horz" wrap="square" lIns="238273" tIns="273877" rIns="238273" bIns="273877" numCol="1" spcCol="1270" anchor="ctr" anchorCtr="0">
              <a:noAutofit/>
            </a:bodyPr>
            <a:lstStyle/>
            <a:p>
              <a:pPr algn="ctr">
                <a:spcBef>
                  <a:spcPct val="0"/>
                </a:spcBef>
              </a:pPr>
              <a:r>
                <a:rPr lang="en-GB" b="1" kern="0" dirty="0">
                  <a:solidFill>
                    <a:srgbClr val="595958"/>
                  </a:solidFill>
                  <a:ea typeface="Verdana" panose="020B0604030504040204" pitchFamily="34" charset="0"/>
                </a:rPr>
                <a:t>Doença hepática</a:t>
              </a:r>
              <a:endParaRPr lang="en-GB" b="1" kern="0" baseline="30000" dirty="0">
                <a:solidFill>
                  <a:srgbClr val="595958"/>
                </a:solidFill>
                <a:ea typeface="Verdana" panose="020B0604030504040204" pitchFamily="34" charset="0"/>
              </a:endParaRPr>
            </a:p>
          </p:txBody>
        </p:sp>
      </p:grpSp>
      <p:sp>
        <p:nvSpPr>
          <p:cNvPr id="16" name="TextBox 15">
            <a:extLst>
              <a:ext uri="{FF2B5EF4-FFF2-40B4-BE49-F238E27FC236}">
                <a16:creationId xmlns:a16="http://schemas.microsoft.com/office/drawing/2014/main" id="{ED620EB2-70FD-F346-A102-36F1A2BD8A30}"/>
              </a:ext>
            </a:extLst>
          </p:cNvPr>
          <p:cNvSpPr txBox="1"/>
          <p:nvPr/>
        </p:nvSpPr>
        <p:spPr>
          <a:xfrm>
            <a:off x="236283" y="6475640"/>
            <a:ext cx="2032000" cy="215444"/>
          </a:xfrm>
          <a:prstGeom prst="rect">
            <a:avLst/>
          </a:prstGeom>
          <a:noFill/>
        </p:spPr>
        <p:txBody>
          <a:bodyPr wrap="square" rtlCol="0">
            <a:spAutoFit/>
          </a:bodyPr>
          <a:lstStyle/>
          <a:p>
            <a:r>
              <a:rPr lang="en-GB" sz="800" dirty="0">
                <a:solidFill>
                  <a:schemeClr val="tx1">
                    <a:lumMod val="65000"/>
                    <a:lumOff val="35000"/>
                  </a:schemeClr>
                </a:solidFill>
                <a:latin typeface="Calibri"/>
                <a:ea typeface="Verdana" panose="020B0604030504040204" pitchFamily="34" charset="0"/>
                <a:cs typeface="Calibri"/>
              </a:rPr>
              <a:t>Opinião de perito</a:t>
            </a:r>
            <a:endParaRPr lang="x-none" sz="800" dirty="0">
              <a:solidFill>
                <a:schemeClr val="tx1">
                  <a:lumMod val="65000"/>
                  <a:lumOff val="35000"/>
                </a:schemeClr>
              </a:solidFill>
              <a:latin typeface="Calibri"/>
              <a:ea typeface="Verdana" panose="020B0604030504040204" pitchFamily="34" charset="0"/>
              <a:cs typeface="Calibri"/>
            </a:endParaRPr>
          </a:p>
        </p:txBody>
      </p:sp>
      <p:sp>
        <p:nvSpPr>
          <p:cNvPr id="15" name="Rectangle 4">
            <a:extLst>
              <a:ext uri="{FF2B5EF4-FFF2-40B4-BE49-F238E27FC236}">
                <a16:creationId xmlns:a16="http://schemas.microsoft.com/office/drawing/2014/main" id="{65BC8176-9BE0-C74C-833D-5A4BBB5D1316}"/>
              </a:ext>
            </a:extLst>
          </p:cNvPr>
          <p:cNvSpPr/>
          <p:nvPr/>
        </p:nvSpPr>
        <p:spPr>
          <a:xfrm>
            <a:off x="161513" y="237151"/>
            <a:ext cx="8164020" cy="461665"/>
          </a:xfrm>
          <a:prstGeom prst="rect">
            <a:avLst/>
          </a:prstGeom>
        </p:spPr>
        <p:txBody>
          <a:bodyPr wrap="square">
            <a:spAutoFit/>
          </a:bodyPr>
          <a:lstStyle/>
          <a:p>
            <a:r>
              <a:rPr lang="pt-PT" sz="2400" b="1" cap="small" dirty="0">
                <a:solidFill>
                  <a:srgbClr val="C00000"/>
                </a:solidFill>
              </a:rPr>
              <a:t>COMORBILIDADES</a:t>
            </a:r>
            <a:endParaRPr lang="pt-PT" sz="2400" b="1" dirty="0">
              <a:solidFill>
                <a:srgbClr val="C00000"/>
              </a:solidFill>
            </a:endParaRPr>
          </a:p>
        </p:txBody>
      </p:sp>
    </p:spTree>
    <p:extLst>
      <p:ext uri="{BB962C8B-B14F-4D97-AF65-F5344CB8AC3E}">
        <p14:creationId xmlns:p14="http://schemas.microsoft.com/office/powerpoint/2010/main" val="3721928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6198420" y="2969001"/>
            <a:ext cx="2099079" cy="720447"/>
          </a:xfrm>
          <a:prstGeom prst="roundRect">
            <a:avLst/>
          </a:prstGeom>
          <a:solidFill>
            <a:srgbClr val="B4B614"/>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defRPr/>
            </a:pPr>
            <a:r>
              <a:rPr lang="en-GB" dirty="0">
                <a:solidFill>
                  <a:srgbClr val="000000"/>
                </a:solidFill>
                <a:ea typeface="Verdana" panose="020B0604030504040204" pitchFamily="34" charset="0"/>
                <a:cs typeface="Verdana" panose="020B0604030504040204" pitchFamily="34" charset="0"/>
              </a:rPr>
              <a:t>TARc</a:t>
            </a:r>
            <a:r>
              <a:rPr lang="en-GB" baseline="30000" dirty="0">
                <a:solidFill>
                  <a:srgbClr val="000000"/>
                </a:solidFill>
                <a:ea typeface="Verdana" panose="020B0604030504040204" pitchFamily="34" charset="0"/>
                <a:cs typeface="Verdana" panose="020B0604030504040204" pitchFamily="34" charset="0"/>
              </a:rPr>
              <a:t>1,3–6</a:t>
            </a:r>
            <a:endParaRPr lang="en-GB" dirty="0">
              <a:solidFill>
                <a:srgbClr val="000000"/>
              </a:solidFill>
              <a:ea typeface="Verdana" panose="020B0604030504040204" pitchFamily="34" charset="0"/>
              <a:cs typeface="Verdana" panose="020B0604030504040204" pitchFamily="34" charset="0"/>
            </a:endParaRPr>
          </a:p>
        </p:txBody>
      </p:sp>
      <p:sp>
        <p:nvSpPr>
          <p:cNvPr id="18" name="Content Placeholder 12"/>
          <p:cNvSpPr txBox="1">
            <a:spLocks/>
          </p:cNvSpPr>
          <p:nvPr/>
        </p:nvSpPr>
        <p:spPr>
          <a:xfrm>
            <a:off x="6192864" y="3758893"/>
            <a:ext cx="2498315" cy="1600438"/>
          </a:xfrm>
          <a:prstGeom prst="rect">
            <a:avLst/>
          </a:prstGeom>
        </p:spPr>
        <p:txBody>
          <a:bodyPr vert="horz" wrap="square" lIns="91440" tIns="45720" rIns="91440" bIns="45720" rtlCol="0" anchor="t" anchorCtr="0">
            <a:spAutoFit/>
          </a:bodyPr>
          <a:lstStyle>
            <a:lvl1pPr marL="268288" indent="-268288" algn="l" defTabSz="914400" rtl="0" eaLnBrk="1" latinLnBrk="0" hangingPunct="1">
              <a:spcBef>
                <a:spcPts val="1800"/>
              </a:spcBef>
              <a:buClr>
                <a:schemeClr val="accent2"/>
              </a:buClr>
              <a:buSzPct val="80000"/>
              <a:buFont typeface="Wingdings" pitchFamily="2" charset="2"/>
              <a:buChar char="n"/>
              <a:defRPr sz="1600" b="0" kern="1200">
                <a:solidFill>
                  <a:schemeClr val="tx1"/>
                </a:solidFill>
                <a:latin typeface="Verdana" charset="0"/>
                <a:ea typeface="+mn-ea"/>
                <a:cs typeface="+mn-cs"/>
              </a:defRPr>
            </a:lvl1pPr>
            <a:lvl2pPr marL="627063" indent="-263525" algn="l" defTabSz="914400" rtl="0" eaLnBrk="1" latinLnBrk="0" hangingPunct="1">
              <a:spcBef>
                <a:spcPts val="300"/>
              </a:spcBef>
              <a:buClr>
                <a:srgbClr val="C00000"/>
              </a:buClr>
              <a:buSzPct val="70000"/>
              <a:buFont typeface="Wingdings" pitchFamily="2" charset="2"/>
              <a:buChar char="n"/>
              <a:defRPr sz="1600" b="0" kern="1200">
                <a:solidFill>
                  <a:schemeClr val="tx1"/>
                </a:solidFill>
                <a:latin typeface="Verdana" charset="0"/>
                <a:ea typeface="+mn-ea"/>
                <a:cs typeface="+mn-cs"/>
              </a:defRPr>
            </a:lvl2pPr>
            <a:lvl3pPr marL="901700" indent="-215900" algn="l" defTabSz="914400" rtl="0" eaLnBrk="1" latinLnBrk="0" hangingPunct="1">
              <a:spcBef>
                <a:spcPts val="100"/>
              </a:spcBef>
              <a:buClr>
                <a:srgbClr val="C00000"/>
              </a:buClr>
              <a:buFont typeface="Arial" pitchFamily="34" charset="0"/>
              <a:buChar char="•"/>
              <a:defRPr sz="1400" b="0" kern="1200">
                <a:solidFill>
                  <a:schemeClr val="tx1"/>
                </a:solidFill>
                <a:latin typeface="Verdana" charset="0"/>
                <a:ea typeface="+mn-ea"/>
                <a:cs typeface="+mn-cs"/>
              </a:defRPr>
            </a:lvl3pPr>
            <a:lvl4pPr marL="1223963" indent="-282575" algn="l" defTabSz="914400" rtl="0" eaLnBrk="1" latinLnBrk="0" hangingPunct="1">
              <a:spcBef>
                <a:spcPts val="100"/>
              </a:spcBef>
              <a:buClr>
                <a:srgbClr val="C00000"/>
              </a:buClr>
              <a:buFont typeface="Arial" pitchFamily="34" charset="0"/>
              <a:buChar char="–"/>
              <a:defRPr sz="1400" b="0" kern="1200">
                <a:solidFill>
                  <a:schemeClr val="tx1"/>
                </a:solidFill>
                <a:latin typeface="Verdana" charset="0"/>
                <a:ea typeface="+mn-ea"/>
                <a:cs typeface="+mn-cs"/>
              </a:defRPr>
            </a:lvl4pPr>
            <a:lvl5pPr marL="1492250" indent="-201613" algn="l" defTabSz="914400" rtl="0" eaLnBrk="1" latinLnBrk="0" hangingPunct="1">
              <a:spcBef>
                <a:spcPts val="100"/>
              </a:spcBef>
              <a:buClr>
                <a:srgbClr val="C00000"/>
              </a:buClr>
              <a:buFont typeface="Arial" pitchFamily="34" charset="0"/>
              <a:buChar char="»"/>
              <a:defRPr sz="1400" b="0" kern="1200">
                <a:solidFill>
                  <a:schemeClr val="tx1"/>
                </a:solidFill>
                <a:latin typeface="Verdana"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2563" indent="-182563">
              <a:spcBef>
                <a:spcPts val="600"/>
              </a:spcBef>
              <a:buClr>
                <a:srgbClr val="595959"/>
              </a:buClr>
              <a:buFont typeface="Arial" panose="020B0604020202020204" pitchFamily="34" charset="0"/>
              <a:buChar char="•"/>
              <a:defRPr/>
            </a:pPr>
            <a:r>
              <a:rPr lang="en-GB" dirty="0">
                <a:solidFill>
                  <a:srgbClr val="000000"/>
                </a:solidFill>
                <a:latin typeface="+mn-lt"/>
              </a:rPr>
              <a:t>ABC</a:t>
            </a:r>
            <a:endParaRPr lang="en-GB" baseline="30000" dirty="0">
              <a:solidFill>
                <a:srgbClr val="000000"/>
              </a:solidFill>
              <a:latin typeface="+mn-lt"/>
            </a:endParaRPr>
          </a:p>
          <a:p>
            <a:pPr marL="182563" indent="-182563">
              <a:spcBef>
                <a:spcPts val="600"/>
              </a:spcBef>
              <a:buClr>
                <a:srgbClr val="595959"/>
              </a:buClr>
              <a:buFont typeface="Arial" panose="020B0604020202020204" pitchFamily="34" charset="0"/>
              <a:buChar char="•"/>
              <a:defRPr/>
            </a:pPr>
            <a:r>
              <a:rPr lang="en-GB" dirty="0">
                <a:solidFill>
                  <a:srgbClr val="000000"/>
                </a:solidFill>
                <a:latin typeface="+mn-lt"/>
              </a:rPr>
              <a:t>ddI, d4T</a:t>
            </a:r>
          </a:p>
          <a:p>
            <a:pPr marL="182563" indent="-182563">
              <a:spcBef>
                <a:spcPts val="600"/>
              </a:spcBef>
              <a:buClr>
                <a:srgbClr val="595959"/>
              </a:buClr>
              <a:buFont typeface="Arial" panose="020B0604020202020204" pitchFamily="34" charset="0"/>
              <a:buChar char="•"/>
              <a:defRPr/>
            </a:pPr>
            <a:r>
              <a:rPr lang="en-GB" dirty="0">
                <a:solidFill>
                  <a:srgbClr val="000000"/>
                </a:solidFill>
                <a:latin typeface="+mn-lt"/>
              </a:rPr>
              <a:t>LPV/r</a:t>
            </a:r>
          </a:p>
          <a:p>
            <a:pPr marL="182563" indent="-182563">
              <a:spcBef>
                <a:spcPts val="600"/>
              </a:spcBef>
              <a:buClr>
                <a:srgbClr val="595959"/>
              </a:buClr>
              <a:buFont typeface="Arial" panose="020B0604020202020204" pitchFamily="34" charset="0"/>
              <a:buChar char="•"/>
              <a:defRPr/>
            </a:pPr>
            <a:r>
              <a:rPr lang="en-GB" dirty="0">
                <a:solidFill>
                  <a:srgbClr val="000000"/>
                </a:solidFill>
                <a:latin typeface="+mn-lt"/>
              </a:rPr>
              <a:t>DRV/r ou DRV/c</a:t>
            </a:r>
          </a:p>
          <a:p>
            <a:pPr>
              <a:spcBef>
                <a:spcPts val="600"/>
              </a:spcBef>
              <a:buClr>
                <a:srgbClr val="595959"/>
              </a:buClr>
              <a:buFont typeface="Arial" panose="020B0604020202020204" pitchFamily="34" charset="0"/>
              <a:buChar char="•"/>
              <a:defRPr/>
            </a:pPr>
            <a:endParaRPr lang="en-GB" sz="1400" dirty="0">
              <a:solidFill>
                <a:srgbClr val="000000"/>
              </a:solidFill>
              <a:latin typeface="+mj-lt"/>
            </a:endParaRPr>
          </a:p>
        </p:txBody>
      </p:sp>
      <p:sp>
        <p:nvSpPr>
          <p:cNvPr id="19" name="Content Placeholder 12"/>
          <p:cNvSpPr txBox="1">
            <a:spLocks/>
          </p:cNvSpPr>
          <p:nvPr/>
        </p:nvSpPr>
        <p:spPr>
          <a:xfrm>
            <a:off x="3686975" y="3739357"/>
            <a:ext cx="2136451" cy="984885"/>
          </a:xfrm>
          <a:prstGeom prst="rect">
            <a:avLst/>
          </a:prstGeom>
        </p:spPr>
        <p:txBody>
          <a:bodyPr vert="horz" wrap="square" lIns="91440" tIns="45720" rIns="91440" bIns="45720" rtlCol="0" anchor="t" anchorCtr="0">
            <a:spAutoFit/>
          </a:bodyPr>
          <a:lstStyle>
            <a:defPPr>
              <a:defRPr lang="en-US"/>
            </a:defPPr>
            <a:lvl1pPr marL="268288" indent="-268288">
              <a:spcBef>
                <a:spcPts val="600"/>
              </a:spcBef>
              <a:buClr>
                <a:schemeClr val="accent1"/>
              </a:buClr>
              <a:buSzPct val="80000"/>
              <a:buFont typeface="Arial" panose="020B0604020202020204" pitchFamily="34" charset="0"/>
              <a:buChar char="•"/>
              <a:defRPr sz="1200" b="0">
                <a:solidFill>
                  <a:srgbClr val="363636"/>
                </a:solidFill>
              </a:defRPr>
            </a:lvl1pPr>
            <a:lvl2pPr marL="627063" indent="-263525">
              <a:spcBef>
                <a:spcPts val="300"/>
              </a:spcBef>
              <a:buClr>
                <a:srgbClr val="C00000"/>
              </a:buClr>
              <a:buSzPct val="70000"/>
              <a:buFont typeface="Wingdings" pitchFamily="2" charset="2"/>
              <a:buChar char="n"/>
              <a:defRPr sz="1600" b="0">
                <a:latin typeface="Verdana" charset="0"/>
              </a:defRPr>
            </a:lvl2pPr>
            <a:lvl3pPr marL="901700" indent="-215900">
              <a:spcBef>
                <a:spcPts val="100"/>
              </a:spcBef>
              <a:buClr>
                <a:srgbClr val="C00000"/>
              </a:buClr>
              <a:buFont typeface="Arial" pitchFamily="34" charset="0"/>
              <a:buChar char="•"/>
              <a:defRPr sz="1400" b="0">
                <a:latin typeface="Verdana" charset="0"/>
              </a:defRPr>
            </a:lvl3pPr>
            <a:lvl4pPr marL="1223963" indent="-282575">
              <a:spcBef>
                <a:spcPts val="100"/>
              </a:spcBef>
              <a:buClr>
                <a:srgbClr val="C00000"/>
              </a:buClr>
              <a:buFont typeface="Arial" pitchFamily="34" charset="0"/>
              <a:buChar char="–"/>
              <a:defRPr sz="1400" b="0">
                <a:latin typeface="Verdana" charset="0"/>
              </a:defRPr>
            </a:lvl4pPr>
            <a:lvl5pPr marL="1492250" indent="-201613">
              <a:spcBef>
                <a:spcPts val="100"/>
              </a:spcBef>
              <a:buClr>
                <a:srgbClr val="C00000"/>
              </a:buClr>
              <a:buFont typeface="Arial" pitchFamily="34" charset="0"/>
              <a:buChar char="»"/>
              <a:defRPr sz="1400" b="0">
                <a:latin typeface="Verdana"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182563" indent="-182563">
              <a:buClr>
                <a:srgbClr val="595959"/>
              </a:buClr>
              <a:defRPr/>
            </a:pPr>
            <a:r>
              <a:rPr lang="en-GB" sz="1600" dirty="0">
                <a:solidFill>
                  <a:srgbClr val="000000"/>
                </a:solidFill>
              </a:rPr>
              <a:t>Inflamação crónica</a:t>
            </a:r>
          </a:p>
          <a:p>
            <a:pPr marL="182563" indent="-182563">
              <a:buClr>
                <a:srgbClr val="595959"/>
              </a:buClr>
              <a:defRPr/>
            </a:pPr>
            <a:r>
              <a:rPr lang="en-GB" sz="1600" dirty="0">
                <a:solidFill>
                  <a:srgbClr val="000000"/>
                </a:solidFill>
              </a:rPr>
              <a:t>Lesão endotelial</a:t>
            </a:r>
          </a:p>
          <a:p>
            <a:pPr marL="182563" indent="-182563">
              <a:buClr>
                <a:srgbClr val="595959"/>
              </a:buClr>
              <a:defRPr/>
            </a:pPr>
            <a:r>
              <a:rPr lang="en-GB" sz="1600" dirty="0">
                <a:solidFill>
                  <a:srgbClr val="000000"/>
                </a:solidFill>
              </a:rPr>
              <a:t>Coinfecções</a:t>
            </a:r>
          </a:p>
        </p:txBody>
      </p:sp>
      <p:sp>
        <p:nvSpPr>
          <p:cNvPr id="20" name="Rounded Rectangle 19"/>
          <p:cNvSpPr/>
          <p:nvPr/>
        </p:nvSpPr>
        <p:spPr>
          <a:xfrm>
            <a:off x="3705662" y="2969001"/>
            <a:ext cx="2099079" cy="720447"/>
          </a:xfrm>
          <a:prstGeom prst="roundRect">
            <a:avLst/>
          </a:prstGeom>
          <a:solidFill>
            <a:srgbClr val="B4B614"/>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defRPr/>
            </a:pPr>
            <a:r>
              <a:rPr lang="en-GB" dirty="0">
                <a:solidFill>
                  <a:srgbClr val="000000"/>
                </a:solidFill>
                <a:ea typeface="Verdana" panose="020B0604030504040204" pitchFamily="34" charset="0"/>
                <a:cs typeface="Verdana" panose="020B0604030504040204" pitchFamily="34" charset="0"/>
              </a:rPr>
              <a:t>VIH</a:t>
            </a:r>
            <a:r>
              <a:rPr lang="en-GB" baseline="30000" dirty="0">
                <a:solidFill>
                  <a:srgbClr val="000000"/>
                </a:solidFill>
                <a:ea typeface="Verdana" panose="020B0604030504040204" pitchFamily="34" charset="0"/>
                <a:cs typeface="Verdana" panose="020B0604030504040204" pitchFamily="34" charset="0"/>
              </a:rPr>
              <a:t>1</a:t>
            </a:r>
            <a:endParaRPr lang="en-GB" dirty="0">
              <a:solidFill>
                <a:srgbClr val="000000"/>
              </a:solidFill>
              <a:ea typeface="Verdana" panose="020B0604030504040204" pitchFamily="34" charset="0"/>
              <a:cs typeface="Verdana" panose="020B0604030504040204" pitchFamily="34" charset="0"/>
            </a:endParaRPr>
          </a:p>
        </p:txBody>
      </p:sp>
      <p:sp>
        <p:nvSpPr>
          <p:cNvPr id="21" name="Rounded Rectangle 20"/>
          <p:cNvSpPr/>
          <p:nvPr/>
        </p:nvSpPr>
        <p:spPr>
          <a:xfrm>
            <a:off x="1212904" y="2969001"/>
            <a:ext cx="2099079" cy="720447"/>
          </a:xfrm>
          <a:prstGeom prst="roundRect">
            <a:avLst/>
          </a:prstGeom>
          <a:solidFill>
            <a:srgbClr val="B4B614"/>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defRPr/>
            </a:pPr>
            <a:r>
              <a:rPr lang="en-GB" dirty="0">
                <a:solidFill>
                  <a:srgbClr val="000000"/>
                </a:solidFill>
                <a:ea typeface="Verdana" panose="020B0604030504040204" pitchFamily="34" charset="0"/>
                <a:cs typeface="Verdana" panose="020B0604030504040204" pitchFamily="34" charset="0"/>
              </a:rPr>
              <a:t>Hospedeiro</a:t>
            </a:r>
            <a:r>
              <a:rPr lang="en-GB" baseline="30000" dirty="0">
                <a:solidFill>
                  <a:srgbClr val="000000"/>
                </a:solidFill>
                <a:ea typeface="Verdana" panose="020B0604030504040204" pitchFamily="34" charset="0"/>
                <a:cs typeface="Verdana" panose="020B0604030504040204" pitchFamily="34" charset="0"/>
              </a:rPr>
              <a:t>1,2</a:t>
            </a:r>
          </a:p>
        </p:txBody>
      </p:sp>
      <p:sp>
        <p:nvSpPr>
          <p:cNvPr id="22" name="Content Placeholder 12"/>
          <p:cNvSpPr txBox="1">
            <a:spLocks/>
          </p:cNvSpPr>
          <p:nvPr/>
        </p:nvSpPr>
        <p:spPr>
          <a:xfrm>
            <a:off x="1258215" y="3755224"/>
            <a:ext cx="2479946" cy="1954381"/>
          </a:xfrm>
          <a:prstGeom prst="rect">
            <a:avLst/>
          </a:prstGeom>
        </p:spPr>
        <p:txBody>
          <a:bodyPr vert="horz" wrap="square" lIns="91440" tIns="45720" rIns="91440" bIns="45720" rtlCol="0" anchor="t" anchorCtr="0">
            <a:spAutoFit/>
          </a:bodyPr>
          <a:lstStyle>
            <a:lvl1pPr marL="268288" indent="-268288" algn="l" defTabSz="914400" rtl="0" eaLnBrk="1" latinLnBrk="0" hangingPunct="1">
              <a:spcBef>
                <a:spcPts val="1800"/>
              </a:spcBef>
              <a:buClr>
                <a:schemeClr val="accent2"/>
              </a:buClr>
              <a:buSzPct val="80000"/>
              <a:buFont typeface="Wingdings" pitchFamily="2" charset="2"/>
              <a:buChar char="n"/>
              <a:defRPr sz="1600" b="0" kern="1200">
                <a:solidFill>
                  <a:schemeClr val="tx1"/>
                </a:solidFill>
                <a:latin typeface="Verdana" charset="0"/>
                <a:ea typeface="+mn-ea"/>
                <a:cs typeface="+mn-cs"/>
              </a:defRPr>
            </a:lvl1pPr>
            <a:lvl2pPr marL="627063" indent="-263525" algn="l" defTabSz="914400" rtl="0" eaLnBrk="1" latinLnBrk="0" hangingPunct="1">
              <a:spcBef>
                <a:spcPts val="300"/>
              </a:spcBef>
              <a:buClr>
                <a:srgbClr val="C00000"/>
              </a:buClr>
              <a:buSzPct val="70000"/>
              <a:buFont typeface="Wingdings" pitchFamily="2" charset="2"/>
              <a:buChar char="n"/>
              <a:defRPr sz="1600" b="0" kern="1200">
                <a:solidFill>
                  <a:schemeClr val="tx1"/>
                </a:solidFill>
                <a:latin typeface="Verdana" charset="0"/>
                <a:ea typeface="+mn-ea"/>
                <a:cs typeface="+mn-cs"/>
              </a:defRPr>
            </a:lvl2pPr>
            <a:lvl3pPr marL="901700" indent="-215900" algn="l" defTabSz="914400" rtl="0" eaLnBrk="1" latinLnBrk="0" hangingPunct="1">
              <a:spcBef>
                <a:spcPts val="100"/>
              </a:spcBef>
              <a:buClr>
                <a:srgbClr val="C00000"/>
              </a:buClr>
              <a:buFont typeface="Arial" pitchFamily="34" charset="0"/>
              <a:buChar char="•"/>
              <a:defRPr sz="1400" b="0" kern="1200">
                <a:solidFill>
                  <a:schemeClr val="tx1"/>
                </a:solidFill>
                <a:latin typeface="Verdana" charset="0"/>
                <a:ea typeface="+mn-ea"/>
                <a:cs typeface="+mn-cs"/>
              </a:defRPr>
            </a:lvl3pPr>
            <a:lvl4pPr marL="1223963" indent="-282575" algn="l" defTabSz="914400" rtl="0" eaLnBrk="1" latinLnBrk="0" hangingPunct="1">
              <a:spcBef>
                <a:spcPts val="100"/>
              </a:spcBef>
              <a:buClr>
                <a:srgbClr val="C00000"/>
              </a:buClr>
              <a:buFont typeface="Arial" pitchFamily="34" charset="0"/>
              <a:buChar char="–"/>
              <a:defRPr sz="1400" b="0" kern="1200">
                <a:solidFill>
                  <a:schemeClr val="tx1"/>
                </a:solidFill>
                <a:latin typeface="Verdana" charset="0"/>
                <a:ea typeface="+mn-ea"/>
                <a:cs typeface="+mn-cs"/>
              </a:defRPr>
            </a:lvl4pPr>
            <a:lvl5pPr marL="1492250" indent="-201613" algn="l" defTabSz="914400" rtl="0" eaLnBrk="1" latinLnBrk="0" hangingPunct="1">
              <a:spcBef>
                <a:spcPts val="100"/>
              </a:spcBef>
              <a:buClr>
                <a:srgbClr val="C00000"/>
              </a:buClr>
              <a:buFont typeface="Arial" pitchFamily="34" charset="0"/>
              <a:buChar char="»"/>
              <a:defRPr sz="1400" b="0" kern="1200">
                <a:solidFill>
                  <a:schemeClr val="tx1"/>
                </a:solidFill>
                <a:latin typeface="Verdana"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2563" indent="-182563">
              <a:spcBef>
                <a:spcPts val="600"/>
              </a:spcBef>
              <a:buClr>
                <a:srgbClr val="595959"/>
              </a:buClr>
              <a:buFont typeface="Arial" panose="020B0604020202020204" pitchFamily="34" charset="0"/>
              <a:buChar char="•"/>
              <a:defRPr/>
            </a:pPr>
            <a:r>
              <a:rPr lang="en-GB" dirty="0">
                <a:solidFill>
                  <a:srgbClr val="000000"/>
                </a:solidFill>
                <a:latin typeface="+mn-lt"/>
              </a:rPr>
              <a:t>Comorbilidades</a:t>
            </a:r>
          </a:p>
          <a:p>
            <a:pPr marL="182563" indent="-182563">
              <a:spcBef>
                <a:spcPts val="600"/>
              </a:spcBef>
              <a:buClr>
                <a:srgbClr val="595959"/>
              </a:buClr>
              <a:buFont typeface="Arial" panose="020B0604020202020204" pitchFamily="34" charset="0"/>
              <a:buChar char="•"/>
              <a:defRPr/>
            </a:pPr>
            <a:r>
              <a:rPr lang="en-GB" dirty="0">
                <a:solidFill>
                  <a:srgbClr val="000000"/>
                </a:solidFill>
                <a:latin typeface="+mn-lt"/>
              </a:rPr>
              <a:t>Genética</a:t>
            </a:r>
          </a:p>
          <a:p>
            <a:pPr marL="182563" indent="-182563">
              <a:spcBef>
                <a:spcPts val="600"/>
              </a:spcBef>
              <a:buClr>
                <a:srgbClr val="595959"/>
              </a:buClr>
              <a:buFont typeface="Arial" panose="020B0604020202020204" pitchFamily="34" charset="0"/>
              <a:buChar char="•"/>
              <a:defRPr/>
            </a:pPr>
            <a:r>
              <a:rPr lang="en-GB" dirty="0">
                <a:solidFill>
                  <a:srgbClr val="000000"/>
                </a:solidFill>
                <a:latin typeface="+mn-lt"/>
              </a:rPr>
              <a:t>Sedentarismo</a:t>
            </a:r>
          </a:p>
          <a:p>
            <a:pPr marL="182563" indent="-182563">
              <a:spcBef>
                <a:spcPts val="600"/>
              </a:spcBef>
              <a:buClr>
                <a:srgbClr val="595959"/>
              </a:buClr>
              <a:buFont typeface="Arial" panose="020B0604020202020204" pitchFamily="34" charset="0"/>
              <a:buChar char="•"/>
              <a:defRPr/>
            </a:pPr>
            <a:r>
              <a:rPr lang="en-GB" dirty="0">
                <a:solidFill>
                  <a:srgbClr val="000000"/>
                </a:solidFill>
                <a:latin typeface="+mn-lt"/>
              </a:rPr>
              <a:t>Obesidade</a:t>
            </a:r>
          </a:p>
          <a:p>
            <a:pPr marL="182563" indent="-182563">
              <a:spcBef>
                <a:spcPts val="600"/>
              </a:spcBef>
              <a:buClr>
                <a:srgbClr val="595959"/>
              </a:buClr>
              <a:buFont typeface="Arial" panose="020B0604020202020204" pitchFamily="34" charset="0"/>
              <a:buChar char="•"/>
              <a:defRPr/>
            </a:pPr>
            <a:r>
              <a:rPr lang="en-GB" dirty="0">
                <a:solidFill>
                  <a:srgbClr val="000000"/>
                </a:solidFill>
                <a:latin typeface="+mn-lt"/>
              </a:rPr>
              <a:t>Insulinorresistência</a:t>
            </a:r>
          </a:p>
          <a:p>
            <a:pPr marL="182563" indent="-182563">
              <a:spcBef>
                <a:spcPts val="600"/>
              </a:spcBef>
              <a:buClr>
                <a:srgbClr val="595959"/>
              </a:buClr>
              <a:buFont typeface="Arial" panose="020B0604020202020204" pitchFamily="34" charset="0"/>
              <a:buChar char="•"/>
              <a:defRPr/>
            </a:pPr>
            <a:r>
              <a:rPr lang="en-GB" dirty="0">
                <a:solidFill>
                  <a:srgbClr val="000000"/>
                </a:solidFill>
                <a:latin typeface="+mn-lt"/>
              </a:rPr>
              <a:t>Hipercoagulabilidade</a:t>
            </a:r>
          </a:p>
        </p:txBody>
      </p:sp>
      <p:sp>
        <p:nvSpPr>
          <p:cNvPr id="23" name="Rounded Rectangle 22"/>
          <p:cNvSpPr/>
          <p:nvPr/>
        </p:nvSpPr>
        <p:spPr>
          <a:xfrm>
            <a:off x="8691179" y="2969001"/>
            <a:ext cx="2099079" cy="720447"/>
          </a:xfrm>
          <a:prstGeom prst="roundRect">
            <a:avLst/>
          </a:prstGeom>
          <a:solidFill>
            <a:srgbClr val="B4B614"/>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defRPr/>
            </a:pPr>
            <a:r>
              <a:rPr lang="en-GB" dirty="0">
                <a:solidFill>
                  <a:srgbClr val="000000"/>
                </a:solidFill>
                <a:ea typeface="Verdana" panose="020B0604030504040204" pitchFamily="34" charset="0"/>
                <a:cs typeface="Verdana" panose="020B0604030504040204" pitchFamily="34" charset="0"/>
              </a:rPr>
              <a:t>Tradicionais</a:t>
            </a:r>
            <a:r>
              <a:rPr lang="en-GB" baseline="30000" dirty="0">
                <a:solidFill>
                  <a:srgbClr val="000000"/>
                </a:solidFill>
                <a:ea typeface="Verdana" panose="020B0604030504040204" pitchFamily="34" charset="0"/>
                <a:cs typeface="Verdana" panose="020B0604030504040204" pitchFamily="34" charset="0"/>
              </a:rPr>
              <a:t>1</a:t>
            </a:r>
            <a:endParaRPr lang="en-GB" dirty="0">
              <a:solidFill>
                <a:srgbClr val="000000"/>
              </a:solidFill>
              <a:ea typeface="Verdana" panose="020B0604030504040204" pitchFamily="34" charset="0"/>
              <a:cs typeface="Verdana" panose="020B0604030504040204" pitchFamily="34" charset="0"/>
            </a:endParaRPr>
          </a:p>
        </p:txBody>
      </p:sp>
      <p:sp>
        <p:nvSpPr>
          <p:cNvPr id="24" name="Content Placeholder 12"/>
          <p:cNvSpPr txBox="1">
            <a:spLocks/>
          </p:cNvSpPr>
          <p:nvPr/>
        </p:nvSpPr>
        <p:spPr>
          <a:xfrm>
            <a:off x="8698753" y="3778724"/>
            <a:ext cx="2479946" cy="1631216"/>
          </a:xfrm>
          <a:prstGeom prst="rect">
            <a:avLst/>
          </a:prstGeom>
        </p:spPr>
        <p:txBody>
          <a:bodyPr vert="horz" wrap="square" lIns="91440" tIns="45720" rIns="91440" bIns="45720" rtlCol="0" anchor="t" anchorCtr="0">
            <a:spAutoFit/>
          </a:bodyPr>
          <a:lstStyle>
            <a:lvl1pPr marL="268288" indent="-268288" algn="l" defTabSz="914400" rtl="0" eaLnBrk="1" latinLnBrk="0" hangingPunct="1">
              <a:spcBef>
                <a:spcPts val="1800"/>
              </a:spcBef>
              <a:buClr>
                <a:schemeClr val="accent2"/>
              </a:buClr>
              <a:buSzPct val="80000"/>
              <a:buFont typeface="Wingdings" pitchFamily="2" charset="2"/>
              <a:buChar char="n"/>
              <a:defRPr sz="1600" b="0" kern="1200">
                <a:solidFill>
                  <a:schemeClr val="tx1"/>
                </a:solidFill>
                <a:latin typeface="Verdana" charset="0"/>
                <a:ea typeface="+mn-ea"/>
                <a:cs typeface="+mn-cs"/>
              </a:defRPr>
            </a:lvl1pPr>
            <a:lvl2pPr marL="627063" indent="-263525" algn="l" defTabSz="914400" rtl="0" eaLnBrk="1" latinLnBrk="0" hangingPunct="1">
              <a:spcBef>
                <a:spcPts val="300"/>
              </a:spcBef>
              <a:buClr>
                <a:srgbClr val="C00000"/>
              </a:buClr>
              <a:buSzPct val="70000"/>
              <a:buFont typeface="Wingdings" pitchFamily="2" charset="2"/>
              <a:buChar char="n"/>
              <a:defRPr sz="1600" b="0" kern="1200">
                <a:solidFill>
                  <a:schemeClr val="tx1"/>
                </a:solidFill>
                <a:latin typeface="Verdana" charset="0"/>
                <a:ea typeface="+mn-ea"/>
                <a:cs typeface="+mn-cs"/>
              </a:defRPr>
            </a:lvl2pPr>
            <a:lvl3pPr marL="901700" indent="-215900" algn="l" defTabSz="914400" rtl="0" eaLnBrk="1" latinLnBrk="0" hangingPunct="1">
              <a:spcBef>
                <a:spcPts val="100"/>
              </a:spcBef>
              <a:buClr>
                <a:srgbClr val="C00000"/>
              </a:buClr>
              <a:buFont typeface="Arial" pitchFamily="34" charset="0"/>
              <a:buChar char="•"/>
              <a:defRPr sz="1400" b="0" kern="1200">
                <a:solidFill>
                  <a:schemeClr val="tx1"/>
                </a:solidFill>
                <a:latin typeface="Verdana" charset="0"/>
                <a:ea typeface="+mn-ea"/>
                <a:cs typeface="+mn-cs"/>
              </a:defRPr>
            </a:lvl3pPr>
            <a:lvl4pPr marL="1223963" indent="-282575" algn="l" defTabSz="914400" rtl="0" eaLnBrk="1" latinLnBrk="0" hangingPunct="1">
              <a:spcBef>
                <a:spcPts val="100"/>
              </a:spcBef>
              <a:buClr>
                <a:srgbClr val="C00000"/>
              </a:buClr>
              <a:buFont typeface="Arial" pitchFamily="34" charset="0"/>
              <a:buChar char="–"/>
              <a:defRPr sz="1400" b="0" kern="1200">
                <a:solidFill>
                  <a:schemeClr val="tx1"/>
                </a:solidFill>
                <a:latin typeface="Verdana" charset="0"/>
                <a:ea typeface="+mn-ea"/>
                <a:cs typeface="+mn-cs"/>
              </a:defRPr>
            </a:lvl4pPr>
            <a:lvl5pPr marL="1492250" indent="-201613" algn="l" defTabSz="914400" rtl="0" eaLnBrk="1" latinLnBrk="0" hangingPunct="1">
              <a:spcBef>
                <a:spcPts val="100"/>
              </a:spcBef>
              <a:buClr>
                <a:srgbClr val="C00000"/>
              </a:buClr>
              <a:buFont typeface="Arial" pitchFamily="34" charset="0"/>
              <a:buChar char="»"/>
              <a:defRPr sz="1400" b="0" kern="1200">
                <a:solidFill>
                  <a:schemeClr val="tx1"/>
                </a:solidFill>
                <a:latin typeface="Verdana"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2563" indent="-182563">
              <a:spcBef>
                <a:spcPts val="600"/>
              </a:spcBef>
              <a:buClr>
                <a:srgbClr val="595959"/>
              </a:buClr>
              <a:buFont typeface="Arial" panose="020B0604020202020204" pitchFamily="34" charset="0"/>
              <a:buChar char="•"/>
              <a:defRPr/>
            </a:pPr>
            <a:r>
              <a:rPr lang="en-GB" dirty="0">
                <a:solidFill>
                  <a:srgbClr val="000000"/>
                </a:solidFill>
                <a:latin typeface="+mn-lt"/>
              </a:rPr>
              <a:t>Idade avançada</a:t>
            </a:r>
          </a:p>
          <a:p>
            <a:pPr marL="182563" indent="-182563">
              <a:spcBef>
                <a:spcPts val="600"/>
              </a:spcBef>
              <a:buClr>
                <a:srgbClr val="595959"/>
              </a:buClr>
              <a:buFont typeface="Arial" panose="020B0604020202020204" pitchFamily="34" charset="0"/>
              <a:buChar char="•"/>
              <a:defRPr/>
            </a:pPr>
            <a:r>
              <a:rPr lang="en-GB" dirty="0" err="1">
                <a:solidFill>
                  <a:srgbClr val="000000"/>
                </a:solidFill>
                <a:latin typeface="+mn-lt"/>
              </a:rPr>
              <a:t>Género</a:t>
            </a:r>
            <a:r>
              <a:rPr lang="en-GB" dirty="0">
                <a:solidFill>
                  <a:srgbClr val="000000"/>
                </a:solidFill>
                <a:latin typeface="+mn-lt"/>
              </a:rPr>
              <a:t> masculino</a:t>
            </a:r>
          </a:p>
          <a:p>
            <a:pPr marL="182563" indent="-182563">
              <a:spcBef>
                <a:spcPts val="600"/>
              </a:spcBef>
              <a:buClr>
                <a:srgbClr val="595959"/>
              </a:buClr>
              <a:buFont typeface="Arial" panose="020B0604020202020204" pitchFamily="34" charset="0"/>
              <a:buChar char="•"/>
              <a:defRPr/>
            </a:pPr>
            <a:r>
              <a:rPr lang="en-GB" dirty="0">
                <a:solidFill>
                  <a:srgbClr val="000000"/>
                </a:solidFill>
                <a:latin typeface="+mn-lt"/>
              </a:rPr>
              <a:t>Tabagismo</a:t>
            </a:r>
          </a:p>
          <a:p>
            <a:pPr marL="182563" indent="-182563">
              <a:spcBef>
                <a:spcPts val="600"/>
              </a:spcBef>
              <a:buClr>
                <a:srgbClr val="595959"/>
              </a:buClr>
              <a:buFont typeface="Arial" panose="020B0604020202020204" pitchFamily="34" charset="0"/>
              <a:buChar char="•"/>
              <a:defRPr/>
            </a:pPr>
            <a:r>
              <a:rPr lang="en-GB" dirty="0">
                <a:solidFill>
                  <a:srgbClr val="000000"/>
                </a:solidFill>
                <a:latin typeface="+mn-lt"/>
              </a:rPr>
              <a:t>Diabetes</a:t>
            </a:r>
          </a:p>
          <a:p>
            <a:pPr marL="182563" indent="-182563">
              <a:spcBef>
                <a:spcPts val="600"/>
              </a:spcBef>
              <a:buClr>
                <a:srgbClr val="595959"/>
              </a:buClr>
              <a:buFont typeface="Arial" panose="020B0604020202020204" pitchFamily="34" charset="0"/>
              <a:buChar char="•"/>
              <a:defRPr/>
            </a:pPr>
            <a:r>
              <a:rPr lang="en-GB" dirty="0">
                <a:solidFill>
                  <a:srgbClr val="000000"/>
                </a:solidFill>
                <a:latin typeface="+mn-lt"/>
              </a:rPr>
              <a:t>HTA</a:t>
            </a:r>
          </a:p>
        </p:txBody>
      </p:sp>
      <p:sp>
        <p:nvSpPr>
          <p:cNvPr id="25" name="Rounded Rectangle 8">
            <a:extLst>
              <a:ext uri="{FF2B5EF4-FFF2-40B4-BE49-F238E27FC236}">
                <a16:creationId xmlns:a16="http://schemas.microsoft.com/office/drawing/2014/main" id="{2A79A391-F7D8-4A94-9458-3DB36EF5031B}"/>
              </a:ext>
            </a:extLst>
          </p:cNvPr>
          <p:cNvSpPr/>
          <p:nvPr/>
        </p:nvSpPr>
        <p:spPr>
          <a:xfrm>
            <a:off x="4805407" y="1591711"/>
            <a:ext cx="2190006" cy="688540"/>
          </a:xfrm>
          <a:prstGeom prst="roundRect">
            <a:avLst/>
          </a:prstGeom>
          <a:solidFill>
            <a:srgbClr val="C5163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2200" b="1" dirty="0">
                <a:solidFill>
                  <a:srgbClr val="FFFFFF"/>
                </a:solidFill>
                <a:ea typeface="Verdana" panose="020B0604030504040204" pitchFamily="34" charset="0"/>
              </a:rPr>
              <a:t>Risco</a:t>
            </a:r>
            <a:r>
              <a:rPr lang="en-GB" sz="2200" b="1" dirty="0">
                <a:solidFill>
                  <a:srgbClr val="000000"/>
                </a:solidFill>
                <a:ea typeface="Verdana" panose="020B0604030504040204" pitchFamily="34" charset="0"/>
              </a:rPr>
              <a:t> </a:t>
            </a:r>
            <a:r>
              <a:rPr lang="en-GB" sz="2200" b="1" dirty="0">
                <a:solidFill>
                  <a:schemeClr val="bg1"/>
                </a:solidFill>
                <a:ea typeface="Verdana" panose="020B0604030504040204" pitchFamily="34" charset="0"/>
              </a:rPr>
              <a:t>CVD</a:t>
            </a:r>
          </a:p>
        </p:txBody>
      </p:sp>
      <p:cxnSp>
        <p:nvCxnSpPr>
          <p:cNvPr id="26" name="Elbow Connector 25"/>
          <p:cNvCxnSpPr>
            <a:cxnSpLocks/>
            <a:stCxn id="25" idx="2"/>
            <a:endCxn id="21" idx="0"/>
          </p:cNvCxnSpPr>
          <p:nvPr/>
        </p:nvCxnSpPr>
        <p:spPr>
          <a:xfrm rot="5400000">
            <a:off x="3737052" y="805643"/>
            <a:ext cx="688750" cy="3637966"/>
          </a:xfrm>
          <a:prstGeom prst="bentConnector3">
            <a:avLst>
              <a:gd name="adj1" fmla="val 50000"/>
            </a:avLst>
          </a:prstGeom>
          <a:ln w="28575">
            <a:solidFill>
              <a:srgbClr val="5B595D"/>
            </a:solidFill>
            <a:tailEnd type="triangle"/>
          </a:ln>
        </p:spPr>
        <p:style>
          <a:lnRef idx="1">
            <a:schemeClr val="accent1"/>
          </a:lnRef>
          <a:fillRef idx="0">
            <a:schemeClr val="accent1"/>
          </a:fillRef>
          <a:effectRef idx="0">
            <a:schemeClr val="accent1"/>
          </a:effectRef>
          <a:fontRef idx="minor">
            <a:schemeClr val="tx1"/>
          </a:fontRef>
        </p:style>
      </p:cxnSp>
      <p:cxnSp>
        <p:nvCxnSpPr>
          <p:cNvPr id="27" name="Elbow Connector 26"/>
          <p:cNvCxnSpPr>
            <a:cxnSpLocks/>
            <a:stCxn id="25" idx="2"/>
            <a:endCxn id="23" idx="0"/>
          </p:cNvCxnSpPr>
          <p:nvPr/>
        </p:nvCxnSpPr>
        <p:spPr>
          <a:xfrm rot="16200000" flipH="1">
            <a:off x="7476189" y="704471"/>
            <a:ext cx="688750" cy="3840309"/>
          </a:xfrm>
          <a:prstGeom prst="bentConnector3">
            <a:avLst>
              <a:gd name="adj1" fmla="val 50000"/>
            </a:avLst>
          </a:prstGeom>
          <a:ln w="28575">
            <a:solidFill>
              <a:srgbClr val="5B595D"/>
            </a:solidFill>
            <a:tailEnd type="triangle"/>
          </a:ln>
        </p:spPr>
        <p:style>
          <a:lnRef idx="1">
            <a:schemeClr val="accent1"/>
          </a:lnRef>
          <a:fillRef idx="0">
            <a:schemeClr val="accent1"/>
          </a:fillRef>
          <a:effectRef idx="0">
            <a:schemeClr val="accent1"/>
          </a:effectRef>
          <a:fontRef idx="minor">
            <a:schemeClr val="tx1"/>
          </a:fontRef>
        </p:style>
      </p:cxnSp>
      <p:cxnSp>
        <p:nvCxnSpPr>
          <p:cNvPr id="28" name="Elbow Connector 27"/>
          <p:cNvCxnSpPr>
            <a:cxnSpLocks/>
            <a:stCxn id="25" idx="2"/>
            <a:endCxn id="20" idx="0"/>
          </p:cNvCxnSpPr>
          <p:nvPr/>
        </p:nvCxnSpPr>
        <p:spPr>
          <a:xfrm rot="5400000">
            <a:off x="4983431" y="2052022"/>
            <a:ext cx="688750" cy="1145208"/>
          </a:xfrm>
          <a:prstGeom prst="bentConnector3">
            <a:avLst>
              <a:gd name="adj1" fmla="val 50000"/>
            </a:avLst>
          </a:prstGeom>
          <a:ln w="28575">
            <a:solidFill>
              <a:srgbClr val="5B595D"/>
            </a:solidFill>
            <a:tailEnd type="triangle"/>
          </a:ln>
        </p:spPr>
        <p:style>
          <a:lnRef idx="1">
            <a:schemeClr val="accent1"/>
          </a:lnRef>
          <a:fillRef idx="0">
            <a:schemeClr val="accent1"/>
          </a:fillRef>
          <a:effectRef idx="0">
            <a:schemeClr val="accent1"/>
          </a:effectRef>
          <a:fontRef idx="minor">
            <a:schemeClr val="tx1"/>
          </a:fontRef>
        </p:style>
      </p:cxnSp>
      <p:cxnSp>
        <p:nvCxnSpPr>
          <p:cNvPr id="29" name="Elbow Connector 28"/>
          <p:cNvCxnSpPr>
            <a:cxnSpLocks/>
            <a:stCxn id="25" idx="2"/>
            <a:endCxn id="11" idx="0"/>
          </p:cNvCxnSpPr>
          <p:nvPr/>
        </p:nvCxnSpPr>
        <p:spPr>
          <a:xfrm rot="16200000" flipH="1">
            <a:off x="6229810" y="1950851"/>
            <a:ext cx="688750" cy="1347550"/>
          </a:xfrm>
          <a:prstGeom prst="bentConnector3">
            <a:avLst>
              <a:gd name="adj1" fmla="val 50000"/>
            </a:avLst>
          </a:prstGeom>
          <a:ln w="28575">
            <a:solidFill>
              <a:srgbClr val="5B595D"/>
            </a:solidFill>
            <a:tailEnd type="triangle"/>
          </a:ln>
        </p:spPr>
        <p:style>
          <a:lnRef idx="1">
            <a:schemeClr val="accent1"/>
          </a:lnRef>
          <a:fillRef idx="0">
            <a:schemeClr val="accent1"/>
          </a:fillRef>
          <a:effectRef idx="0">
            <a:schemeClr val="accent1"/>
          </a:effectRef>
          <a:fontRef idx="minor">
            <a:schemeClr val="tx1"/>
          </a:fontRef>
        </p:style>
      </p:cxnSp>
      <p:sp>
        <p:nvSpPr>
          <p:cNvPr id="44" name="Text Placeholder 5">
            <a:extLst>
              <a:ext uri="{FF2B5EF4-FFF2-40B4-BE49-F238E27FC236}">
                <a16:creationId xmlns:a16="http://schemas.microsoft.com/office/drawing/2014/main" id="{2E312A5E-B880-4AB5-BB19-E5D30E94933F}"/>
              </a:ext>
            </a:extLst>
          </p:cNvPr>
          <p:cNvSpPr txBox="1">
            <a:spLocks/>
          </p:cNvSpPr>
          <p:nvPr/>
        </p:nvSpPr>
        <p:spPr>
          <a:xfrm>
            <a:off x="263604" y="6246817"/>
            <a:ext cx="11082273" cy="461665"/>
          </a:xfrm>
          <a:prstGeom prst="rect">
            <a:avLst/>
          </a:prstGeom>
        </p:spPr>
        <p:txBody>
          <a:bodyPr vert="horz" lIns="0" tIns="0" rIns="0" bIns="0" rtlCol="0" anchor="b">
            <a:noAutofit/>
          </a:bodyPr>
          <a:lstStyle>
            <a:lvl1pPr marL="0" indent="0" algn="l" defTabSz="914400" rtl="0" eaLnBrk="1" latinLnBrk="0" hangingPunct="1">
              <a:lnSpc>
                <a:spcPct val="100000"/>
              </a:lnSpc>
              <a:spcBef>
                <a:spcPts val="0"/>
              </a:spcBef>
              <a:buFont typeface="Arial" panose="020B0604020202020204" pitchFamily="34" charset="0"/>
              <a:buNone/>
              <a:defRPr sz="900" kern="1200">
                <a:solidFill>
                  <a:schemeClr val="accent2"/>
                </a:solidFill>
                <a:latin typeface="+mn-lt"/>
                <a:ea typeface="+mn-ea"/>
                <a:cs typeface="+mn-cs"/>
              </a:defRPr>
            </a:lvl1pPr>
            <a:lvl2pPr marL="428625" indent="-200025" algn="l" defTabSz="914400" rtl="0" eaLnBrk="1" latinLnBrk="0" hangingPunct="1">
              <a:lnSpc>
                <a:spcPct val="90000"/>
              </a:lnSpc>
              <a:spcBef>
                <a:spcPts val="500"/>
              </a:spcBef>
              <a:buFont typeface="Calibri" panose="020F0502020204030204" pitchFamily="34" charset="0"/>
              <a:buChar char="–"/>
              <a:defRPr sz="1800" kern="1200">
                <a:solidFill>
                  <a:schemeClr val="accent2"/>
                </a:solidFill>
                <a:latin typeface="+mn-lt"/>
                <a:ea typeface="+mn-ea"/>
                <a:cs typeface="+mn-cs"/>
              </a:defRPr>
            </a:lvl2pPr>
            <a:lvl3pPr marL="66675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solidFill>
                <a:latin typeface="+mn-lt"/>
                <a:ea typeface="+mn-ea"/>
                <a:cs typeface="+mn-cs"/>
              </a:defRPr>
            </a:lvl3pPr>
            <a:lvl4pPr marL="904875" indent="-238125" algn="l" defTabSz="914400" rtl="0" eaLnBrk="1" latinLnBrk="0" hangingPunct="1">
              <a:lnSpc>
                <a:spcPct val="90000"/>
              </a:lnSpc>
              <a:spcBef>
                <a:spcPts val="500"/>
              </a:spcBef>
              <a:buFont typeface="Arial" panose="020B0604020202020204" pitchFamily="34" charset="0"/>
              <a:buChar char="•"/>
              <a:defRPr sz="1800" kern="1200">
                <a:solidFill>
                  <a:schemeClr val="accent2"/>
                </a:solidFill>
                <a:latin typeface="+mn-lt"/>
                <a:ea typeface="+mn-ea"/>
                <a:cs typeface="+mn-cs"/>
              </a:defRPr>
            </a:lvl4pPr>
            <a:lvl5pPr marL="1152525" indent="-247650" algn="l" defTabSz="914400" rtl="0" eaLnBrk="1" latinLnBrk="0" hangingPunct="1">
              <a:lnSpc>
                <a:spcPct val="90000"/>
              </a:lnSpc>
              <a:spcBef>
                <a:spcPts val="500"/>
              </a:spcBef>
              <a:buFont typeface="Arial" panose="020B0604020202020204" pitchFamily="34" charset="0"/>
              <a:buChar char="•"/>
              <a:defRPr sz="18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GB" sz="800" dirty="0">
                <a:solidFill>
                  <a:schemeClr val="tx1">
                    <a:lumMod val="65000"/>
                    <a:lumOff val="35000"/>
                  </a:schemeClr>
                </a:solidFill>
              </a:rPr>
              <a:t>ABC, abacavir; d4T, estavudina; ddl, didanosina; DRV/c, darunavir/</a:t>
            </a:r>
            <a:r>
              <a:rPr lang="en-GB" sz="800" dirty="0" err="1">
                <a:solidFill>
                  <a:schemeClr val="tx1">
                    <a:lumMod val="65000"/>
                    <a:lumOff val="35000"/>
                  </a:schemeClr>
                </a:solidFill>
              </a:rPr>
              <a:t>cobicistate</a:t>
            </a:r>
            <a:r>
              <a:rPr lang="en-GB" sz="800" dirty="0">
                <a:solidFill>
                  <a:schemeClr val="tx1">
                    <a:lumMod val="65000"/>
                    <a:lumOff val="35000"/>
                  </a:schemeClr>
                </a:solidFill>
              </a:rPr>
              <a:t>; DRV/r, darunavir/ritonavir; HTA, </a:t>
            </a:r>
            <a:r>
              <a:rPr lang="en-GB" sz="800" dirty="0" err="1">
                <a:solidFill>
                  <a:schemeClr val="tx1">
                    <a:lumMod val="65000"/>
                    <a:lumOff val="35000"/>
                  </a:schemeClr>
                </a:solidFill>
              </a:rPr>
              <a:t>hipertensão</a:t>
            </a:r>
            <a:r>
              <a:rPr lang="en-GB" sz="800" dirty="0">
                <a:solidFill>
                  <a:schemeClr val="tx1">
                    <a:lumMod val="65000"/>
                    <a:lumOff val="35000"/>
                  </a:schemeClr>
                </a:solidFill>
              </a:rPr>
              <a:t> arterial; LPV/r, lopinavir/ritonavir</a:t>
            </a:r>
          </a:p>
          <a:p>
            <a:pPr>
              <a:defRPr/>
            </a:pPr>
            <a:endParaRPr lang="en-GB" sz="800" dirty="0">
              <a:solidFill>
                <a:schemeClr val="tx1">
                  <a:lumMod val="95000"/>
                  <a:lumOff val="5000"/>
                </a:schemeClr>
              </a:solidFill>
            </a:endParaRPr>
          </a:p>
          <a:p>
            <a:pPr>
              <a:defRPr/>
            </a:pPr>
            <a:r>
              <a:rPr lang="en-GB" sz="800" dirty="0">
                <a:solidFill>
                  <a:schemeClr val="tx1">
                    <a:lumMod val="65000"/>
                    <a:lumOff val="35000"/>
                  </a:schemeClr>
                </a:solidFill>
              </a:rPr>
              <a:t>1. De Gaetano Donati K, et al. </a:t>
            </a:r>
            <a:r>
              <a:rPr lang="en-GB" sz="800" i="1" dirty="0">
                <a:solidFill>
                  <a:schemeClr val="tx1">
                    <a:lumMod val="65000"/>
                    <a:lumOff val="35000"/>
                  </a:schemeClr>
                </a:solidFill>
              </a:rPr>
              <a:t>J Hematol Infect Dis </a:t>
            </a:r>
            <a:r>
              <a:rPr lang="en-GB" sz="800" dirty="0">
                <a:solidFill>
                  <a:schemeClr val="tx1">
                    <a:lumMod val="65000"/>
                    <a:lumOff val="35000"/>
                  </a:schemeClr>
                </a:solidFill>
              </a:rPr>
              <a:t>2010;2:e2010034; 2. Lichtner M, et al. </a:t>
            </a:r>
            <a:r>
              <a:rPr lang="en-GB" sz="800" i="1" dirty="0">
                <a:solidFill>
                  <a:schemeClr val="tx1">
                    <a:lumMod val="65000"/>
                    <a:lumOff val="35000"/>
                  </a:schemeClr>
                </a:solidFill>
              </a:rPr>
              <a:t>J Infect Dis </a:t>
            </a:r>
            <a:r>
              <a:rPr lang="en-GB" sz="800" dirty="0">
                <a:solidFill>
                  <a:schemeClr val="tx1">
                    <a:lumMod val="65000"/>
                    <a:lumOff val="35000"/>
                  </a:schemeClr>
                </a:solidFill>
              </a:rPr>
              <a:t>2015;211:178–86; 3. Shahbaz S, et al. </a:t>
            </a:r>
            <a:r>
              <a:rPr lang="en-GB" sz="800" i="1" dirty="0">
                <a:solidFill>
                  <a:schemeClr val="tx1">
                    <a:lumMod val="65000"/>
                    <a:lumOff val="35000"/>
                  </a:schemeClr>
                </a:solidFill>
              </a:rPr>
              <a:t>World J Cardiol </a:t>
            </a:r>
            <a:r>
              <a:rPr lang="en-GB" sz="800" dirty="0">
                <a:solidFill>
                  <a:schemeClr val="tx1">
                    <a:lumMod val="65000"/>
                    <a:lumOff val="35000"/>
                  </a:schemeClr>
                </a:solidFill>
              </a:rPr>
              <a:t>2015;7:633–44. 4. Lundgren JD, et al. CROI 2009, #44LB; 5. Ryom L, et al. CROI 2017, #128LB; 6. Elion R. </a:t>
            </a:r>
            <a:r>
              <a:rPr lang="en-GB" sz="800" i="1" dirty="0">
                <a:solidFill>
                  <a:schemeClr val="tx1">
                    <a:lumMod val="65000"/>
                    <a:lumOff val="35000"/>
                  </a:schemeClr>
                </a:solidFill>
              </a:rPr>
              <a:t>J Acquir Immune Defic Syndr </a:t>
            </a:r>
            <a:r>
              <a:rPr lang="en-GB" sz="800" dirty="0">
                <a:solidFill>
                  <a:schemeClr val="tx1">
                    <a:lumMod val="65000"/>
                    <a:lumOff val="35000"/>
                  </a:schemeClr>
                </a:solidFill>
              </a:rPr>
              <a:t>2018;78:62–72.</a:t>
            </a:r>
          </a:p>
        </p:txBody>
      </p:sp>
      <p:sp>
        <p:nvSpPr>
          <p:cNvPr id="30" name="Rectangle 4">
            <a:extLst>
              <a:ext uri="{FF2B5EF4-FFF2-40B4-BE49-F238E27FC236}">
                <a16:creationId xmlns:a16="http://schemas.microsoft.com/office/drawing/2014/main" id="{11B2D9BA-2314-FC47-8673-80CBCF5360E6}"/>
              </a:ext>
            </a:extLst>
          </p:cNvPr>
          <p:cNvSpPr/>
          <p:nvPr/>
        </p:nvSpPr>
        <p:spPr>
          <a:xfrm>
            <a:off x="161513" y="237151"/>
            <a:ext cx="8164020" cy="461665"/>
          </a:xfrm>
          <a:prstGeom prst="rect">
            <a:avLst/>
          </a:prstGeom>
        </p:spPr>
        <p:txBody>
          <a:bodyPr wrap="square">
            <a:spAutoFit/>
          </a:bodyPr>
          <a:lstStyle/>
          <a:p>
            <a:r>
              <a:rPr lang="pt-PT" sz="2400" b="1" cap="small" dirty="0">
                <a:solidFill>
                  <a:srgbClr val="C00000"/>
                </a:solidFill>
              </a:rPr>
              <a:t>DOENÇA CARDIOVASCULAR</a:t>
            </a:r>
            <a:endParaRPr lang="pt-PT" sz="2400" b="1" dirty="0">
              <a:solidFill>
                <a:srgbClr val="C00000"/>
              </a:solidFill>
            </a:endParaRPr>
          </a:p>
        </p:txBody>
      </p:sp>
    </p:spTree>
    <p:extLst>
      <p:ext uri="{BB962C8B-B14F-4D97-AF65-F5344CB8AC3E}">
        <p14:creationId xmlns:p14="http://schemas.microsoft.com/office/powerpoint/2010/main" val="189954913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ilead HIV">
    <a:dk1>
      <a:sysClr val="windowText" lastClr="000000"/>
    </a:dk1>
    <a:lt1>
      <a:sysClr val="window" lastClr="FFFFFF"/>
    </a:lt1>
    <a:dk2>
      <a:srgbClr val="CC0000"/>
    </a:dk2>
    <a:lt2>
      <a:srgbClr val="E2E2E2"/>
    </a:lt2>
    <a:accent1>
      <a:srgbClr val="CC0000"/>
    </a:accent1>
    <a:accent2>
      <a:srgbClr val="717074"/>
    </a:accent2>
    <a:accent3>
      <a:srgbClr val="0CB5EA"/>
    </a:accent3>
    <a:accent4>
      <a:srgbClr val="FBB040"/>
    </a:accent4>
    <a:accent5>
      <a:srgbClr val="6338A2"/>
    </a:accent5>
    <a:accent6>
      <a:srgbClr val="F66900"/>
    </a:accent6>
    <a:hlink>
      <a:srgbClr val="0972C9"/>
    </a:hlink>
    <a:folHlink>
      <a:srgbClr val="96969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Gilead HIV">
    <a:dk1>
      <a:sysClr val="windowText" lastClr="000000"/>
    </a:dk1>
    <a:lt1>
      <a:sysClr val="window" lastClr="FFFFFF"/>
    </a:lt1>
    <a:dk2>
      <a:srgbClr val="CC0000"/>
    </a:dk2>
    <a:lt2>
      <a:srgbClr val="E2E2E2"/>
    </a:lt2>
    <a:accent1>
      <a:srgbClr val="CC0000"/>
    </a:accent1>
    <a:accent2>
      <a:srgbClr val="717074"/>
    </a:accent2>
    <a:accent3>
      <a:srgbClr val="0CB5EA"/>
    </a:accent3>
    <a:accent4>
      <a:srgbClr val="FBB040"/>
    </a:accent4>
    <a:accent5>
      <a:srgbClr val="6338A2"/>
    </a:accent5>
    <a:accent6>
      <a:srgbClr val="F66900"/>
    </a:accent6>
    <a:hlink>
      <a:srgbClr val="0972C9"/>
    </a:hlink>
    <a:folHlink>
      <a:srgbClr val="96969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Gilead HIV">
    <a:dk1>
      <a:sysClr val="windowText" lastClr="000000"/>
    </a:dk1>
    <a:lt1>
      <a:sysClr val="window" lastClr="FFFFFF"/>
    </a:lt1>
    <a:dk2>
      <a:srgbClr val="CC0000"/>
    </a:dk2>
    <a:lt2>
      <a:srgbClr val="E2E2E2"/>
    </a:lt2>
    <a:accent1>
      <a:srgbClr val="CC0000"/>
    </a:accent1>
    <a:accent2>
      <a:srgbClr val="717074"/>
    </a:accent2>
    <a:accent3>
      <a:srgbClr val="0CB5EA"/>
    </a:accent3>
    <a:accent4>
      <a:srgbClr val="FBB040"/>
    </a:accent4>
    <a:accent5>
      <a:srgbClr val="6338A2"/>
    </a:accent5>
    <a:accent6>
      <a:srgbClr val="F66900"/>
    </a:accent6>
    <a:hlink>
      <a:srgbClr val="0972C9"/>
    </a:hlink>
    <a:folHlink>
      <a:srgbClr val="96969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55135061-0a37-48d2-ac86-71406df4b757" xsi:nil="true"/>
    <Notes xmlns="8a0f226f-03b2-4947-9090-c39abbd893da" xsi:nil="true"/>
    <lcf76f155ced4ddcb4097134ff3c332f xmlns="8a0f226f-03b2-4947-9090-c39abbd893da">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59D1A63AD721146B13CCDD251AB8CEE" ma:contentTypeVersion="21" ma:contentTypeDescription="Create a new document." ma:contentTypeScope="" ma:versionID="7eb83f50a78db34587de4b585b827b89">
  <xsd:schema xmlns:xsd="http://www.w3.org/2001/XMLSchema" xmlns:xs="http://www.w3.org/2001/XMLSchema" xmlns:p="http://schemas.microsoft.com/office/2006/metadata/properties" xmlns:ns2="8a0f226f-03b2-4947-9090-c39abbd893da" xmlns:ns3="55135061-0a37-48d2-ac86-71406df4b757" targetNamespace="http://schemas.microsoft.com/office/2006/metadata/properties" ma:root="true" ma:fieldsID="af7167a0af817a1f7e32853e82ac7f4b" ns2:_="" ns3:_="">
    <xsd:import namespace="8a0f226f-03b2-4947-9090-c39abbd893da"/>
    <xsd:import namespace="55135061-0a37-48d2-ac86-71406df4b757"/>
    <xsd:element name="properties">
      <xsd:complexType>
        <xsd:sequence>
          <xsd:element name="documentManagement">
            <xsd:complexType>
              <xsd:all>
                <xsd:element ref="ns2:Notes" minOccurs="0"/>
                <xsd:element ref="ns2:MediaServiceMetadata" minOccurs="0"/>
                <xsd:element ref="ns2:MediaServiceFastMetadata"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OCR"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0f226f-03b2-4947-9090-c39abbd893da" elementFormDefault="qualified">
    <xsd:import namespace="http://schemas.microsoft.com/office/2006/documentManagement/types"/>
    <xsd:import namespace="http://schemas.microsoft.com/office/infopath/2007/PartnerControls"/>
    <xsd:element name="Notes" ma:index="2" nillable="true" ma:displayName="Notes" ma:description="Some info about the file" ma:format="Dropdown" ma:internalName="Notes">
      <xsd:simpleType>
        <xsd:restriction base="dms:Note"/>
      </xsd:simple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GenerationTime" ma:index="10" nillable="true" ma:displayName="MediaServiceGenerationTime" ma:hidden="true" ma:internalName="MediaServiceGenerationTime"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5cdde7a-2316-4299-9deb-636ab421f418"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5135061-0a37-48d2-ac86-71406df4b757" elementFormDefault="qualified">
    <xsd:import namespace="http://schemas.microsoft.com/office/2006/documentManagement/types"/>
    <xsd:import namespace="http://schemas.microsoft.com/office/infopath/2007/PartnerControls"/>
    <xsd:element name="SharedWithUsers" ma:index="12"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hidden="true" ma:internalName="SharedWithDetails" ma:readOnly="true">
      <xsd:simpleType>
        <xsd:restriction base="dms:Note"/>
      </xsd:simpleType>
    </xsd:element>
    <xsd:element name="TaxCatchAll" ma:index="23" nillable="true" ma:displayName="Taxonomy Catch All Column" ma:hidden="true" ma:list="{7be967f5-60fb-4e02-9405-01832f1c2c82}" ma:internalName="TaxCatchAll" ma:showField="CatchAllData" ma:web="55135061-0a37-48d2-ac86-71406df4b75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0"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396EF05-8DB7-457B-9F98-18E7F7AF7221}">
  <ds:schemaRefs>
    <ds:schemaRef ds:uri="http://schemas.microsoft.com/sharepoint/v3/contenttype/forms"/>
  </ds:schemaRefs>
</ds:datastoreItem>
</file>

<file path=customXml/itemProps2.xml><?xml version="1.0" encoding="utf-8"?>
<ds:datastoreItem xmlns:ds="http://schemas.openxmlformats.org/officeDocument/2006/customXml" ds:itemID="{F6ADA11C-9216-492A-82D4-8D4492AB60C2}">
  <ds:schemaRefs>
    <ds:schemaRef ds:uri="http://schemas.microsoft.com/office/2006/metadata/properties"/>
    <ds:schemaRef ds:uri="http://schemas.microsoft.com/office/infopath/2007/PartnerControls"/>
    <ds:schemaRef ds:uri="55135061-0a37-48d2-ac86-71406df4b757"/>
    <ds:schemaRef ds:uri="8a0f226f-03b2-4947-9090-c39abbd893da"/>
  </ds:schemaRefs>
</ds:datastoreItem>
</file>

<file path=customXml/itemProps3.xml><?xml version="1.0" encoding="utf-8"?>
<ds:datastoreItem xmlns:ds="http://schemas.openxmlformats.org/officeDocument/2006/customXml" ds:itemID="{3FAAE82B-D2D7-4FF9-B6DF-3B62AED80A25}"/>
</file>

<file path=docProps/app.xml><?xml version="1.0" encoding="utf-8"?>
<Properties xmlns="http://schemas.openxmlformats.org/officeDocument/2006/extended-properties" xmlns:vt="http://schemas.openxmlformats.org/officeDocument/2006/docPropsVTypes">
  <TotalTime>2374</TotalTime>
  <Words>23058</Words>
  <Application>Microsoft Office PowerPoint</Application>
  <PresentationFormat>Ecrã Panorâmico</PresentationFormat>
  <Paragraphs>1374</Paragraphs>
  <Slides>55</Slides>
  <Notes>46</Notes>
  <HiddenSlides>1</HiddenSlides>
  <MMClips>0</MMClips>
  <ScaleCrop>false</ScaleCrop>
  <HeadingPairs>
    <vt:vector size="8" baseType="variant">
      <vt:variant>
        <vt:lpstr>Tipos de letra usados</vt:lpstr>
      </vt:variant>
      <vt:variant>
        <vt:i4>9</vt:i4>
      </vt:variant>
      <vt:variant>
        <vt:lpstr>Tema</vt:lpstr>
      </vt:variant>
      <vt:variant>
        <vt:i4>2</vt:i4>
      </vt:variant>
      <vt:variant>
        <vt:lpstr>Servidores OLE incorporados</vt:lpstr>
      </vt:variant>
      <vt:variant>
        <vt:i4>1</vt:i4>
      </vt:variant>
      <vt:variant>
        <vt:lpstr>Títulos dos diapositivos</vt:lpstr>
      </vt:variant>
      <vt:variant>
        <vt:i4>55</vt:i4>
      </vt:variant>
    </vt:vector>
  </HeadingPairs>
  <TitlesOfParts>
    <vt:vector size="67" baseType="lpstr">
      <vt:lpstr>Arial</vt:lpstr>
      <vt:lpstr>Arial Narrow</vt:lpstr>
      <vt:lpstr>Calibri</vt:lpstr>
      <vt:lpstr>Calibri Light</vt:lpstr>
      <vt:lpstr>Symbol</vt:lpstr>
      <vt:lpstr>Times</vt:lpstr>
      <vt:lpstr>Times New Roman</vt:lpstr>
      <vt:lpstr>Times New Roman Bold</vt:lpstr>
      <vt:lpstr>Wingdings</vt:lpstr>
      <vt:lpstr>Tema do Office</vt:lpstr>
      <vt:lpstr>Office Theme</vt:lpstr>
      <vt:lpstr>Prism 9</vt:lpstr>
      <vt:lpstr>Apresentação do PowerPoint</vt:lpstr>
      <vt:lpstr>HIV COLLECTIVE KNOWLEDGE CENTER</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DIABETES E HIPERTENSÃO EMERGENTES DO TRATAMENTO ÀS 144 SEMANAS</vt:lpstr>
      <vt:lpstr>EFEITOS NO PESO E LÍPIDOS EM JEJUM DA MUDANÇA PARA DTG/3TC</vt:lpstr>
      <vt:lpstr>EFEITOS DA MUDANÇA PARA DTG/3TC NOS PARÂMETROS METABÓLICOS</vt:lpstr>
      <vt:lpstr>DTG/3TC VS. REGIMES BASEADOS EM TAF EM PVVIH: OUTCOMES METABÓLICOS ÀS 144 SEMANAS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Alterações na TFGe desde a baseline até à semana 240*</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INFORMAÇÕES ESSENCIAIS COMPATÍVEIS COM O RESUMO DAS CARACTERÍSTICAS DO MEDICAMENTO BIKTARVY®</vt:lpstr>
      <vt:lpstr>INFORMAÇÕES ESSENCIAIS COMPATÍVEIS COM O RESUMO DAS CARACTERÍSTICAS DO MEDICAMENTO DESCOVY®</vt:lpstr>
      <vt:lpstr>INFORMAÇÕES ESSENCIAIS COMPATÍVEIS COM O RESUMO DAS CARACTERÍSTICAS DO MEDICAMENTO TRUVADA®</vt:lpstr>
      <vt:lpstr>INFORMAÇÕES ESSENCIAIS COMPATÍVEIS COM O RESUMO DAS CARACTERÍSTICAS DO MEDICAMENTO GENVOYA®</vt:lpstr>
      <vt:lpstr>INFORMAÇÕES ESSENCIAIS COMPATÍVEIS COM O RESUMO DAS CARACTERÍSTICAS DO MEDICAMENTO STRIBILD®</vt:lpstr>
      <vt:lpstr>INFORMAÇÕES ESSENCIAIS COMPATÍVEIS COM O RESUMO DAS CARACTERÍSTICAS DO MEDICAMENTO EVIPLERA®</vt:lpstr>
      <vt:lpstr>INFORMAÇÕES ESSENCIAIS COMPATÍVEIS COM O RESUMO DAS CARACTERÍSTICAS DO MEDICAMENTO ODEFSEY®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Rui Batista</dc:creator>
  <cp:lastModifiedBy>Sofia Martins (Contractor)</cp:lastModifiedBy>
  <cp:revision>73</cp:revision>
  <dcterms:created xsi:type="dcterms:W3CDTF">2022-03-10T14:53:49Z</dcterms:created>
  <dcterms:modified xsi:type="dcterms:W3CDTF">2023-11-08T09:46:43Z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18c1083-8924-401d-97ae-40f5eed0fcd8_Enabled">
    <vt:lpwstr>true</vt:lpwstr>
  </property>
  <property fmtid="{D5CDD505-2E9C-101B-9397-08002B2CF9AE}" pid="3" name="MSIP_Label_418c1083-8924-401d-97ae-40f5eed0fcd8_SetDate">
    <vt:lpwstr>2022-05-25T13:21:34Z</vt:lpwstr>
  </property>
  <property fmtid="{D5CDD505-2E9C-101B-9397-08002B2CF9AE}" pid="4" name="MSIP_Label_418c1083-8924-401d-97ae-40f5eed0fcd8_Method">
    <vt:lpwstr>Standard</vt:lpwstr>
  </property>
  <property fmtid="{D5CDD505-2E9C-101B-9397-08002B2CF9AE}" pid="5" name="MSIP_Label_418c1083-8924-401d-97ae-40f5eed0fcd8_Name">
    <vt:lpwstr>418c1083-8924-401d-97ae-40f5eed0fcd8</vt:lpwstr>
  </property>
  <property fmtid="{D5CDD505-2E9C-101B-9397-08002B2CF9AE}" pid="6" name="MSIP_Label_418c1083-8924-401d-97ae-40f5eed0fcd8_SiteId">
    <vt:lpwstr>a5a8bcaa-3292-41e6-b735-5e8b21f4dbfd</vt:lpwstr>
  </property>
  <property fmtid="{D5CDD505-2E9C-101B-9397-08002B2CF9AE}" pid="7" name="MSIP_Label_418c1083-8924-401d-97ae-40f5eed0fcd8_ActionId">
    <vt:lpwstr>eece71ba-cfc7-4f50-9e08-70ef26fc9698</vt:lpwstr>
  </property>
  <property fmtid="{D5CDD505-2E9C-101B-9397-08002B2CF9AE}" pid="8" name="MSIP_Label_418c1083-8924-401d-97ae-40f5eed0fcd8_ContentBits">
    <vt:lpwstr>0</vt:lpwstr>
  </property>
  <property fmtid="{D5CDD505-2E9C-101B-9397-08002B2CF9AE}" pid="9" name="ContentTypeId">
    <vt:lpwstr>0x010100959D1A63AD721146B13CCDD251AB8CEE</vt:lpwstr>
  </property>
</Properties>
</file>